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7" r:id="rId4"/>
    <p:sldMasterId id="2147483660" r:id="rId5"/>
  </p:sldMasterIdLst>
  <p:notesMasterIdLst>
    <p:notesMasterId r:id="rId69"/>
  </p:notesMasterIdLst>
  <p:sldIdLst>
    <p:sldId id="4053" r:id="rId6"/>
    <p:sldId id="8857" r:id="rId7"/>
    <p:sldId id="4096" r:id="rId8"/>
    <p:sldId id="8860" r:id="rId9"/>
    <p:sldId id="4120" r:id="rId10"/>
    <p:sldId id="4127" r:id="rId11"/>
    <p:sldId id="8808" r:id="rId12"/>
    <p:sldId id="1754" r:id="rId13"/>
    <p:sldId id="2083" r:id="rId14"/>
    <p:sldId id="566" r:id="rId15"/>
    <p:sldId id="2076136116" r:id="rId16"/>
    <p:sldId id="8564" r:id="rId17"/>
    <p:sldId id="1797" r:id="rId18"/>
    <p:sldId id="5692" r:id="rId19"/>
    <p:sldId id="3956" r:id="rId20"/>
    <p:sldId id="4266" r:id="rId21"/>
    <p:sldId id="2076136135" r:id="rId22"/>
    <p:sldId id="3731" r:id="rId23"/>
    <p:sldId id="4091" r:id="rId24"/>
    <p:sldId id="2076136117" r:id="rId25"/>
    <p:sldId id="2076136118" r:id="rId26"/>
    <p:sldId id="8747" r:id="rId27"/>
    <p:sldId id="2076136120" r:id="rId28"/>
    <p:sldId id="2076136136" r:id="rId29"/>
    <p:sldId id="2076136138" r:id="rId30"/>
    <p:sldId id="2076136140" r:id="rId31"/>
    <p:sldId id="2076136141" r:id="rId32"/>
    <p:sldId id="2076136142" r:id="rId33"/>
    <p:sldId id="4093" r:id="rId34"/>
    <p:sldId id="8807" r:id="rId35"/>
    <p:sldId id="2076136130" r:id="rId36"/>
    <p:sldId id="8829" r:id="rId37"/>
    <p:sldId id="2076136123" r:id="rId38"/>
    <p:sldId id="2076136126" r:id="rId39"/>
    <p:sldId id="2076136134" r:id="rId40"/>
    <p:sldId id="4098" r:id="rId41"/>
    <p:sldId id="8861" r:id="rId42"/>
    <p:sldId id="8754" r:id="rId43"/>
    <p:sldId id="2076136122" r:id="rId44"/>
    <p:sldId id="2076136143" r:id="rId45"/>
    <p:sldId id="8818" r:id="rId46"/>
    <p:sldId id="8776" r:id="rId47"/>
    <p:sldId id="8762" r:id="rId48"/>
    <p:sldId id="8825" r:id="rId49"/>
    <p:sldId id="508" r:id="rId50"/>
    <p:sldId id="8839" r:id="rId51"/>
    <p:sldId id="8803" r:id="rId52"/>
    <p:sldId id="2076136144" r:id="rId53"/>
    <p:sldId id="8835" r:id="rId54"/>
    <p:sldId id="2076136145" r:id="rId55"/>
    <p:sldId id="8802" r:id="rId56"/>
    <p:sldId id="8826" r:id="rId57"/>
    <p:sldId id="8780" r:id="rId58"/>
    <p:sldId id="8800" r:id="rId59"/>
    <p:sldId id="4099" r:id="rId60"/>
    <p:sldId id="8799" r:id="rId61"/>
    <p:sldId id="8791" r:id="rId62"/>
    <p:sldId id="8770" r:id="rId63"/>
    <p:sldId id="8771" r:id="rId64"/>
    <p:sldId id="8772" r:id="rId65"/>
    <p:sldId id="8863" r:id="rId66"/>
    <p:sldId id="8864" r:id="rId67"/>
    <p:sldId id="286" r:id="rId68"/>
  </p:sldIdLst>
  <p:sldSz cx="12192000" cy="6858000"/>
  <p:notesSz cx="6858000" cy="1114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ED4208-4133-4A37-B4D6-3751DA8101E6}">
          <p14:sldIdLst>
            <p14:sldId id="4053"/>
            <p14:sldId id="8857"/>
            <p14:sldId id="4096"/>
            <p14:sldId id="8860"/>
            <p14:sldId id="4120"/>
            <p14:sldId id="4127"/>
            <p14:sldId id="8808"/>
            <p14:sldId id="1754"/>
            <p14:sldId id="2083"/>
            <p14:sldId id="566"/>
            <p14:sldId id="2076136116"/>
            <p14:sldId id="8564"/>
            <p14:sldId id="1797"/>
            <p14:sldId id="5692"/>
            <p14:sldId id="3956"/>
            <p14:sldId id="4266"/>
            <p14:sldId id="2076136135"/>
            <p14:sldId id="3731"/>
            <p14:sldId id="4091"/>
            <p14:sldId id="2076136117"/>
            <p14:sldId id="2076136118"/>
            <p14:sldId id="8747"/>
            <p14:sldId id="2076136120"/>
            <p14:sldId id="2076136136"/>
            <p14:sldId id="2076136138"/>
            <p14:sldId id="2076136140"/>
            <p14:sldId id="2076136141"/>
            <p14:sldId id="2076136142"/>
            <p14:sldId id="4093"/>
            <p14:sldId id="8807"/>
            <p14:sldId id="2076136130"/>
            <p14:sldId id="8829"/>
            <p14:sldId id="2076136123"/>
            <p14:sldId id="2076136126"/>
            <p14:sldId id="2076136134"/>
            <p14:sldId id="4098"/>
            <p14:sldId id="8861"/>
            <p14:sldId id="8754"/>
            <p14:sldId id="2076136122"/>
            <p14:sldId id="2076136143"/>
            <p14:sldId id="8818"/>
            <p14:sldId id="8776"/>
            <p14:sldId id="8762"/>
            <p14:sldId id="8825"/>
            <p14:sldId id="508"/>
            <p14:sldId id="8839"/>
            <p14:sldId id="8803"/>
            <p14:sldId id="2076136144"/>
            <p14:sldId id="8835"/>
            <p14:sldId id="2076136145"/>
            <p14:sldId id="8802"/>
            <p14:sldId id="8826"/>
            <p14:sldId id="8780"/>
            <p14:sldId id="8800"/>
            <p14:sldId id="4099"/>
            <p14:sldId id="8799"/>
            <p14:sldId id="8791"/>
            <p14:sldId id="8770"/>
            <p14:sldId id="8771"/>
            <p14:sldId id="8772"/>
            <p14:sldId id="8863"/>
            <p14:sldId id="8864"/>
            <p14:sldId id="286"/>
          </p14:sldIdLst>
        </p14:section>
      </p14:sectionLst>
    </p:ext>
    <p:ext uri="{EFAFB233-063F-42B5-8137-9DF3F51BA10A}">
      <p15:sldGuideLst xmlns:p15="http://schemas.microsoft.com/office/powerpoint/2012/main">
        <p15:guide id="1" pos="312" userDrawn="1">
          <p15:clr>
            <a:srgbClr val="A4A3A4"/>
          </p15:clr>
        </p15:guide>
        <p15:guide id="2" orient="horz" pos="220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i Kreiter" initials="KK" lastIdx="1" clrIdx="0">
    <p:extLst>
      <p:ext uri="{19B8F6BF-5375-455C-9EA6-DF929625EA0E}">
        <p15:presenceInfo xmlns:p15="http://schemas.microsoft.com/office/powerpoint/2012/main" userId="S::kekreite@microsoft.com::d6aab51d-87af-454a-b2e6-10b584f1d1ae" providerId="AD"/>
      </p:ext>
    </p:extLst>
  </p:cmAuthor>
  <p:cmAuthor id="2" name="Jacob Mrozek" initials="JM" lastIdx="1" clrIdx="1">
    <p:extLst>
      <p:ext uri="{19B8F6BF-5375-455C-9EA6-DF929625EA0E}">
        <p15:presenceInfo xmlns:p15="http://schemas.microsoft.com/office/powerpoint/2012/main" userId="S::jacob.h.mrozek_avanade.com#ext#@microsoft.onmicrosoft.com::ba1e1fe1-8a12-4808-9c1b-e32269bd3a17" providerId="AD"/>
      </p:ext>
    </p:extLst>
  </p:cmAuthor>
  <p:cmAuthor id="3" name="Matt Wolodarsky" initials="MW" lastIdx="15" clrIdx="2">
    <p:extLst>
      <p:ext uri="{19B8F6BF-5375-455C-9EA6-DF929625EA0E}">
        <p15:presenceInfo xmlns:p15="http://schemas.microsoft.com/office/powerpoint/2012/main" userId="S::matthw@microsoft.com::99356ab2-d6c6-4013-9538-a530dfe301a2" providerId="AD"/>
      </p:ext>
    </p:extLst>
  </p:cmAuthor>
  <p:cmAuthor id="4" name="Ankita Kirti" initials="AK" lastIdx="14" clrIdx="3">
    <p:extLst>
      <p:ext uri="{19B8F6BF-5375-455C-9EA6-DF929625EA0E}">
        <p15:presenceInfo xmlns:p15="http://schemas.microsoft.com/office/powerpoint/2012/main" userId="S::ankirti@microsoft.com::1f8fc06b-dfdf-40c4-a479-d05991dfae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1AC"/>
    <a:srgbClr val="8FAADC"/>
    <a:srgbClr val="D9D9D9"/>
    <a:srgbClr val="F0F0F0"/>
    <a:srgbClr val="D3BBE5"/>
    <a:srgbClr val="C42B3B"/>
    <a:srgbClr val="E9E9E9"/>
    <a:srgbClr val="FAF9F8"/>
    <a:srgbClr val="E6EDF7"/>
    <a:srgbClr val="6B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87" autoAdjust="0"/>
    <p:restoredTop sz="95160" autoAdjust="0"/>
  </p:normalViewPr>
  <p:slideViewPr>
    <p:cSldViewPr snapToGrid="0">
      <p:cViewPr varScale="1">
        <p:scale>
          <a:sx n="107" d="100"/>
          <a:sy n="107" d="100"/>
        </p:scale>
        <p:origin x="114" y="480"/>
      </p:cViewPr>
      <p:guideLst>
        <p:guide pos="312"/>
        <p:guide orient="horz" pos="220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EFDFEC-4FAF-4DDE-AFF7-C149E5B06231}" type="doc">
      <dgm:prSet loTypeId="urn:microsoft.com/office/officeart/2005/8/layout/hProcess11" loCatId="process" qsTypeId="urn:microsoft.com/office/officeart/2005/8/quickstyle/simple1" qsCatId="simple" csTypeId="urn:microsoft.com/office/officeart/2005/8/colors/accent1_2" csCatId="accent1" phldr="1"/>
      <dgm:spPr/>
    </dgm:pt>
    <dgm:pt modelId="{F1E74FC2-E461-4431-9188-3313FCCB5413}">
      <dgm:prSet phldrT="[Text]"/>
      <dgm:spPr/>
      <dgm:t>
        <a:bodyPr/>
        <a:lstStyle/>
        <a:p>
          <a:r>
            <a:rPr lang="en-US" dirty="0"/>
            <a:t>Pilot</a:t>
          </a:r>
        </a:p>
      </dgm:t>
    </dgm:pt>
    <dgm:pt modelId="{1E37E67F-72EB-4768-85FA-3FD90DAFEF57}" type="parTrans" cxnId="{E7337AC1-5B32-44CE-9ACF-8BD75B778002}">
      <dgm:prSet/>
      <dgm:spPr/>
      <dgm:t>
        <a:bodyPr/>
        <a:lstStyle/>
        <a:p>
          <a:endParaRPr lang="en-US"/>
        </a:p>
      </dgm:t>
    </dgm:pt>
    <dgm:pt modelId="{4822C787-320B-4617-ABDD-16C162B80A99}" type="sibTrans" cxnId="{E7337AC1-5B32-44CE-9ACF-8BD75B778002}">
      <dgm:prSet/>
      <dgm:spPr/>
      <dgm:t>
        <a:bodyPr/>
        <a:lstStyle/>
        <a:p>
          <a:endParaRPr lang="en-US"/>
        </a:p>
      </dgm:t>
    </dgm:pt>
    <dgm:pt modelId="{53EE7214-F69A-4574-B15D-2142B971FBF1}">
      <dgm:prSet phldrT="[Text]"/>
      <dgm:spPr/>
      <dgm:t>
        <a:bodyPr/>
        <a:lstStyle/>
        <a:p>
          <a:r>
            <a:rPr lang="en-US" dirty="0"/>
            <a:t>Wave2</a:t>
          </a:r>
        </a:p>
      </dgm:t>
    </dgm:pt>
    <dgm:pt modelId="{305C5A2C-0BC3-4714-844C-4FEBBD3B60FF}" type="parTrans" cxnId="{02039093-2198-49F1-9A71-265F495CEEA6}">
      <dgm:prSet/>
      <dgm:spPr/>
      <dgm:t>
        <a:bodyPr/>
        <a:lstStyle/>
        <a:p>
          <a:endParaRPr lang="en-US"/>
        </a:p>
      </dgm:t>
    </dgm:pt>
    <dgm:pt modelId="{4E8B0608-E427-465D-A5B0-96BBF2AAF024}" type="sibTrans" cxnId="{02039093-2198-49F1-9A71-265F495CEEA6}">
      <dgm:prSet/>
      <dgm:spPr/>
      <dgm:t>
        <a:bodyPr/>
        <a:lstStyle/>
        <a:p>
          <a:endParaRPr lang="en-US"/>
        </a:p>
      </dgm:t>
    </dgm:pt>
    <dgm:pt modelId="{FAC74CCE-131F-4F27-938C-1041F988162D}">
      <dgm:prSet phldrT="[Text]"/>
      <dgm:spPr/>
      <dgm:t>
        <a:bodyPr/>
        <a:lstStyle/>
        <a:p>
          <a:r>
            <a:rPr lang="en-US" dirty="0"/>
            <a:t>Wave3</a:t>
          </a:r>
        </a:p>
      </dgm:t>
    </dgm:pt>
    <dgm:pt modelId="{68DF7E69-B99E-42BB-A85F-5B11578483A6}" type="parTrans" cxnId="{3CFF9F00-8C3B-4408-B77D-3DF315D320BB}">
      <dgm:prSet/>
      <dgm:spPr/>
      <dgm:t>
        <a:bodyPr/>
        <a:lstStyle/>
        <a:p>
          <a:endParaRPr lang="en-US"/>
        </a:p>
      </dgm:t>
    </dgm:pt>
    <dgm:pt modelId="{AD9A357C-4E88-4E84-9992-0BAB5383FA8B}" type="sibTrans" cxnId="{3CFF9F00-8C3B-4408-B77D-3DF315D320BB}">
      <dgm:prSet/>
      <dgm:spPr/>
      <dgm:t>
        <a:bodyPr/>
        <a:lstStyle/>
        <a:p>
          <a:endParaRPr lang="en-US"/>
        </a:p>
      </dgm:t>
    </dgm:pt>
    <dgm:pt modelId="{3FA74821-F3AE-4E87-B129-36FFB8A14D64}">
      <dgm:prSet phldrT="[Text]"/>
      <dgm:spPr/>
      <dgm:t>
        <a:bodyPr/>
        <a:lstStyle/>
        <a:p>
          <a:r>
            <a:rPr lang="en-US" dirty="0"/>
            <a:t>Wave4</a:t>
          </a:r>
        </a:p>
      </dgm:t>
    </dgm:pt>
    <dgm:pt modelId="{77938301-48B7-4649-B1B9-73A1360B56FE}" type="parTrans" cxnId="{C4B2D409-2018-468C-AEFB-EF0B8D3F4EFB}">
      <dgm:prSet/>
      <dgm:spPr/>
      <dgm:t>
        <a:bodyPr/>
        <a:lstStyle/>
        <a:p>
          <a:endParaRPr lang="en-US"/>
        </a:p>
      </dgm:t>
    </dgm:pt>
    <dgm:pt modelId="{FC627C85-5398-4A79-8482-521FC41B1135}" type="sibTrans" cxnId="{C4B2D409-2018-468C-AEFB-EF0B8D3F4EFB}">
      <dgm:prSet/>
      <dgm:spPr/>
      <dgm:t>
        <a:bodyPr/>
        <a:lstStyle/>
        <a:p>
          <a:endParaRPr lang="en-US"/>
        </a:p>
      </dgm:t>
    </dgm:pt>
    <dgm:pt modelId="{F536BAFD-3662-442A-9340-6B446D87F784}">
      <dgm:prSet phldrT="[Text]"/>
      <dgm:spPr/>
      <dgm:t>
        <a:bodyPr/>
        <a:lstStyle/>
        <a:p>
          <a:r>
            <a:rPr lang="en-US" dirty="0"/>
            <a:t>Wave5…</a:t>
          </a:r>
        </a:p>
      </dgm:t>
    </dgm:pt>
    <dgm:pt modelId="{F901DE2F-BB51-4A3E-A76F-F5F2DBB406AC}" type="parTrans" cxnId="{F7CB03B6-BC0B-4C5A-9C0A-C4A55793E51A}">
      <dgm:prSet/>
      <dgm:spPr/>
      <dgm:t>
        <a:bodyPr/>
        <a:lstStyle/>
        <a:p>
          <a:endParaRPr lang="en-US"/>
        </a:p>
      </dgm:t>
    </dgm:pt>
    <dgm:pt modelId="{2C8D1AFC-5770-4D4C-AA6F-411751B2B7AE}" type="sibTrans" cxnId="{F7CB03B6-BC0B-4C5A-9C0A-C4A55793E51A}">
      <dgm:prSet/>
      <dgm:spPr/>
      <dgm:t>
        <a:bodyPr/>
        <a:lstStyle/>
        <a:p>
          <a:endParaRPr lang="en-US"/>
        </a:p>
      </dgm:t>
    </dgm:pt>
    <dgm:pt modelId="{1E2C22A0-FAA4-42F3-9335-13F39D47315E}">
      <dgm:prSet phldrT="[Text]"/>
      <dgm:spPr/>
      <dgm:t>
        <a:bodyPr/>
        <a:lstStyle/>
        <a:p>
          <a:r>
            <a:rPr lang="en-US" dirty="0"/>
            <a:t>Wave1</a:t>
          </a:r>
        </a:p>
      </dgm:t>
    </dgm:pt>
    <dgm:pt modelId="{1BB7199D-1D1C-47F2-BF6B-BF4A23CF9D24}" type="parTrans" cxnId="{2D6E5149-290C-46E0-B1F9-3AA4F036C8DC}">
      <dgm:prSet/>
      <dgm:spPr/>
      <dgm:t>
        <a:bodyPr/>
        <a:lstStyle/>
        <a:p>
          <a:endParaRPr lang="en-US"/>
        </a:p>
      </dgm:t>
    </dgm:pt>
    <dgm:pt modelId="{BBB31184-4045-4FEA-AF10-F83CD3551D42}" type="sibTrans" cxnId="{2D6E5149-290C-46E0-B1F9-3AA4F036C8DC}">
      <dgm:prSet/>
      <dgm:spPr/>
      <dgm:t>
        <a:bodyPr/>
        <a:lstStyle/>
        <a:p>
          <a:endParaRPr lang="en-US"/>
        </a:p>
      </dgm:t>
    </dgm:pt>
    <dgm:pt modelId="{12CB2DF6-9FAD-4B73-9C8B-DEC81234B68F}" type="pres">
      <dgm:prSet presAssocID="{BBEFDFEC-4FAF-4DDE-AFF7-C149E5B06231}" presName="Name0" presStyleCnt="0">
        <dgm:presLayoutVars>
          <dgm:dir/>
          <dgm:resizeHandles val="exact"/>
        </dgm:presLayoutVars>
      </dgm:prSet>
      <dgm:spPr/>
    </dgm:pt>
    <dgm:pt modelId="{18EA7F43-EB45-4B16-853A-1A60152B8438}" type="pres">
      <dgm:prSet presAssocID="{BBEFDFEC-4FAF-4DDE-AFF7-C149E5B06231}" presName="arrow" presStyleLbl="bgShp" presStyleIdx="0" presStyleCnt="1"/>
      <dgm:spPr/>
    </dgm:pt>
    <dgm:pt modelId="{6EF2E222-B62D-4E94-8523-BC27BD4B4BBF}" type="pres">
      <dgm:prSet presAssocID="{BBEFDFEC-4FAF-4DDE-AFF7-C149E5B06231}" presName="points" presStyleCnt="0"/>
      <dgm:spPr/>
    </dgm:pt>
    <dgm:pt modelId="{3CE97323-9115-429F-A5AC-C063EFA1E2E8}" type="pres">
      <dgm:prSet presAssocID="{F1E74FC2-E461-4431-9188-3313FCCB5413}" presName="compositeA" presStyleCnt="0"/>
      <dgm:spPr/>
    </dgm:pt>
    <dgm:pt modelId="{01B92ABC-7D24-4EE1-9B1D-7DCD39242B0A}" type="pres">
      <dgm:prSet presAssocID="{F1E74FC2-E461-4431-9188-3313FCCB5413}" presName="textA" presStyleLbl="revTx" presStyleIdx="0" presStyleCnt="6">
        <dgm:presLayoutVars>
          <dgm:bulletEnabled val="1"/>
        </dgm:presLayoutVars>
      </dgm:prSet>
      <dgm:spPr/>
    </dgm:pt>
    <dgm:pt modelId="{7A5B7666-4BDB-4C38-89CA-3DF540DB16CB}" type="pres">
      <dgm:prSet presAssocID="{F1E74FC2-E461-4431-9188-3313FCCB5413}" presName="circleA" presStyleLbl="node1" presStyleIdx="0" presStyleCnt="6"/>
      <dgm:spPr/>
    </dgm:pt>
    <dgm:pt modelId="{EE45B2DB-B429-4B1C-BEC8-8839965300CD}" type="pres">
      <dgm:prSet presAssocID="{F1E74FC2-E461-4431-9188-3313FCCB5413}" presName="spaceA" presStyleCnt="0"/>
      <dgm:spPr/>
    </dgm:pt>
    <dgm:pt modelId="{DD36F44F-8F82-47F8-8D8B-F19CA69C325C}" type="pres">
      <dgm:prSet presAssocID="{4822C787-320B-4617-ABDD-16C162B80A99}" presName="space" presStyleCnt="0"/>
      <dgm:spPr/>
    </dgm:pt>
    <dgm:pt modelId="{921615A7-B3F4-4501-AF37-C679E0F556C3}" type="pres">
      <dgm:prSet presAssocID="{1E2C22A0-FAA4-42F3-9335-13F39D47315E}" presName="compositeB" presStyleCnt="0"/>
      <dgm:spPr/>
    </dgm:pt>
    <dgm:pt modelId="{7927CD57-CC07-49E3-BC02-CBF9796F01B4}" type="pres">
      <dgm:prSet presAssocID="{1E2C22A0-FAA4-42F3-9335-13F39D47315E}" presName="textB" presStyleLbl="revTx" presStyleIdx="1" presStyleCnt="6">
        <dgm:presLayoutVars>
          <dgm:bulletEnabled val="1"/>
        </dgm:presLayoutVars>
      </dgm:prSet>
      <dgm:spPr/>
    </dgm:pt>
    <dgm:pt modelId="{6C9E4B2A-177F-4893-8F8D-3F5013D4EF86}" type="pres">
      <dgm:prSet presAssocID="{1E2C22A0-FAA4-42F3-9335-13F39D47315E}" presName="circleB" presStyleLbl="node1" presStyleIdx="1" presStyleCnt="6"/>
      <dgm:spPr/>
    </dgm:pt>
    <dgm:pt modelId="{3A41966A-E237-4B88-8860-21D5DD41099A}" type="pres">
      <dgm:prSet presAssocID="{1E2C22A0-FAA4-42F3-9335-13F39D47315E}" presName="spaceB" presStyleCnt="0"/>
      <dgm:spPr/>
    </dgm:pt>
    <dgm:pt modelId="{AE1C39EB-3794-44C6-80BD-2FE3D7FBC275}" type="pres">
      <dgm:prSet presAssocID="{BBB31184-4045-4FEA-AF10-F83CD3551D42}" presName="space" presStyleCnt="0"/>
      <dgm:spPr/>
    </dgm:pt>
    <dgm:pt modelId="{D763F0A1-4D98-4068-BD36-4E657530187B}" type="pres">
      <dgm:prSet presAssocID="{53EE7214-F69A-4574-B15D-2142B971FBF1}" presName="compositeA" presStyleCnt="0"/>
      <dgm:spPr/>
    </dgm:pt>
    <dgm:pt modelId="{5EB5529E-B7AA-471B-9741-72C00D4C4E08}" type="pres">
      <dgm:prSet presAssocID="{53EE7214-F69A-4574-B15D-2142B971FBF1}" presName="textA" presStyleLbl="revTx" presStyleIdx="2" presStyleCnt="6">
        <dgm:presLayoutVars>
          <dgm:bulletEnabled val="1"/>
        </dgm:presLayoutVars>
      </dgm:prSet>
      <dgm:spPr/>
    </dgm:pt>
    <dgm:pt modelId="{4F1C482D-8E2F-4A0E-A650-021A8D2F711A}" type="pres">
      <dgm:prSet presAssocID="{53EE7214-F69A-4574-B15D-2142B971FBF1}" presName="circleA" presStyleLbl="node1" presStyleIdx="2" presStyleCnt="6"/>
      <dgm:spPr/>
    </dgm:pt>
    <dgm:pt modelId="{9A4BF184-A9BF-4B2A-8804-BCC15F30642B}" type="pres">
      <dgm:prSet presAssocID="{53EE7214-F69A-4574-B15D-2142B971FBF1}" presName="spaceA" presStyleCnt="0"/>
      <dgm:spPr/>
    </dgm:pt>
    <dgm:pt modelId="{DFD78DE7-5E95-4AED-9AF8-5A2E6CC39587}" type="pres">
      <dgm:prSet presAssocID="{4E8B0608-E427-465D-A5B0-96BBF2AAF024}" presName="space" presStyleCnt="0"/>
      <dgm:spPr/>
    </dgm:pt>
    <dgm:pt modelId="{2C7880D1-02E0-4D5F-8630-84105B485FED}" type="pres">
      <dgm:prSet presAssocID="{FAC74CCE-131F-4F27-938C-1041F988162D}" presName="compositeB" presStyleCnt="0"/>
      <dgm:spPr/>
    </dgm:pt>
    <dgm:pt modelId="{857DFAF4-8C0E-414A-8AFA-D34419DF1EE5}" type="pres">
      <dgm:prSet presAssocID="{FAC74CCE-131F-4F27-938C-1041F988162D}" presName="textB" presStyleLbl="revTx" presStyleIdx="3" presStyleCnt="6">
        <dgm:presLayoutVars>
          <dgm:bulletEnabled val="1"/>
        </dgm:presLayoutVars>
      </dgm:prSet>
      <dgm:spPr/>
    </dgm:pt>
    <dgm:pt modelId="{0A1C8A6E-9E3E-4D6A-8F19-0D54EE1CB8C2}" type="pres">
      <dgm:prSet presAssocID="{FAC74CCE-131F-4F27-938C-1041F988162D}" presName="circleB" presStyleLbl="node1" presStyleIdx="3" presStyleCnt="6"/>
      <dgm:spPr/>
    </dgm:pt>
    <dgm:pt modelId="{21F8FEC3-2E44-42D8-9920-DF4FB9CCB1CB}" type="pres">
      <dgm:prSet presAssocID="{FAC74CCE-131F-4F27-938C-1041F988162D}" presName="spaceB" presStyleCnt="0"/>
      <dgm:spPr/>
    </dgm:pt>
    <dgm:pt modelId="{1B83BBE5-CE1A-4DBE-BFFB-8405B7452CF3}" type="pres">
      <dgm:prSet presAssocID="{AD9A357C-4E88-4E84-9992-0BAB5383FA8B}" presName="space" presStyleCnt="0"/>
      <dgm:spPr/>
    </dgm:pt>
    <dgm:pt modelId="{C4CD798E-C510-4C11-A693-3A4810B75F14}" type="pres">
      <dgm:prSet presAssocID="{3FA74821-F3AE-4E87-B129-36FFB8A14D64}" presName="compositeA" presStyleCnt="0"/>
      <dgm:spPr/>
    </dgm:pt>
    <dgm:pt modelId="{4CCE0AA0-A242-424B-8F64-37FD9AE041DB}" type="pres">
      <dgm:prSet presAssocID="{3FA74821-F3AE-4E87-B129-36FFB8A14D64}" presName="textA" presStyleLbl="revTx" presStyleIdx="4" presStyleCnt="6">
        <dgm:presLayoutVars>
          <dgm:bulletEnabled val="1"/>
        </dgm:presLayoutVars>
      </dgm:prSet>
      <dgm:spPr/>
    </dgm:pt>
    <dgm:pt modelId="{B7AC5ECA-89F9-4757-A1B5-FDA6B9C6577A}" type="pres">
      <dgm:prSet presAssocID="{3FA74821-F3AE-4E87-B129-36FFB8A14D64}" presName="circleA" presStyleLbl="node1" presStyleIdx="4" presStyleCnt="6"/>
      <dgm:spPr/>
    </dgm:pt>
    <dgm:pt modelId="{5CB0F106-D82F-4B72-BBC5-EBA384114B51}" type="pres">
      <dgm:prSet presAssocID="{3FA74821-F3AE-4E87-B129-36FFB8A14D64}" presName="spaceA" presStyleCnt="0"/>
      <dgm:spPr/>
    </dgm:pt>
    <dgm:pt modelId="{21126A30-F59D-48A6-BB28-F775A4BD8F1A}" type="pres">
      <dgm:prSet presAssocID="{FC627C85-5398-4A79-8482-521FC41B1135}" presName="space" presStyleCnt="0"/>
      <dgm:spPr/>
    </dgm:pt>
    <dgm:pt modelId="{988CBD00-E56A-4AB3-A5FB-EED54A292380}" type="pres">
      <dgm:prSet presAssocID="{F536BAFD-3662-442A-9340-6B446D87F784}" presName="compositeB" presStyleCnt="0"/>
      <dgm:spPr/>
    </dgm:pt>
    <dgm:pt modelId="{F9772AE0-80EE-4339-B903-8CCAEF8C0E64}" type="pres">
      <dgm:prSet presAssocID="{F536BAFD-3662-442A-9340-6B446D87F784}" presName="textB" presStyleLbl="revTx" presStyleIdx="5" presStyleCnt="6">
        <dgm:presLayoutVars>
          <dgm:bulletEnabled val="1"/>
        </dgm:presLayoutVars>
      </dgm:prSet>
      <dgm:spPr/>
    </dgm:pt>
    <dgm:pt modelId="{ACFCF463-D854-4FF1-8BBC-832FBCCA7FB0}" type="pres">
      <dgm:prSet presAssocID="{F536BAFD-3662-442A-9340-6B446D87F784}" presName="circleB" presStyleLbl="node1" presStyleIdx="5" presStyleCnt="6"/>
      <dgm:spPr/>
    </dgm:pt>
    <dgm:pt modelId="{83C7BA9F-C368-4016-90B5-496374D2E192}" type="pres">
      <dgm:prSet presAssocID="{F536BAFD-3662-442A-9340-6B446D87F784}" presName="spaceB" presStyleCnt="0"/>
      <dgm:spPr/>
    </dgm:pt>
  </dgm:ptLst>
  <dgm:cxnLst>
    <dgm:cxn modelId="{3CFF9F00-8C3B-4408-B77D-3DF315D320BB}" srcId="{BBEFDFEC-4FAF-4DDE-AFF7-C149E5B06231}" destId="{FAC74CCE-131F-4F27-938C-1041F988162D}" srcOrd="3" destOrd="0" parTransId="{68DF7E69-B99E-42BB-A85F-5B11578483A6}" sibTransId="{AD9A357C-4E88-4E84-9992-0BAB5383FA8B}"/>
    <dgm:cxn modelId="{C4B2D409-2018-468C-AEFB-EF0B8D3F4EFB}" srcId="{BBEFDFEC-4FAF-4DDE-AFF7-C149E5B06231}" destId="{3FA74821-F3AE-4E87-B129-36FFB8A14D64}" srcOrd="4" destOrd="0" parTransId="{77938301-48B7-4649-B1B9-73A1360B56FE}" sibTransId="{FC627C85-5398-4A79-8482-521FC41B1135}"/>
    <dgm:cxn modelId="{244E9933-9D22-45BD-B4B2-19BDCF3EDC8E}" type="presOf" srcId="{53EE7214-F69A-4574-B15D-2142B971FBF1}" destId="{5EB5529E-B7AA-471B-9741-72C00D4C4E08}" srcOrd="0" destOrd="0" presId="urn:microsoft.com/office/officeart/2005/8/layout/hProcess11"/>
    <dgm:cxn modelId="{2D6E5149-290C-46E0-B1F9-3AA4F036C8DC}" srcId="{BBEFDFEC-4FAF-4DDE-AFF7-C149E5B06231}" destId="{1E2C22A0-FAA4-42F3-9335-13F39D47315E}" srcOrd="1" destOrd="0" parTransId="{1BB7199D-1D1C-47F2-BF6B-BF4A23CF9D24}" sibTransId="{BBB31184-4045-4FEA-AF10-F83CD3551D42}"/>
    <dgm:cxn modelId="{45DD654C-C7DF-4F92-9ABC-90C1BC43E490}" type="presOf" srcId="{F1E74FC2-E461-4431-9188-3313FCCB5413}" destId="{01B92ABC-7D24-4EE1-9B1D-7DCD39242B0A}" srcOrd="0" destOrd="0" presId="urn:microsoft.com/office/officeart/2005/8/layout/hProcess11"/>
    <dgm:cxn modelId="{AFD5B077-3948-4AFF-A376-89B7ACF708AF}" type="presOf" srcId="{FAC74CCE-131F-4F27-938C-1041F988162D}" destId="{857DFAF4-8C0E-414A-8AFA-D34419DF1EE5}" srcOrd="0" destOrd="0" presId="urn:microsoft.com/office/officeart/2005/8/layout/hProcess11"/>
    <dgm:cxn modelId="{CDC33D88-171D-4854-AB61-81D9B1D19174}" type="presOf" srcId="{F536BAFD-3662-442A-9340-6B446D87F784}" destId="{F9772AE0-80EE-4339-B903-8CCAEF8C0E64}" srcOrd="0" destOrd="0" presId="urn:microsoft.com/office/officeart/2005/8/layout/hProcess11"/>
    <dgm:cxn modelId="{02039093-2198-49F1-9A71-265F495CEEA6}" srcId="{BBEFDFEC-4FAF-4DDE-AFF7-C149E5B06231}" destId="{53EE7214-F69A-4574-B15D-2142B971FBF1}" srcOrd="2" destOrd="0" parTransId="{305C5A2C-0BC3-4714-844C-4FEBBD3B60FF}" sibTransId="{4E8B0608-E427-465D-A5B0-96BBF2AAF024}"/>
    <dgm:cxn modelId="{1326BEA9-160B-4554-B848-62C082C767AA}" type="presOf" srcId="{1E2C22A0-FAA4-42F3-9335-13F39D47315E}" destId="{7927CD57-CC07-49E3-BC02-CBF9796F01B4}" srcOrd="0" destOrd="0" presId="urn:microsoft.com/office/officeart/2005/8/layout/hProcess11"/>
    <dgm:cxn modelId="{F7CB03B6-BC0B-4C5A-9C0A-C4A55793E51A}" srcId="{BBEFDFEC-4FAF-4DDE-AFF7-C149E5B06231}" destId="{F536BAFD-3662-442A-9340-6B446D87F784}" srcOrd="5" destOrd="0" parTransId="{F901DE2F-BB51-4A3E-A76F-F5F2DBB406AC}" sibTransId="{2C8D1AFC-5770-4D4C-AA6F-411751B2B7AE}"/>
    <dgm:cxn modelId="{E7337AC1-5B32-44CE-9ACF-8BD75B778002}" srcId="{BBEFDFEC-4FAF-4DDE-AFF7-C149E5B06231}" destId="{F1E74FC2-E461-4431-9188-3313FCCB5413}" srcOrd="0" destOrd="0" parTransId="{1E37E67F-72EB-4768-85FA-3FD90DAFEF57}" sibTransId="{4822C787-320B-4617-ABDD-16C162B80A99}"/>
    <dgm:cxn modelId="{E33AD9D3-FF09-4563-821A-4150718956AC}" type="presOf" srcId="{3FA74821-F3AE-4E87-B129-36FFB8A14D64}" destId="{4CCE0AA0-A242-424B-8F64-37FD9AE041DB}" srcOrd="0" destOrd="0" presId="urn:microsoft.com/office/officeart/2005/8/layout/hProcess11"/>
    <dgm:cxn modelId="{5234E3DC-AB93-49EF-99FB-8C09AB64CEAA}" type="presOf" srcId="{BBEFDFEC-4FAF-4DDE-AFF7-C149E5B06231}" destId="{12CB2DF6-9FAD-4B73-9C8B-DEC81234B68F}" srcOrd="0" destOrd="0" presId="urn:microsoft.com/office/officeart/2005/8/layout/hProcess11"/>
    <dgm:cxn modelId="{4C011639-AEA7-4B0A-810B-B62170DA24EF}" type="presParOf" srcId="{12CB2DF6-9FAD-4B73-9C8B-DEC81234B68F}" destId="{18EA7F43-EB45-4B16-853A-1A60152B8438}" srcOrd="0" destOrd="0" presId="urn:microsoft.com/office/officeart/2005/8/layout/hProcess11"/>
    <dgm:cxn modelId="{77B4CB90-3886-479B-AB96-30091D5CF44D}" type="presParOf" srcId="{12CB2DF6-9FAD-4B73-9C8B-DEC81234B68F}" destId="{6EF2E222-B62D-4E94-8523-BC27BD4B4BBF}" srcOrd="1" destOrd="0" presId="urn:microsoft.com/office/officeart/2005/8/layout/hProcess11"/>
    <dgm:cxn modelId="{14F76E92-C5F3-460A-AAF9-727B1969263A}" type="presParOf" srcId="{6EF2E222-B62D-4E94-8523-BC27BD4B4BBF}" destId="{3CE97323-9115-429F-A5AC-C063EFA1E2E8}" srcOrd="0" destOrd="0" presId="urn:microsoft.com/office/officeart/2005/8/layout/hProcess11"/>
    <dgm:cxn modelId="{05BABFDE-6BF9-40C8-AD33-987F54F34E14}" type="presParOf" srcId="{3CE97323-9115-429F-A5AC-C063EFA1E2E8}" destId="{01B92ABC-7D24-4EE1-9B1D-7DCD39242B0A}" srcOrd="0" destOrd="0" presId="urn:microsoft.com/office/officeart/2005/8/layout/hProcess11"/>
    <dgm:cxn modelId="{6FE5B1B1-FC05-4401-94F6-D9A2E1805B85}" type="presParOf" srcId="{3CE97323-9115-429F-A5AC-C063EFA1E2E8}" destId="{7A5B7666-4BDB-4C38-89CA-3DF540DB16CB}" srcOrd="1" destOrd="0" presId="urn:microsoft.com/office/officeart/2005/8/layout/hProcess11"/>
    <dgm:cxn modelId="{6E52C87F-AB6E-4D14-ADE4-D43C5DB57549}" type="presParOf" srcId="{3CE97323-9115-429F-A5AC-C063EFA1E2E8}" destId="{EE45B2DB-B429-4B1C-BEC8-8839965300CD}" srcOrd="2" destOrd="0" presId="urn:microsoft.com/office/officeart/2005/8/layout/hProcess11"/>
    <dgm:cxn modelId="{9B88B39B-E878-4167-B80B-F81F77699727}" type="presParOf" srcId="{6EF2E222-B62D-4E94-8523-BC27BD4B4BBF}" destId="{DD36F44F-8F82-47F8-8D8B-F19CA69C325C}" srcOrd="1" destOrd="0" presId="urn:microsoft.com/office/officeart/2005/8/layout/hProcess11"/>
    <dgm:cxn modelId="{8226B926-0F87-4481-94A2-9F23F3BA49C7}" type="presParOf" srcId="{6EF2E222-B62D-4E94-8523-BC27BD4B4BBF}" destId="{921615A7-B3F4-4501-AF37-C679E0F556C3}" srcOrd="2" destOrd="0" presId="urn:microsoft.com/office/officeart/2005/8/layout/hProcess11"/>
    <dgm:cxn modelId="{08B03385-712D-4597-B98D-B8276BAB72D4}" type="presParOf" srcId="{921615A7-B3F4-4501-AF37-C679E0F556C3}" destId="{7927CD57-CC07-49E3-BC02-CBF9796F01B4}" srcOrd="0" destOrd="0" presId="urn:microsoft.com/office/officeart/2005/8/layout/hProcess11"/>
    <dgm:cxn modelId="{6EBA30EA-E33E-4113-B3FD-C32EE7A1BA60}" type="presParOf" srcId="{921615A7-B3F4-4501-AF37-C679E0F556C3}" destId="{6C9E4B2A-177F-4893-8F8D-3F5013D4EF86}" srcOrd="1" destOrd="0" presId="urn:microsoft.com/office/officeart/2005/8/layout/hProcess11"/>
    <dgm:cxn modelId="{4B059C0C-6A45-42D0-93D2-8D0442D68F47}" type="presParOf" srcId="{921615A7-B3F4-4501-AF37-C679E0F556C3}" destId="{3A41966A-E237-4B88-8860-21D5DD41099A}" srcOrd="2" destOrd="0" presId="urn:microsoft.com/office/officeart/2005/8/layout/hProcess11"/>
    <dgm:cxn modelId="{6EDFFA68-44C5-4035-AB6D-D6CEF01990FA}" type="presParOf" srcId="{6EF2E222-B62D-4E94-8523-BC27BD4B4BBF}" destId="{AE1C39EB-3794-44C6-80BD-2FE3D7FBC275}" srcOrd="3" destOrd="0" presId="urn:microsoft.com/office/officeart/2005/8/layout/hProcess11"/>
    <dgm:cxn modelId="{58B9E033-6D40-47EA-987F-A4BCFAD89E45}" type="presParOf" srcId="{6EF2E222-B62D-4E94-8523-BC27BD4B4BBF}" destId="{D763F0A1-4D98-4068-BD36-4E657530187B}" srcOrd="4" destOrd="0" presId="urn:microsoft.com/office/officeart/2005/8/layout/hProcess11"/>
    <dgm:cxn modelId="{62DA79BA-CEBC-4159-B58E-E2389C22BEA9}" type="presParOf" srcId="{D763F0A1-4D98-4068-BD36-4E657530187B}" destId="{5EB5529E-B7AA-471B-9741-72C00D4C4E08}" srcOrd="0" destOrd="0" presId="urn:microsoft.com/office/officeart/2005/8/layout/hProcess11"/>
    <dgm:cxn modelId="{625A6707-2491-4DC6-988D-9C7FF27DE37C}" type="presParOf" srcId="{D763F0A1-4D98-4068-BD36-4E657530187B}" destId="{4F1C482D-8E2F-4A0E-A650-021A8D2F711A}" srcOrd="1" destOrd="0" presId="urn:microsoft.com/office/officeart/2005/8/layout/hProcess11"/>
    <dgm:cxn modelId="{167FD61D-2AE4-4991-A58F-182F2E7B1618}" type="presParOf" srcId="{D763F0A1-4D98-4068-BD36-4E657530187B}" destId="{9A4BF184-A9BF-4B2A-8804-BCC15F30642B}" srcOrd="2" destOrd="0" presId="urn:microsoft.com/office/officeart/2005/8/layout/hProcess11"/>
    <dgm:cxn modelId="{39A1AB3B-C2A3-415E-A67A-B748CD56497A}" type="presParOf" srcId="{6EF2E222-B62D-4E94-8523-BC27BD4B4BBF}" destId="{DFD78DE7-5E95-4AED-9AF8-5A2E6CC39587}" srcOrd="5" destOrd="0" presId="urn:microsoft.com/office/officeart/2005/8/layout/hProcess11"/>
    <dgm:cxn modelId="{4361AC0E-9B46-4197-BACB-11033E0E7974}" type="presParOf" srcId="{6EF2E222-B62D-4E94-8523-BC27BD4B4BBF}" destId="{2C7880D1-02E0-4D5F-8630-84105B485FED}" srcOrd="6" destOrd="0" presId="urn:microsoft.com/office/officeart/2005/8/layout/hProcess11"/>
    <dgm:cxn modelId="{836EB0BB-5C0D-4895-B309-3B56333FE6EC}" type="presParOf" srcId="{2C7880D1-02E0-4D5F-8630-84105B485FED}" destId="{857DFAF4-8C0E-414A-8AFA-D34419DF1EE5}" srcOrd="0" destOrd="0" presId="urn:microsoft.com/office/officeart/2005/8/layout/hProcess11"/>
    <dgm:cxn modelId="{889CC91E-4E90-4516-948F-DB51585E2C76}" type="presParOf" srcId="{2C7880D1-02E0-4D5F-8630-84105B485FED}" destId="{0A1C8A6E-9E3E-4D6A-8F19-0D54EE1CB8C2}" srcOrd="1" destOrd="0" presId="urn:microsoft.com/office/officeart/2005/8/layout/hProcess11"/>
    <dgm:cxn modelId="{51C7969D-2FA5-4CE3-8309-D6D3C4573C0E}" type="presParOf" srcId="{2C7880D1-02E0-4D5F-8630-84105B485FED}" destId="{21F8FEC3-2E44-42D8-9920-DF4FB9CCB1CB}" srcOrd="2" destOrd="0" presId="urn:microsoft.com/office/officeart/2005/8/layout/hProcess11"/>
    <dgm:cxn modelId="{FE979DC2-BD64-4E5D-81D2-75963FFCA187}" type="presParOf" srcId="{6EF2E222-B62D-4E94-8523-BC27BD4B4BBF}" destId="{1B83BBE5-CE1A-4DBE-BFFB-8405B7452CF3}" srcOrd="7" destOrd="0" presId="urn:microsoft.com/office/officeart/2005/8/layout/hProcess11"/>
    <dgm:cxn modelId="{BD07D13A-3781-42D3-8A4A-BDBECAB1EB57}" type="presParOf" srcId="{6EF2E222-B62D-4E94-8523-BC27BD4B4BBF}" destId="{C4CD798E-C510-4C11-A693-3A4810B75F14}" srcOrd="8" destOrd="0" presId="urn:microsoft.com/office/officeart/2005/8/layout/hProcess11"/>
    <dgm:cxn modelId="{6409A8BD-0897-42B6-8D9F-4734468E3454}" type="presParOf" srcId="{C4CD798E-C510-4C11-A693-3A4810B75F14}" destId="{4CCE0AA0-A242-424B-8F64-37FD9AE041DB}" srcOrd="0" destOrd="0" presId="urn:microsoft.com/office/officeart/2005/8/layout/hProcess11"/>
    <dgm:cxn modelId="{A4405C26-5C76-434B-80AF-BE488E22FAFA}" type="presParOf" srcId="{C4CD798E-C510-4C11-A693-3A4810B75F14}" destId="{B7AC5ECA-89F9-4757-A1B5-FDA6B9C6577A}" srcOrd="1" destOrd="0" presId="urn:microsoft.com/office/officeart/2005/8/layout/hProcess11"/>
    <dgm:cxn modelId="{9D808621-4930-449D-BDC0-01EC49AB2E75}" type="presParOf" srcId="{C4CD798E-C510-4C11-A693-3A4810B75F14}" destId="{5CB0F106-D82F-4B72-BBC5-EBA384114B51}" srcOrd="2" destOrd="0" presId="urn:microsoft.com/office/officeart/2005/8/layout/hProcess11"/>
    <dgm:cxn modelId="{0D63ABCE-9E7A-4143-B948-A9CDC0B1C8CB}" type="presParOf" srcId="{6EF2E222-B62D-4E94-8523-BC27BD4B4BBF}" destId="{21126A30-F59D-48A6-BB28-F775A4BD8F1A}" srcOrd="9" destOrd="0" presId="urn:microsoft.com/office/officeart/2005/8/layout/hProcess11"/>
    <dgm:cxn modelId="{608A3261-D1DA-46FD-BFCF-26138ED8F0BA}" type="presParOf" srcId="{6EF2E222-B62D-4E94-8523-BC27BD4B4BBF}" destId="{988CBD00-E56A-4AB3-A5FB-EED54A292380}" srcOrd="10" destOrd="0" presId="urn:microsoft.com/office/officeart/2005/8/layout/hProcess11"/>
    <dgm:cxn modelId="{92A64FF9-F14A-44DD-A410-05502BB8E096}" type="presParOf" srcId="{988CBD00-E56A-4AB3-A5FB-EED54A292380}" destId="{F9772AE0-80EE-4339-B903-8CCAEF8C0E64}" srcOrd="0" destOrd="0" presId="urn:microsoft.com/office/officeart/2005/8/layout/hProcess11"/>
    <dgm:cxn modelId="{C4D1B58E-B310-485C-B148-2B0274334D4D}" type="presParOf" srcId="{988CBD00-E56A-4AB3-A5FB-EED54A292380}" destId="{ACFCF463-D854-4FF1-8BBC-832FBCCA7FB0}" srcOrd="1" destOrd="0" presId="urn:microsoft.com/office/officeart/2005/8/layout/hProcess11"/>
    <dgm:cxn modelId="{EEE069E8-8213-48FE-BF06-B159D763314F}" type="presParOf" srcId="{988CBD00-E56A-4AB3-A5FB-EED54A292380}" destId="{83C7BA9F-C368-4016-90B5-496374D2E19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A7F43-EB45-4B16-853A-1A60152B8438}">
      <dsp:nvSpPr>
        <dsp:cNvPr id="0" name=""/>
        <dsp:cNvSpPr/>
      </dsp:nvSpPr>
      <dsp:spPr>
        <a:xfrm>
          <a:off x="0" y="1466869"/>
          <a:ext cx="10276541" cy="195582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92ABC-7D24-4EE1-9B1D-7DCD39242B0A}">
      <dsp:nvSpPr>
        <dsp:cNvPr id="0" name=""/>
        <dsp:cNvSpPr/>
      </dsp:nvSpPr>
      <dsp:spPr>
        <a:xfrm>
          <a:off x="2540" y="0"/>
          <a:ext cx="1479009" cy="1955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Pilot</a:t>
          </a:r>
        </a:p>
      </dsp:txBody>
      <dsp:txXfrm>
        <a:off x="2540" y="0"/>
        <a:ext cx="1479009" cy="1955826"/>
      </dsp:txXfrm>
    </dsp:sp>
    <dsp:sp modelId="{7A5B7666-4BDB-4C38-89CA-3DF540DB16CB}">
      <dsp:nvSpPr>
        <dsp:cNvPr id="0" name=""/>
        <dsp:cNvSpPr/>
      </dsp:nvSpPr>
      <dsp:spPr>
        <a:xfrm>
          <a:off x="497566" y="2200304"/>
          <a:ext cx="488956" cy="4889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27CD57-CC07-49E3-BC02-CBF9796F01B4}">
      <dsp:nvSpPr>
        <dsp:cNvPr id="0" name=""/>
        <dsp:cNvSpPr/>
      </dsp:nvSpPr>
      <dsp:spPr>
        <a:xfrm>
          <a:off x="1555499" y="2933739"/>
          <a:ext cx="1479009" cy="1955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Wave1</a:t>
          </a:r>
        </a:p>
      </dsp:txBody>
      <dsp:txXfrm>
        <a:off x="1555499" y="2933739"/>
        <a:ext cx="1479009" cy="1955826"/>
      </dsp:txXfrm>
    </dsp:sp>
    <dsp:sp modelId="{6C9E4B2A-177F-4893-8F8D-3F5013D4EF86}">
      <dsp:nvSpPr>
        <dsp:cNvPr id="0" name=""/>
        <dsp:cNvSpPr/>
      </dsp:nvSpPr>
      <dsp:spPr>
        <a:xfrm>
          <a:off x="2050526" y="2200304"/>
          <a:ext cx="488956" cy="4889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B5529E-B7AA-471B-9741-72C00D4C4E08}">
      <dsp:nvSpPr>
        <dsp:cNvPr id="0" name=""/>
        <dsp:cNvSpPr/>
      </dsp:nvSpPr>
      <dsp:spPr>
        <a:xfrm>
          <a:off x="3108459" y="0"/>
          <a:ext cx="1479009" cy="1955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Wave2</a:t>
          </a:r>
        </a:p>
      </dsp:txBody>
      <dsp:txXfrm>
        <a:off x="3108459" y="0"/>
        <a:ext cx="1479009" cy="1955826"/>
      </dsp:txXfrm>
    </dsp:sp>
    <dsp:sp modelId="{4F1C482D-8E2F-4A0E-A650-021A8D2F711A}">
      <dsp:nvSpPr>
        <dsp:cNvPr id="0" name=""/>
        <dsp:cNvSpPr/>
      </dsp:nvSpPr>
      <dsp:spPr>
        <a:xfrm>
          <a:off x="3603485" y="2200304"/>
          <a:ext cx="488956" cy="4889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7DFAF4-8C0E-414A-8AFA-D34419DF1EE5}">
      <dsp:nvSpPr>
        <dsp:cNvPr id="0" name=""/>
        <dsp:cNvSpPr/>
      </dsp:nvSpPr>
      <dsp:spPr>
        <a:xfrm>
          <a:off x="4661418" y="2933739"/>
          <a:ext cx="1479009" cy="1955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Wave3</a:t>
          </a:r>
        </a:p>
      </dsp:txBody>
      <dsp:txXfrm>
        <a:off x="4661418" y="2933739"/>
        <a:ext cx="1479009" cy="1955826"/>
      </dsp:txXfrm>
    </dsp:sp>
    <dsp:sp modelId="{0A1C8A6E-9E3E-4D6A-8F19-0D54EE1CB8C2}">
      <dsp:nvSpPr>
        <dsp:cNvPr id="0" name=""/>
        <dsp:cNvSpPr/>
      </dsp:nvSpPr>
      <dsp:spPr>
        <a:xfrm>
          <a:off x="5156444" y="2200304"/>
          <a:ext cx="488956" cy="4889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CE0AA0-A242-424B-8F64-37FD9AE041DB}">
      <dsp:nvSpPr>
        <dsp:cNvPr id="0" name=""/>
        <dsp:cNvSpPr/>
      </dsp:nvSpPr>
      <dsp:spPr>
        <a:xfrm>
          <a:off x="6214378" y="0"/>
          <a:ext cx="1479009" cy="1955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Wave4</a:t>
          </a:r>
        </a:p>
      </dsp:txBody>
      <dsp:txXfrm>
        <a:off x="6214378" y="0"/>
        <a:ext cx="1479009" cy="1955826"/>
      </dsp:txXfrm>
    </dsp:sp>
    <dsp:sp modelId="{B7AC5ECA-89F9-4757-A1B5-FDA6B9C6577A}">
      <dsp:nvSpPr>
        <dsp:cNvPr id="0" name=""/>
        <dsp:cNvSpPr/>
      </dsp:nvSpPr>
      <dsp:spPr>
        <a:xfrm>
          <a:off x="6709404" y="2200304"/>
          <a:ext cx="488956" cy="4889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772AE0-80EE-4339-B903-8CCAEF8C0E64}">
      <dsp:nvSpPr>
        <dsp:cNvPr id="0" name=""/>
        <dsp:cNvSpPr/>
      </dsp:nvSpPr>
      <dsp:spPr>
        <a:xfrm>
          <a:off x="7767337" y="2933739"/>
          <a:ext cx="1479009" cy="1955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Wave5…</a:t>
          </a:r>
        </a:p>
      </dsp:txBody>
      <dsp:txXfrm>
        <a:off x="7767337" y="2933739"/>
        <a:ext cx="1479009" cy="1955826"/>
      </dsp:txXfrm>
    </dsp:sp>
    <dsp:sp modelId="{ACFCF463-D854-4FF1-8BBC-832FBCCA7FB0}">
      <dsp:nvSpPr>
        <dsp:cNvPr id="0" name=""/>
        <dsp:cNvSpPr/>
      </dsp:nvSpPr>
      <dsp:spPr>
        <a:xfrm>
          <a:off x="8262363" y="2200304"/>
          <a:ext cx="488956" cy="4889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09C13-AF62-49B2-A190-2830F0ECFA45}" type="datetimeFigureOut">
              <a:rPr lang="en-US" smtClean="0"/>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B63BA-0484-43CF-AB9B-444FF94543AB}" type="slidenum">
              <a:rPr lang="en-US" smtClean="0"/>
              <a:t>‹#›</a:t>
            </a:fld>
            <a:endParaRPr lang="en-US"/>
          </a:p>
        </p:txBody>
      </p:sp>
    </p:spTree>
    <p:extLst>
      <p:ext uri="{BB962C8B-B14F-4D97-AF65-F5344CB8AC3E}">
        <p14:creationId xmlns:p14="http://schemas.microsoft.com/office/powerpoint/2010/main" val="421425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echcommunity.microsoft.com/t5/Microsoft-SharePoint-Blog/4-topnotch-teamwork-tips-for-Microsoft-Teams-plus-SharePoint/ba-p/86415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Microsoft-SharePoint-Blog/SharePoint-powers-teamwork-in-Office-365-Ignite-2018/ba-p/255465"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nam06.safelinks.protection.outlook.com/?url=https%3A%2F%2Fcustomers.microsoft.com%2Fen-us%2Fstory%2Fcox-automotive-automotive-onedrive&amp;data=04%7C01%7Cmikeholl%40microsoft.com%7C2aa5018c38d540d3353108d6b938d3af%7C72f988bf86f141af91ab2d7cd011db47%7C1%7C0%7C636900051363296749%7CUnknown%7CTWFpbGZsb3d8eyJWIjoiMC4wLjAwMDAiLCJQIjoiV2luMzIiLCJBTiI6Ik1haWwiLCJXVCI6Mn0%3D%7C-1&amp;sdata=UKF59C4fg3M8APzUykvkRBH0AcsS%2BsZWOMCSrwVdiOw%3D&amp;reserved=0"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customers.microsoft.com/en-us/story/cox-automotive-automotive-onedriv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microsoft-365/busines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D63C18"/>
              </a:solidFill>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1</a:t>
            </a:fld>
            <a:endParaRPr lang="en-US"/>
          </a:p>
        </p:txBody>
      </p:sp>
    </p:spTree>
    <p:extLst>
      <p:ext uri="{BB962C8B-B14F-4D97-AF65-F5344CB8AC3E}">
        <p14:creationId xmlns:p14="http://schemas.microsoft.com/office/powerpoint/2010/main" val="1621855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SharePoint ♥s Teams [blog + ‘how to’ demo video]: </a:t>
            </a:r>
            <a:br>
              <a:rPr lang="en-US" dirty="0"/>
            </a:br>
            <a:r>
              <a:rPr lang="en-US" sz="1224" kern="1200" dirty="0">
                <a:solidFill>
                  <a:schemeClr val="tx1"/>
                </a:solidFill>
                <a:effectLst/>
                <a:latin typeface="+mn-lt"/>
                <a:ea typeface="+mn-ea"/>
                <a:cs typeface="+mn-cs"/>
              </a:rPr>
              <a:t>"4 topnotch teamwork tips for Microsoft Teams plus SharePoint" [9/24/19]: </a:t>
            </a:r>
            <a:r>
              <a:rPr lang="en-US" sz="1224" kern="1200" dirty="0">
                <a:solidFill>
                  <a:schemeClr val="tx1"/>
                </a:solidFill>
                <a:effectLst/>
                <a:latin typeface="+mn-lt"/>
                <a:ea typeface="+mn-ea"/>
                <a:cs typeface="+mn-cs"/>
                <a:hlinkClick r:id="rId3"/>
              </a:rPr>
              <a:t>https://techcommunity.microsoft.com/t5/Microsoft-SharePoint-Blog/4-topnotch-teamwork-tips-for-Microsoft-Teams-plus-SharePoint/ba-p/864155</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4E3BC2-B365-4C68-AAE3-6667EDBD85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24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9930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21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a:solidFill>
                  <a:schemeClr val="tx1"/>
                </a:solidFill>
                <a:effectLst/>
                <a:latin typeface="Segoe UI Light" pitchFamily="34" charset="0"/>
                <a:ea typeface="+mn-ea"/>
                <a:cs typeface="+mn-cs"/>
              </a:rPr>
              <a:t>Connect existing sites to Office 365 groups. </a:t>
            </a:r>
            <a:r>
              <a:rPr lang="en-US" sz="900" b="0" i="0" u="none" strike="noStrike" kern="1200">
                <a:solidFill>
                  <a:schemeClr val="tx1"/>
                </a:solidFill>
                <a:effectLst/>
                <a:latin typeface="Segoe UI Light" pitchFamily="34" charset="0"/>
                <a:ea typeface="+mn-ea"/>
                <a:cs typeface="+mn-cs"/>
              </a:rPr>
              <a:t>Accelerate productivity by connecting an existing site to Office 365 groups. A group is created with a shared inbox for conversations, a shared calendar, Planner to manage tasks, and the option to connect a team in Microsoft Teams.</a:t>
            </a:r>
          </a:p>
          <a:p>
            <a:r>
              <a:rPr lang="en-US" sz="900" b="1" i="0" u="none" strike="noStrike" kern="1200">
                <a:solidFill>
                  <a:schemeClr val="tx1"/>
                </a:solidFill>
                <a:effectLst/>
                <a:latin typeface="Segoe UI Light" pitchFamily="34" charset="0"/>
                <a:ea typeface="+mn-ea"/>
                <a:cs typeface="+mn-cs"/>
              </a:rPr>
              <a:t>Deeper integration with Microsoft Teams.</a:t>
            </a:r>
            <a:r>
              <a:rPr lang="en-US" sz="900" b="0" i="0" u="none" strike="noStrike" kern="1200">
                <a:solidFill>
                  <a:schemeClr val="tx1"/>
                </a:solidFill>
                <a:effectLst/>
                <a:latin typeface="Segoe UI Light" pitchFamily="34" charset="0"/>
                <a:ea typeface="+mn-ea"/>
                <a:cs typeface="+mn-cs"/>
              </a:rPr>
              <a:t> You can preview all 270+ file types in Teams, and you can now more easily add SharePoint pages, including your team site’s home page, as tabs in Microsoft Teams.</a:t>
            </a:r>
          </a:p>
          <a:p>
            <a:endParaRPr lang="en-US"/>
          </a:p>
          <a:p>
            <a:pPr rtl="0" fontAlgn="ctr"/>
            <a:r>
              <a:rPr lang="en-US" sz="900" b="0" i="0" u="none" strike="noStrike" kern="1200">
                <a:solidFill>
                  <a:schemeClr val="tx1"/>
                </a:solidFill>
                <a:effectLst/>
                <a:latin typeface="Segoe UI Light" pitchFamily="34" charset="0"/>
                <a:ea typeface="+mn-ea"/>
                <a:cs typeface="+mn-cs"/>
              </a:rPr>
              <a:t>Read more here: </a:t>
            </a:r>
            <a:r>
              <a:rPr lang="en-US" sz="900" kern="1200">
                <a:solidFill>
                  <a:schemeClr val="tx1"/>
                </a:solidFill>
                <a:effectLst/>
                <a:latin typeface="Segoe UI Light" pitchFamily="34" charset="0"/>
                <a:ea typeface="+mn-ea"/>
                <a:cs typeface="+mn-cs"/>
              </a:rPr>
              <a:t>"</a:t>
            </a:r>
            <a:r>
              <a:rPr lang="en-US" sz="900" b="1" kern="1200">
                <a:solidFill>
                  <a:schemeClr val="tx1"/>
                </a:solidFill>
                <a:effectLst/>
                <a:latin typeface="Segoe UI Light" pitchFamily="34" charset="0"/>
                <a:ea typeface="+mn-ea"/>
                <a:cs typeface="+mn-cs"/>
              </a:rPr>
              <a:t>SharePoint powers teamwork in Office 365 – Ignite 2018 announcements</a:t>
            </a:r>
            <a:r>
              <a:rPr lang="en-US" sz="900" kern="120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hlinkClick r:id="rId3"/>
              </a:rPr>
              <a:t>https://techcommunity.microsoft.com/t5/Microsoft-SharePoint-Blog/SharePoint-powers-teamwork-in-Office-365-Ignite-2018/ba-p/255465</a:t>
            </a:r>
            <a:endParaRPr lang="en-US" sz="900" kern="1200">
              <a:solidFill>
                <a:schemeClr val="tx1"/>
              </a:solidFill>
              <a:effectLst/>
              <a:latin typeface="Segoe UI Light" pitchFamily="34" charset="0"/>
              <a:ea typeface="+mn-ea"/>
              <a:cs typeface="+mn-cs"/>
            </a:endParaRPr>
          </a:p>
          <a:p>
            <a:endParaRPr lang="en-US"/>
          </a:p>
          <a:p>
            <a:r>
              <a:rPr lang="en-US"/>
              <a:t>Note:</a:t>
            </a:r>
          </a:p>
          <a:p>
            <a:r>
              <a:rPr lang="en-US"/>
              <a:t>Site themes &amp; designs covered in comm site context</a:t>
            </a:r>
            <a:endParaRPr lang="en-US" kern="0" spc="-31">
              <a:gradFill>
                <a:gsLst>
                  <a:gs pos="97872">
                    <a:schemeClr val="tx1"/>
                  </a:gs>
                  <a:gs pos="76000">
                    <a:schemeClr val="tx1"/>
                  </a:gs>
                </a:gsLst>
                <a:lin ang="5400000" scaled="0"/>
              </a:gradFill>
              <a:cs typeface="Segoe UI Semibold" panose="020B07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7348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731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 </a:t>
            </a:r>
          </a:p>
          <a:p>
            <a:r>
              <a:rPr lang="en-US" dirty="0"/>
              <a:t>Hopefully you are excited about these new capabilities. This engagement will be specifically to transform your identified classic SharePoint end user experiences into this new Modern Workplace experience. </a:t>
            </a:r>
          </a:p>
          <a:p>
            <a:r>
              <a:rPr lang="en-US" dirty="0"/>
              <a:t>It’s a 3 step process, as described in this slide. </a:t>
            </a:r>
          </a:p>
          <a:p>
            <a:r>
              <a:rPr lang="en-US" dirty="0"/>
              <a:t>The outcome will be to enable your end users to collaborate on their content, directly from Teams – and take advantage of all the benefits previously described. </a:t>
            </a:r>
          </a:p>
        </p:txBody>
      </p:sp>
      <p:sp>
        <p:nvSpPr>
          <p:cNvPr id="4" name="Slide Number Placeholder 3"/>
          <p:cNvSpPr>
            <a:spLocks noGrp="1"/>
          </p:cNvSpPr>
          <p:nvPr>
            <p:ph type="sldNum" sz="quarter" idx="5"/>
          </p:nvPr>
        </p:nvSpPr>
        <p:spPr/>
        <p:txBody>
          <a:bodyPr/>
          <a:lstStyle/>
          <a:p>
            <a:fld id="{5227D577-2AAA-4D3E-B4F5-E906A7B0B222}" type="slidenum">
              <a:rPr lang="en-US" smtClean="0"/>
              <a:t>18</a:t>
            </a:fld>
            <a:endParaRPr lang="en-US"/>
          </a:p>
        </p:txBody>
      </p:sp>
    </p:spTree>
    <p:extLst>
      <p:ext uri="{BB962C8B-B14F-4D97-AF65-F5344CB8AC3E}">
        <p14:creationId xmlns:p14="http://schemas.microsoft.com/office/powerpoint/2010/main" val="1803672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D63C18"/>
                </a:solidFill>
              </a:rPr>
              <a:t>15 minutes</a:t>
            </a:r>
          </a:p>
        </p:txBody>
      </p:sp>
      <p:sp>
        <p:nvSpPr>
          <p:cNvPr id="4" name="Slide Number Placeholder 3"/>
          <p:cNvSpPr>
            <a:spLocks noGrp="1"/>
          </p:cNvSpPr>
          <p:nvPr>
            <p:ph type="sldNum" sz="quarter" idx="10"/>
          </p:nvPr>
        </p:nvSpPr>
        <p:spPr/>
        <p:txBody>
          <a:bodyPr/>
          <a:lstStyle/>
          <a:p>
            <a:fld id="{226B63BA-0484-43CF-AB9B-444FF94543AB}" type="slidenum">
              <a:rPr lang="en-US" smtClean="0"/>
              <a:t>19</a:t>
            </a:fld>
            <a:endParaRPr lang="en-US"/>
          </a:p>
        </p:txBody>
      </p:sp>
    </p:spTree>
    <p:extLst>
      <p:ext uri="{BB962C8B-B14F-4D97-AF65-F5344CB8AC3E}">
        <p14:creationId xmlns:p14="http://schemas.microsoft.com/office/powerpoint/2010/main" val="250397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20</a:t>
            </a:fld>
            <a:endParaRPr lang="en-US"/>
          </a:p>
        </p:txBody>
      </p:sp>
    </p:spTree>
    <p:extLst>
      <p:ext uri="{BB962C8B-B14F-4D97-AF65-F5344CB8AC3E}">
        <p14:creationId xmlns:p14="http://schemas.microsoft.com/office/powerpoint/2010/main" val="1811501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4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22</a:t>
            </a:fld>
            <a:endParaRPr lang="en-US"/>
          </a:p>
        </p:txBody>
      </p:sp>
    </p:spTree>
    <p:extLst>
      <p:ext uri="{BB962C8B-B14F-4D97-AF65-F5344CB8AC3E}">
        <p14:creationId xmlns:p14="http://schemas.microsoft.com/office/powerpoint/2010/main" val="146056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Review the customer’s scanner report – provided during pre-conference preparation</a:t>
            </a:r>
          </a:p>
          <a:p>
            <a:endParaRPr lang="en-US" dirty="0"/>
          </a:p>
        </p:txBody>
      </p:sp>
      <p:sp>
        <p:nvSpPr>
          <p:cNvPr id="4" name="Slide Number Placeholder 3"/>
          <p:cNvSpPr>
            <a:spLocks noGrp="1"/>
          </p:cNvSpPr>
          <p:nvPr>
            <p:ph type="sldNum" sz="quarter" idx="5"/>
          </p:nvPr>
        </p:nvSpPr>
        <p:spPr/>
        <p:txBody>
          <a:bodyPr/>
          <a:lstStyle/>
          <a:p>
            <a:fld id="{226B63BA-0484-43CF-AB9B-444FF94543AB}" type="slidenum">
              <a:rPr lang="en-US" smtClean="0"/>
              <a:t>23</a:t>
            </a:fld>
            <a:endParaRPr lang="en-US"/>
          </a:p>
        </p:txBody>
      </p:sp>
    </p:spTree>
    <p:extLst>
      <p:ext uri="{BB962C8B-B14F-4D97-AF65-F5344CB8AC3E}">
        <p14:creationId xmlns:p14="http://schemas.microsoft.com/office/powerpoint/2010/main" val="2523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Introduce yourself and other facilitators—talk about your background, your work with SharePoint and Microsoft Teams, and your role for this workshop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Ask participants to introduce themselves and their roles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Discuss what you want to get out of the workshop</a:t>
            </a:r>
          </a:p>
        </p:txBody>
      </p:sp>
      <p:sp>
        <p:nvSpPr>
          <p:cNvPr id="4" name="Slide Number Placeholder 3"/>
          <p:cNvSpPr>
            <a:spLocks noGrp="1"/>
          </p:cNvSpPr>
          <p:nvPr>
            <p:ph type="sldNum" sz="quarter" idx="10"/>
          </p:nvPr>
        </p:nvSpPr>
        <p:spPr/>
        <p:txBody>
          <a:bodyPr/>
          <a:lstStyle/>
          <a:p>
            <a:fld id="{226B63BA-0484-43CF-AB9B-444FF94543AB}" type="slidenum">
              <a:rPr lang="en-US" smtClean="0"/>
              <a:t>3</a:t>
            </a:fld>
            <a:endParaRPr lang="en-US"/>
          </a:p>
        </p:txBody>
      </p:sp>
    </p:spTree>
    <p:extLst>
      <p:ext uri="{BB962C8B-B14F-4D97-AF65-F5344CB8AC3E}">
        <p14:creationId xmlns:p14="http://schemas.microsoft.com/office/powerpoint/2010/main" val="3328049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26B63BA-0484-43CF-AB9B-444FF94543AB}" type="slidenum">
              <a:rPr lang="en-US" smtClean="0"/>
              <a:t>25</a:t>
            </a:fld>
            <a:endParaRPr lang="en-US"/>
          </a:p>
        </p:txBody>
      </p:sp>
    </p:spTree>
    <p:extLst>
      <p:ext uri="{BB962C8B-B14F-4D97-AF65-F5344CB8AC3E}">
        <p14:creationId xmlns:p14="http://schemas.microsoft.com/office/powerpoint/2010/main" val="354663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Whether this is shown or not: make a call depending on the number of sites and the associated </a:t>
            </a:r>
            <a:r>
              <a:rPr lang="en-US" sz="1200" b="1" i="0" kern="1200" dirty="0" err="1">
                <a:solidFill>
                  <a:schemeClr val="tx1"/>
                </a:solidFill>
                <a:effectLst/>
                <a:latin typeface="+mn-lt"/>
                <a:ea typeface="+mn-ea"/>
                <a:cs typeface="+mn-cs"/>
              </a:rPr>
              <a:t>ViewsRecentUniqueUsers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values, on whether this is displayed or not.</a:t>
            </a:r>
            <a:endParaRPr lang="en-US" b="0" dirty="0"/>
          </a:p>
          <a:p>
            <a:endParaRPr lang="en-US" dirty="0"/>
          </a:p>
        </p:txBody>
      </p:sp>
      <p:sp>
        <p:nvSpPr>
          <p:cNvPr id="4" name="Slide Number Placeholder 3"/>
          <p:cNvSpPr>
            <a:spLocks noGrp="1"/>
          </p:cNvSpPr>
          <p:nvPr>
            <p:ph type="sldNum" sz="quarter" idx="5"/>
          </p:nvPr>
        </p:nvSpPr>
        <p:spPr/>
        <p:txBody>
          <a:bodyPr/>
          <a:lstStyle/>
          <a:p>
            <a:fld id="{226B63BA-0484-43CF-AB9B-444FF94543AB}" type="slidenum">
              <a:rPr lang="en-US" smtClean="0"/>
              <a:t>26</a:t>
            </a:fld>
            <a:endParaRPr lang="en-US"/>
          </a:p>
        </p:txBody>
      </p:sp>
    </p:spTree>
    <p:extLst>
      <p:ext uri="{BB962C8B-B14F-4D97-AF65-F5344CB8AC3E}">
        <p14:creationId xmlns:p14="http://schemas.microsoft.com/office/powerpoint/2010/main" val="2677608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Whether this is shown or not: make a call depending on the number of sites and the associated </a:t>
            </a:r>
            <a:r>
              <a:rPr lang="en-US" sz="1200" b="1" i="0" kern="1200" dirty="0" err="1">
                <a:solidFill>
                  <a:schemeClr val="tx1"/>
                </a:solidFill>
                <a:effectLst/>
                <a:latin typeface="+mn-lt"/>
                <a:ea typeface="+mn-ea"/>
                <a:cs typeface="+mn-cs"/>
              </a:rPr>
              <a:t>ViewsRecentUniqueUsers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values, on whether this is displayed or not.</a:t>
            </a:r>
            <a:endParaRPr lang="en-US" b="0" dirty="0"/>
          </a:p>
          <a:p>
            <a:endParaRPr lang="en-US" dirty="0"/>
          </a:p>
        </p:txBody>
      </p:sp>
      <p:sp>
        <p:nvSpPr>
          <p:cNvPr id="4" name="Slide Number Placeholder 3"/>
          <p:cNvSpPr>
            <a:spLocks noGrp="1"/>
          </p:cNvSpPr>
          <p:nvPr>
            <p:ph type="sldNum" sz="quarter" idx="5"/>
          </p:nvPr>
        </p:nvSpPr>
        <p:spPr/>
        <p:txBody>
          <a:bodyPr/>
          <a:lstStyle/>
          <a:p>
            <a:fld id="{226B63BA-0484-43CF-AB9B-444FF94543AB}" type="slidenum">
              <a:rPr lang="en-US" smtClean="0"/>
              <a:t>27</a:t>
            </a:fld>
            <a:endParaRPr lang="en-US"/>
          </a:p>
        </p:txBody>
      </p:sp>
    </p:spTree>
    <p:extLst>
      <p:ext uri="{BB962C8B-B14F-4D97-AF65-F5344CB8AC3E}">
        <p14:creationId xmlns:p14="http://schemas.microsoft.com/office/powerpoint/2010/main" val="1865011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Whether this is shown or not: make a call depending on the number of sites and the associated </a:t>
            </a:r>
            <a:r>
              <a:rPr lang="en-US" sz="1200" b="1" i="0" kern="1200" dirty="0" err="1">
                <a:solidFill>
                  <a:schemeClr val="tx1"/>
                </a:solidFill>
                <a:effectLst/>
                <a:latin typeface="+mn-lt"/>
                <a:ea typeface="+mn-ea"/>
                <a:cs typeface="+mn-cs"/>
              </a:rPr>
              <a:t>ViewsRecentUniqueUsers</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values, on whether this is displayed or not.</a:t>
            </a:r>
            <a:endParaRPr lang="en-US" b="0" dirty="0"/>
          </a:p>
          <a:p>
            <a:endParaRPr lang="en-US" dirty="0"/>
          </a:p>
        </p:txBody>
      </p:sp>
      <p:sp>
        <p:nvSpPr>
          <p:cNvPr id="4" name="Slide Number Placeholder 3"/>
          <p:cNvSpPr>
            <a:spLocks noGrp="1"/>
          </p:cNvSpPr>
          <p:nvPr>
            <p:ph type="sldNum" sz="quarter" idx="5"/>
          </p:nvPr>
        </p:nvSpPr>
        <p:spPr/>
        <p:txBody>
          <a:bodyPr/>
          <a:lstStyle/>
          <a:p>
            <a:fld id="{226B63BA-0484-43CF-AB9B-444FF94543AB}" type="slidenum">
              <a:rPr lang="en-US" smtClean="0"/>
              <a:t>28</a:t>
            </a:fld>
            <a:endParaRPr lang="en-US"/>
          </a:p>
        </p:txBody>
      </p:sp>
    </p:spTree>
    <p:extLst>
      <p:ext uri="{BB962C8B-B14F-4D97-AF65-F5344CB8AC3E}">
        <p14:creationId xmlns:p14="http://schemas.microsoft.com/office/powerpoint/2010/main" val="3078575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(Use lunch as an overflow if needs be. During the lunch break, all MS people need to be asking pointed questions (recon!) of the attendees, uncover nuggets, and report back to the presenter on what they’ve found before we reconvene.)</a:t>
            </a:r>
          </a:p>
        </p:txBody>
      </p:sp>
      <p:sp>
        <p:nvSpPr>
          <p:cNvPr id="4" name="Slide Number Placeholder 3"/>
          <p:cNvSpPr>
            <a:spLocks noGrp="1"/>
          </p:cNvSpPr>
          <p:nvPr>
            <p:ph type="sldNum" sz="quarter" idx="10"/>
          </p:nvPr>
        </p:nvSpPr>
        <p:spPr/>
        <p:txBody>
          <a:bodyPr/>
          <a:lstStyle/>
          <a:p>
            <a:fld id="{226B63BA-0484-43CF-AB9B-444FF94543AB}" type="slidenum">
              <a:rPr lang="en-US" smtClean="0"/>
              <a:t>29</a:t>
            </a:fld>
            <a:endParaRPr lang="en-US"/>
          </a:p>
        </p:txBody>
      </p:sp>
    </p:spTree>
    <p:extLst>
      <p:ext uri="{BB962C8B-B14F-4D97-AF65-F5344CB8AC3E}">
        <p14:creationId xmlns:p14="http://schemas.microsoft.com/office/powerpoint/2010/main" val="1173008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D63C18"/>
              </a:solidFill>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30</a:t>
            </a:fld>
            <a:endParaRPr lang="en-US"/>
          </a:p>
        </p:txBody>
      </p:sp>
    </p:spTree>
    <p:extLst>
      <p:ext uri="{BB962C8B-B14F-4D97-AF65-F5344CB8AC3E}">
        <p14:creationId xmlns:p14="http://schemas.microsoft.com/office/powerpoint/2010/main" val="387541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31</a:t>
            </a:fld>
            <a:endParaRPr lang="en-US"/>
          </a:p>
        </p:txBody>
      </p:sp>
    </p:spTree>
    <p:extLst>
      <p:ext uri="{BB962C8B-B14F-4D97-AF65-F5344CB8AC3E}">
        <p14:creationId xmlns:p14="http://schemas.microsoft.com/office/powerpoint/2010/main" val="2429030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Choose a site for Pilot Prioritization</a:t>
            </a:r>
          </a:p>
          <a:p>
            <a:pPr lvl="0"/>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Facilitator: use this template to get started. </a:t>
            </a: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Goal: Identify and agree upon which Pilot site you are going to focus on.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Steer audience towards choosing a site that rate highly across the following criteria: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Willingness to Embrace Change</a:t>
            </a:r>
          </a:p>
          <a:p>
            <a:pPr marL="1543050" lvl="3" indent="-171450">
              <a:buFont typeface="Arial" panose="020B0604020202020204" pitchFamily="34" charset="0"/>
              <a:buChar char="•"/>
            </a:pPr>
            <a:r>
              <a:rPr lang="en-US" sz="1200" dirty="0">
                <a:gradFill>
                  <a:gsLst>
                    <a:gs pos="1250">
                      <a:srgbClr val="000000"/>
                    </a:gs>
                    <a:gs pos="99000">
                      <a:srgbClr val="000000"/>
                    </a:gs>
                  </a:gsLst>
                  <a:lin ang="5400000" scaled="0"/>
                </a:gradFill>
                <a:latin typeface="Segoe UI"/>
              </a:rPr>
              <a:t>typically with sites from IT savvy users or from the folks in the organization that possess a </a:t>
            </a:r>
            <a:r>
              <a:rPr lang="en-US" sz="1200" b="1" dirty="0">
                <a:gradFill>
                  <a:gsLst>
                    <a:gs pos="1250">
                      <a:srgbClr val="000000"/>
                    </a:gs>
                    <a:gs pos="99000">
                      <a:srgbClr val="000000"/>
                    </a:gs>
                  </a:gsLst>
                  <a:lin ang="5400000" scaled="0"/>
                </a:gradFill>
                <a:latin typeface="Segoe UI"/>
              </a:rPr>
              <a:t>willingness to embrace change</a:t>
            </a:r>
          </a:p>
          <a:p>
            <a:pPr marL="1543050" lvl="3" indent="-171450">
              <a:buFont typeface="Arial" panose="020B0604020202020204" pitchFamily="34" charset="0"/>
              <a:buChar char="•"/>
            </a:pPr>
            <a:r>
              <a:rPr lang="en-US" sz="1200" kern="1200" dirty="0">
                <a:solidFill>
                  <a:schemeClr val="tx1"/>
                </a:solidFill>
                <a:effectLst/>
                <a:latin typeface="+mn-lt"/>
                <a:ea typeface="+mn-ea"/>
                <a:cs typeface="+mn-cs"/>
              </a:rPr>
              <a:t>Has organizational value – but isn’t “High Priority” or mission critical. The key is that the site chosen will be used by a representative set of users – that will provide valuable feedback. </a:t>
            </a:r>
          </a:p>
          <a:p>
            <a:pPr marL="1543050" lvl="3" indent="-171450">
              <a:buFont typeface="Arial" panose="020B0604020202020204" pitchFamily="34" charset="0"/>
              <a:buChar char="•"/>
            </a:pPr>
            <a:r>
              <a:rPr lang="en-US" sz="1200" kern="1200" dirty="0">
                <a:solidFill>
                  <a:schemeClr val="tx1"/>
                </a:solidFill>
                <a:effectLst/>
                <a:latin typeface="+mn-lt"/>
                <a:ea typeface="+mn-ea"/>
                <a:cs typeface="+mn-cs"/>
              </a:rPr>
              <a:t>Likely to obtain site owner buy-in.</a:t>
            </a:r>
          </a:p>
          <a:p>
            <a:pPr marL="1543050" lvl="3" indent="-171450">
              <a:buFont typeface="Arial" panose="020B0604020202020204" pitchFamily="34" charset="0"/>
              <a:buChar char="•"/>
            </a:pPr>
            <a:r>
              <a:rPr lang="en-US" sz="1200" kern="1200" dirty="0">
                <a:solidFill>
                  <a:schemeClr val="tx1"/>
                </a:solidFill>
                <a:effectLst/>
                <a:latin typeface="+mn-lt"/>
                <a:ea typeface="+mn-ea"/>
                <a:cs typeface="+mn-cs"/>
              </a:rPr>
              <a:t>Is collaborative. Sites that allow employees to interact and collaborate demonstrate the real value of Teams.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Ease of Implementation</a:t>
            </a:r>
          </a:p>
          <a:p>
            <a:pPr marL="1543050" lvl="3" indent="-171450">
              <a:buFont typeface="Arial" panose="020B0604020202020204" pitchFamily="34" charset="0"/>
              <a:buChar char="•"/>
            </a:pPr>
            <a:r>
              <a:rPr lang="en-US" sz="1200" kern="1200" dirty="0">
                <a:solidFill>
                  <a:schemeClr val="tx1"/>
                </a:solidFill>
                <a:effectLst/>
                <a:latin typeface="+mn-lt"/>
                <a:ea typeface="+mn-ea"/>
                <a:cs typeface="+mn-cs"/>
              </a:rPr>
              <a:t>Is obtainable – should be straight forward to run transformation tech on, ideally falling into Slide 24 </a:t>
            </a:r>
            <a:r>
              <a:rPr lang="en-US" sz="1200" i="1" kern="1200" dirty="0">
                <a:solidFill>
                  <a:schemeClr val="tx1"/>
                </a:solidFill>
                <a:effectLst/>
                <a:latin typeface="+mn-lt"/>
                <a:ea typeface="+mn-ea"/>
                <a:cs typeface="+mn-cs"/>
              </a:rPr>
              <a:t>Ready to Transform </a:t>
            </a:r>
            <a:r>
              <a:rPr lang="en-US" sz="1200" i="0" kern="1200" dirty="0">
                <a:solidFill>
                  <a:schemeClr val="tx1"/>
                </a:solidFill>
                <a:effectLst/>
                <a:latin typeface="+mn-lt"/>
                <a:ea typeface="+mn-ea"/>
                <a:cs typeface="+mn-cs"/>
              </a:rPr>
              <a:t>criteria</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b="1" u="sng" kern="1200" dirty="0">
                <a:solidFill>
                  <a:schemeClr val="tx1"/>
                </a:solidFill>
                <a:effectLst/>
                <a:latin typeface="+mn-lt"/>
                <a:ea typeface="+mn-ea"/>
                <a:cs typeface="+mn-cs"/>
              </a:rPr>
              <a:t>This will be your prioritized list on sites to pitch to site owners – to obtain pilot agreement. </a:t>
            </a:r>
          </a:p>
          <a:p>
            <a:pPr marL="1085850" lvl="2" indent="-171450">
              <a:buFont typeface="Arial" panose="020B0604020202020204" pitchFamily="34" charset="0"/>
              <a:buChar char="•"/>
            </a:pPr>
            <a:r>
              <a:rPr lang="en-US" sz="1200" b="0" u="none" kern="1200" dirty="0">
                <a:solidFill>
                  <a:schemeClr val="tx1"/>
                </a:solidFill>
                <a:effectLst/>
                <a:latin typeface="+mn-lt"/>
                <a:ea typeface="+mn-ea"/>
                <a:cs typeface="+mn-cs"/>
              </a:rPr>
              <a:t>Those site owners need to become your advocates and allies.</a:t>
            </a:r>
          </a:p>
        </p:txBody>
      </p:sp>
      <p:sp>
        <p:nvSpPr>
          <p:cNvPr id="4" name="Slide Number Placeholder 3"/>
          <p:cNvSpPr>
            <a:spLocks noGrp="1"/>
          </p:cNvSpPr>
          <p:nvPr>
            <p:ph type="sldNum" sz="quarter" idx="5"/>
          </p:nvPr>
        </p:nvSpPr>
        <p:spPr/>
        <p:txBody>
          <a:bodyPr/>
          <a:lstStyle/>
          <a:p>
            <a:fld id="{226B63BA-0484-43CF-AB9B-444FF94543AB}" type="slidenum">
              <a:rPr lang="en-US" smtClean="0"/>
              <a:t>32</a:t>
            </a:fld>
            <a:endParaRPr lang="en-US"/>
          </a:p>
        </p:txBody>
      </p:sp>
    </p:spTree>
    <p:extLst>
      <p:ext uri="{BB962C8B-B14F-4D97-AF65-F5344CB8AC3E}">
        <p14:creationId xmlns:p14="http://schemas.microsoft.com/office/powerpoint/2010/main" val="1751595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D63C18"/>
              </a:solidFill>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33</a:t>
            </a:fld>
            <a:endParaRPr lang="en-US"/>
          </a:p>
        </p:txBody>
      </p:sp>
    </p:spTree>
    <p:extLst>
      <p:ext uri="{BB962C8B-B14F-4D97-AF65-F5344CB8AC3E}">
        <p14:creationId xmlns:p14="http://schemas.microsoft.com/office/powerpoint/2010/main" val="2811109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112" indent="-457112" defTabSz="932563">
              <a:buFont typeface="Arial" pitchFamily="34" charset="0"/>
              <a:buChar char="•"/>
              <a:defRPr/>
            </a:pPr>
            <a:r>
              <a:rPr lang="en-US" sz="2000" dirty="0">
                <a:gradFill>
                  <a:gsLst>
                    <a:gs pos="1250">
                      <a:srgbClr val="000000"/>
                    </a:gs>
                    <a:gs pos="99000">
                      <a:srgbClr val="000000"/>
                    </a:gs>
                  </a:gsLst>
                  <a:lin ang="5400000" scaled="0"/>
                </a:gradFill>
                <a:latin typeface="Segoe UI"/>
              </a:rPr>
              <a:t>Frequently Asked Questions</a:t>
            </a:r>
          </a:p>
          <a:p>
            <a:pPr marL="457112" lvl="1" indent="-457112" defTabSz="932563">
              <a:spcBef>
                <a:spcPts val="1200"/>
              </a:spcBef>
              <a:buFont typeface="Arial" pitchFamily="34" charset="0"/>
              <a:buChar char="•"/>
              <a:defRPr/>
            </a:pPr>
            <a:r>
              <a:rPr lang="en-US" sz="1412" b="1" dirty="0">
                <a:gradFill>
                  <a:gsLst>
                    <a:gs pos="1250">
                      <a:srgbClr val="000000"/>
                    </a:gs>
                    <a:gs pos="99000">
                      <a:srgbClr val="000000"/>
                    </a:gs>
                  </a:gsLst>
                  <a:lin ang="5400000" scaled="0"/>
                </a:gradFill>
                <a:latin typeface="Segoe UI"/>
              </a:rPr>
              <a:t>Question</a:t>
            </a:r>
            <a:r>
              <a:rPr lang="en-US" sz="1412" dirty="0">
                <a:gradFill>
                  <a:gsLst>
                    <a:gs pos="1250">
                      <a:srgbClr val="000000"/>
                    </a:gs>
                    <a:gs pos="99000">
                      <a:srgbClr val="000000"/>
                    </a:gs>
                  </a:gsLst>
                  <a:lin ang="5400000" scaled="0"/>
                </a:gradFill>
                <a:latin typeface="Segoe UI"/>
              </a:rPr>
              <a:t>: How can verify that the groups I propose are valid? </a:t>
            </a:r>
          </a:p>
          <a:p>
            <a:pPr marL="681209" lvl="2" indent="-457112" defTabSz="932563">
              <a:spcBef>
                <a:spcPts val="1200"/>
              </a:spcBef>
              <a:buFont typeface="Arial" pitchFamily="34" charset="0"/>
              <a:buChar char="•"/>
              <a:defRPr/>
            </a:pPr>
            <a:r>
              <a:rPr lang="en-US" sz="1412" dirty="0">
                <a:gradFill>
                  <a:gsLst>
                    <a:gs pos="1250">
                      <a:srgbClr val="000000"/>
                    </a:gs>
                    <a:gs pos="99000">
                      <a:srgbClr val="000000"/>
                    </a:gs>
                  </a:gsLst>
                  <a:lin ang="5400000" scaled="0"/>
                </a:gradFill>
                <a:latin typeface="Segoe UI"/>
              </a:rPr>
              <a:t>Group name (=alias) verification is part of the modernization scripts, which will be covered in the Execution portion of this engagement</a:t>
            </a:r>
          </a:p>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34</a:t>
            </a:fld>
            <a:endParaRPr lang="en-US"/>
          </a:p>
        </p:txBody>
      </p:sp>
    </p:spTree>
    <p:extLst>
      <p:ext uri="{BB962C8B-B14F-4D97-AF65-F5344CB8AC3E}">
        <p14:creationId xmlns:p14="http://schemas.microsoft.com/office/powerpoint/2010/main" val="81982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6B63BA-0484-43CF-AB9B-444FF94543AB}" type="slidenum">
              <a:rPr lang="en-US" smtClean="0"/>
              <a:t>4</a:t>
            </a:fld>
            <a:endParaRPr lang="en-US"/>
          </a:p>
        </p:txBody>
      </p:sp>
    </p:spTree>
    <p:extLst>
      <p:ext uri="{BB962C8B-B14F-4D97-AF65-F5344CB8AC3E}">
        <p14:creationId xmlns:p14="http://schemas.microsoft.com/office/powerpoint/2010/main" val="1556545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563">
              <a:buFont typeface="Arial" pitchFamily="34" charset="0"/>
              <a:buNone/>
              <a:defRPr/>
            </a:pPr>
            <a:r>
              <a:rPr lang="en-US" sz="2000" dirty="0">
                <a:gradFill>
                  <a:gsLst>
                    <a:gs pos="1250">
                      <a:srgbClr val="000000"/>
                    </a:gs>
                    <a:gs pos="99000">
                      <a:srgbClr val="000000"/>
                    </a:gs>
                  </a:gsLst>
                  <a:lin ang="5400000" scaled="0"/>
                </a:gradFill>
                <a:latin typeface="Segoe UI"/>
              </a:rPr>
              <a:t>Frequently Asked Questions</a:t>
            </a:r>
          </a:p>
          <a:p>
            <a:pPr marL="457112" lvl="1" indent="-457112" defTabSz="932563">
              <a:spcBef>
                <a:spcPts val="1200"/>
              </a:spcBef>
              <a:buFont typeface="Arial" pitchFamily="34" charset="0"/>
              <a:buChar char="•"/>
              <a:defRPr/>
            </a:pPr>
            <a:r>
              <a:rPr lang="en-US" sz="1412" b="1" dirty="0">
                <a:gradFill>
                  <a:gsLst>
                    <a:gs pos="1250">
                      <a:srgbClr val="000000"/>
                    </a:gs>
                    <a:gs pos="99000">
                      <a:srgbClr val="000000"/>
                    </a:gs>
                  </a:gsLst>
                  <a:lin ang="5400000" scaled="0"/>
                </a:gradFill>
                <a:latin typeface="Segoe UI"/>
              </a:rPr>
              <a:t>Question</a:t>
            </a:r>
            <a:r>
              <a:rPr lang="en-US" sz="1412" dirty="0">
                <a:gradFill>
                  <a:gsLst>
                    <a:gs pos="1250">
                      <a:srgbClr val="000000"/>
                    </a:gs>
                    <a:gs pos="99000">
                      <a:srgbClr val="000000"/>
                    </a:gs>
                  </a:gsLst>
                  <a:lin ang="5400000" scaled="0"/>
                </a:gradFill>
                <a:latin typeface="Segoe UI"/>
              </a:rPr>
              <a:t>: How can I get a list of available tenant themes using PnP PowerShell? </a:t>
            </a:r>
          </a:p>
          <a:p>
            <a:pPr marL="681209" lvl="2" indent="-457112" defTabSz="932563">
              <a:spcBef>
                <a:spcPts val="1200"/>
              </a:spcBef>
              <a:buFont typeface="Arial" pitchFamily="34" charset="0"/>
              <a:buChar char="•"/>
              <a:defRPr/>
            </a:pPr>
            <a:r>
              <a:rPr lang="en-US" sz="1412" dirty="0">
                <a:gradFill>
                  <a:gsLst>
                    <a:gs pos="1250">
                      <a:srgbClr val="000000"/>
                    </a:gs>
                    <a:gs pos="99000">
                      <a:srgbClr val="000000"/>
                    </a:gs>
                  </a:gsLst>
                  <a:lin ang="5400000" scaled="0"/>
                </a:gradFill>
                <a:latin typeface="Segoe UI"/>
              </a:rPr>
              <a:t>You can use the Get-</a:t>
            </a:r>
            <a:r>
              <a:rPr lang="en-US" sz="1412" dirty="0" err="1">
                <a:gradFill>
                  <a:gsLst>
                    <a:gs pos="1250">
                      <a:srgbClr val="000000"/>
                    </a:gs>
                    <a:gs pos="99000">
                      <a:srgbClr val="000000"/>
                    </a:gs>
                  </a:gsLst>
                  <a:lin ang="5400000" scaled="0"/>
                </a:gradFill>
                <a:latin typeface="Segoe UI"/>
              </a:rPr>
              <a:t>PnPTenantTheme</a:t>
            </a:r>
            <a:r>
              <a:rPr lang="en-US" sz="1412" dirty="0">
                <a:gradFill>
                  <a:gsLst>
                    <a:gs pos="1250">
                      <a:srgbClr val="000000"/>
                    </a:gs>
                    <a:gs pos="99000">
                      <a:srgbClr val="000000"/>
                    </a:gs>
                  </a:gsLst>
                  <a:lin ang="5400000" scaled="0"/>
                </a:gradFill>
                <a:latin typeface="Segoe UI"/>
              </a:rPr>
              <a:t> cmdlet to get a list of available tenant themes </a:t>
            </a:r>
          </a:p>
          <a:p>
            <a:endParaRPr lang="en-US" dirty="0"/>
          </a:p>
        </p:txBody>
      </p:sp>
      <p:sp>
        <p:nvSpPr>
          <p:cNvPr id="4" name="Slide Number Placeholder 3"/>
          <p:cNvSpPr>
            <a:spLocks noGrp="1"/>
          </p:cNvSpPr>
          <p:nvPr>
            <p:ph type="sldNum" sz="quarter" idx="5"/>
          </p:nvPr>
        </p:nvSpPr>
        <p:spPr/>
        <p:txBody>
          <a:bodyPr/>
          <a:lstStyle/>
          <a:p>
            <a:fld id="{5F2D3714-B553-A044-BA72-366907BA36B5}" type="slidenum">
              <a:rPr lang="en-US" smtClean="0"/>
              <a:t>35</a:t>
            </a:fld>
            <a:endParaRPr lang="en-US"/>
          </a:p>
        </p:txBody>
      </p:sp>
    </p:spTree>
    <p:extLst>
      <p:ext uri="{BB962C8B-B14F-4D97-AF65-F5344CB8AC3E}">
        <p14:creationId xmlns:p14="http://schemas.microsoft.com/office/powerpoint/2010/main" val="3765076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D63C18"/>
              </a:solidFill>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36</a:t>
            </a:fld>
            <a:endParaRPr lang="en-US"/>
          </a:p>
        </p:txBody>
      </p:sp>
    </p:spTree>
    <p:extLst>
      <p:ext uri="{BB962C8B-B14F-4D97-AF65-F5344CB8AC3E}">
        <p14:creationId xmlns:p14="http://schemas.microsoft.com/office/powerpoint/2010/main" val="930500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Arial" panose="020B0604020202020204" pitchFamily="34" charset="0"/>
              <a:buChar char="•"/>
            </a:pPr>
            <a:endParaRPr lang="en-US" sz="1200" dirty="0">
              <a:solidFill>
                <a:schemeClr val="bg2">
                  <a:lumMod val="2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226B63BA-0484-43CF-AB9B-444FF94543AB}" type="slidenum">
              <a:rPr lang="en-US" smtClean="0"/>
              <a:t>37</a:t>
            </a:fld>
            <a:endParaRPr lang="en-US"/>
          </a:p>
        </p:txBody>
      </p:sp>
    </p:spTree>
    <p:extLst>
      <p:ext uri="{BB962C8B-B14F-4D97-AF65-F5344CB8AC3E}">
        <p14:creationId xmlns:p14="http://schemas.microsoft.com/office/powerpoint/2010/main" val="2385204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6B63BA-0484-43CF-AB9B-444FF94543AB}" type="slidenum">
              <a:rPr lang="en-US" smtClean="0"/>
              <a:t>38</a:t>
            </a:fld>
            <a:endParaRPr lang="en-US"/>
          </a:p>
        </p:txBody>
      </p:sp>
    </p:spTree>
    <p:extLst>
      <p:ext uri="{BB962C8B-B14F-4D97-AF65-F5344CB8AC3E}">
        <p14:creationId xmlns:p14="http://schemas.microsoft.com/office/powerpoint/2010/main" val="3133525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D63C18"/>
              </a:solidFill>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39</a:t>
            </a:fld>
            <a:endParaRPr lang="en-US"/>
          </a:p>
        </p:txBody>
      </p:sp>
    </p:spTree>
    <p:extLst>
      <p:ext uri="{BB962C8B-B14F-4D97-AF65-F5344CB8AC3E}">
        <p14:creationId xmlns:p14="http://schemas.microsoft.com/office/powerpoint/2010/main" val="46681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D63C18"/>
              </a:solidFill>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41</a:t>
            </a:fld>
            <a:endParaRPr lang="en-US"/>
          </a:p>
        </p:txBody>
      </p:sp>
    </p:spTree>
    <p:extLst>
      <p:ext uri="{BB962C8B-B14F-4D97-AF65-F5344CB8AC3E}">
        <p14:creationId xmlns:p14="http://schemas.microsoft.com/office/powerpoint/2010/main" val="2044047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Map out proposed waves on a timeline</a:t>
            </a:r>
          </a:p>
        </p:txBody>
      </p:sp>
      <p:sp>
        <p:nvSpPr>
          <p:cNvPr id="4" name="Slide Number Placeholder 3"/>
          <p:cNvSpPr>
            <a:spLocks noGrp="1"/>
          </p:cNvSpPr>
          <p:nvPr>
            <p:ph type="sldNum" sz="quarter" idx="5"/>
          </p:nvPr>
        </p:nvSpPr>
        <p:spPr/>
        <p:txBody>
          <a:bodyPr/>
          <a:lstStyle/>
          <a:p>
            <a:fld id="{226B63BA-0484-43CF-AB9B-444FF94543AB}" type="slidenum">
              <a:rPr lang="en-US" smtClean="0"/>
              <a:t>42</a:t>
            </a:fld>
            <a:endParaRPr lang="en-US"/>
          </a:p>
        </p:txBody>
      </p:sp>
    </p:spTree>
    <p:extLst>
      <p:ext uri="{BB962C8B-B14F-4D97-AF65-F5344CB8AC3E}">
        <p14:creationId xmlns:p14="http://schemas.microsoft.com/office/powerpoint/2010/main" val="22651320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(make sure strategy and development are able to sync up at this time, PM should get up to speed on what’s happening in both groups so they can give an update.)</a:t>
            </a:r>
          </a:p>
          <a:p>
            <a:endParaRPr lang="en-US">
              <a:solidFill>
                <a:srgbClr val="D63C18"/>
              </a:solidFill>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43</a:t>
            </a:fld>
            <a:endParaRPr lang="en-US"/>
          </a:p>
        </p:txBody>
      </p:sp>
    </p:spTree>
    <p:extLst>
      <p:ext uri="{BB962C8B-B14F-4D97-AF65-F5344CB8AC3E}">
        <p14:creationId xmlns:p14="http://schemas.microsoft.com/office/powerpoint/2010/main" val="271439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D63C18"/>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6B63BA-0484-43CF-AB9B-444FF94543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8922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4944">
              <a:lnSpc>
                <a:spcPct val="90000"/>
              </a:lnSpc>
              <a:spcAft>
                <a:spcPts val="330"/>
              </a:spcAft>
              <a:defRPr/>
            </a:pPr>
            <a:r>
              <a:rPr lang="en-US" sz="800" b="1">
                <a:solidFill>
                  <a:srgbClr val="000000"/>
                </a:solidFill>
              </a:rPr>
              <a:t>Internal Note: </a:t>
            </a:r>
            <a:r>
              <a:rPr lang="en-US" sz="800">
                <a:solidFill>
                  <a:srgbClr val="000000"/>
                </a:solidFill>
              </a:rPr>
              <a:t>If customer understands the importance of adoption, this slide can be skipped</a:t>
            </a:r>
          </a:p>
          <a:p>
            <a:pPr defTabSz="904944">
              <a:lnSpc>
                <a:spcPct val="90000"/>
              </a:lnSpc>
              <a:spcAft>
                <a:spcPts val="330"/>
              </a:spcAft>
              <a:defRPr/>
            </a:pPr>
            <a:endParaRPr lang="en-US" sz="800">
              <a:solidFill>
                <a:srgbClr val="000000"/>
              </a:solidFill>
            </a:endParaRPr>
          </a:p>
          <a:p>
            <a:pPr marL="166340" indent="-166340" defTabSz="904944">
              <a:lnSpc>
                <a:spcPct val="90000"/>
              </a:lnSpc>
              <a:spcAft>
                <a:spcPts val="330"/>
              </a:spcAft>
              <a:buFont typeface="Arial" panose="020B0604020202020204" pitchFamily="34" charset="0"/>
              <a:buChar char="•"/>
              <a:defRPr/>
            </a:pPr>
            <a:r>
              <a:rPr lang="en-US" sz="800">
                <a:solidFill>
                  <a:srgbClr val="000000"/>
                </a:solidFill>
              </a:rPr>
              <a:t>It’s human nature for us to be resistant to change</a:t>
            </a:r>
          </a:p>
          <a:p>
            <a:pPr marL="166340" indent="-166340" defTabSz="904944">
              <a:lnSpc>
                <a:spcPct val="90000"/>
              </a:lnSpc>
              <a:spcAft>
                <a:spcPts val="330"/>
              </a:spcAft>
              <a:buFont typeface="Arial" panose="020B0604020202020204" pitchFamily="34" charset="0"/>
              <a:buChar char="•"/>
              <a:defRPr/>
            </a:pPr>
            <a:r>
              <a:rPr lang="en-US" sz="800">
                <a:solidFill>
                  <a:srgbClr val="000000"/>
                </a:solidFill>
              </a:rPr>
              <a:t>It’s no different with technology</a:t>
            </a:r>
          </a:p>
          <a:p>
            <a:pPr marL="166340" indent="-166340" defTabSz="904944">
              <a:lnSpc>
                <a:spcPct val="90000"/>
              </a:lnSpc>
              <a:spcAft>
                <a:spcPts val="330"/>
              </a:spcAft>
              <a:buFont typeface="Arial" panose="020B0604020202020204" pitchFamily="34" charset="0"/>
              <a:buChar char="•"/>
              <a:defRPr/>
            </a:pPr>
            <a:r>
              <a:rPr lang="en-US" sz="800">
                <a:solidFill>
                  <a:srgbClr val="000000"/>
                </a:solidFill>
              </a:rPr>
              <a:t>The CIO Executive Board found in a survey they conducted that ONLY 34% of end users are willing to use new systems that have been rolled out by their organization</a:t>
            </a:r>
          </a:p>
          <a:p>
            <a:pPr marL="166340" indent="-166340" defTabSz="904944">
              <a:lnSpc>
                <a:spcPct val="90000"/>
              </a:lnSpc>
              <a:spcAft>
                <a:spcPts val="330"/>
              </a:spcAft>
              <a:buFont typeface="Arial" panose="020B0604020202020204" pitchFamily="34" charset="0"/>
              <a:buChar char="•"/>
              <a:defRPr/>
            </a:pPr>
            <a:r>
              <a:rPr lang="en-US" sz="800">
                <a:solidFill>
                  <a:srgbClr val="000000"/>
                </a:solidFill>
              </a:rPr>
              <a:t>This is not SP specific, it’s a reality when rolling out any technology</a:t>
            </a:r>
          </a:p>
          <a:p>
            <a:pPr marL="166340" indent="-166340" defTabSz="904944">
              <a:lnSpc>
                <a:spcPct val="90000"/>
              </a:lnSpc>
              <a:spcAft>
                <a:spcPts val="330"/>
              </a:spcAft>
              <a:buFont typeface="Arial" panose="020B0604020202020204" pitchFamily="34" charset="0"/>
              <a:buChar char="•"/>
              <a:defRPr/>
            </a:pPr>
            <a:r>
              <a:rPr lang="en-US" sz="800"/>
              <a:t>When it comes to rolling out new technology we cannot ignore the people side of the change.  </a:t>
            </a:r>
          </a:p>
        </p:txBody>
      </p:sp>
      <p:sp>
        <p:nvSpPr>
          <p:cNvPr id="4" name="Header Placeholder 3"/>
          <p:cNvSpPr>
            <a:spLocks noGrp="1"/>
          </p:cNvSpPr>
          <p:nvPr>
            <p:ph type="hdr" sz="quarter" idx="10"/>
          </p:nvPr>
        </p:nvSpPr>
        <p:spPr/>
        <p:txBody>
          <a:bodyPr/>
          <a:lstStyle/>
          <a:p>
            <a:pPr marL="0" marR="0" lvl="0" indent="0" algn="l" defTabSz="88714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89508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89508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887148" rtl="0" eaLnBrk="1" fontAlgn="auto" latinLnBrk="0" hangingPunct="1">
              <a:lnSpc>
                <a:spcPct val="100000"/>
              </a:lnSpc>
              <a:spcBef>
                <a:spcPts val="0"/>
              </a:spcBef>
              <a:spcAft>
                <a:spcPts val="0"/>
              </a:spcAft>
              <a:buClrTx/>
              <a:buSzTx/>
              <a:buFontTx/>
              <a:buNone/>
              <a:tabLst/>
              <a:defRPr/>
            </a:pPr>
            <a:fld id="{8046989B-C526-4509-B9BA-333D402708E8}"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87148" rtl="0" eaLnBrk="1" fontAlgn="auto" latinLnBrk="0" hangingPunct="1">
                <a:lnSpc>
                  <a:spcPct val="100000"/>
                </a:lnSpc>
                <a:spcBef>
                  <a:spcPts val="0"/>
                </a:spcBef>
                <a:spcAft>
                  <a:spcPts val="0"/>
                </a:spcAft>
                <a:buClrTx/>
                <a:buSzTx/>
                <a:buFontTx/>
                <a:buNone/>
                <a:tabLst/>
                <a:defRPr/>
              </a:pPr>
              <a:t>1/23/2020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88714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8714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p:cNvPicPr>
            <a:picLocks noChangeAspect="1"/>
          </p:cNvPicPr>
          <p:nvPr/>
        </p:nvPicPr>
        <p:blipFill>
          <a:blip r:embed="rId3"/>
          <a:stretch>
            <a:fillRect/>
          </a:stretch>
        </p:blipFill>
        <p:spPr>
          <a:xfrm>
            <a:off x="828721" y="6216959"/>
            <a:ext cx="4800706" cy="708288"/>
          </a:xfrm>
          <a:prstGeom prst="rect">
            <a:avLst/>
          </a:prstGeom>
        </p:spPr>
      </p:pic>
    </p:spTree>
    <p:extLst>
      <p:ext uri="{BB962C8B-B14F-4D97-AF65-F5344CB8AC3E}">
        <p14:creationId xmlns:p14="http://schemas.microsoft.com/office/powerpoint/2010/main" val="2999453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6B63BA-0484-43CF-AB9B-444FF94543AB}" type="slidenum">
              <a:rPr lang="en-US" smtClean="0"/>
              <a:t>5</a:t>
            </a:fld>
            <a:endParaRPr lang="en-US"/>
          </a:p>
        </p:txBody>
      </p:sp>
    </p:spTree>
    <p:extLst>
      <p:ext uri="{BB962C8B-B14F-4D97-AF65-F5344CB8AC3E}">
        <p14:creationId xmlns:p14="http://schemas.microsoft.com/office/powerpoint/2010/main" val="967711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6340" indent="-166340">
              <a:buFont typeface="Arial" panose="020B0604020202020204" pitchFamily="34" charset="0"/>
              <a:buChar char="•"/>
            </a:pPr>
            <a:r>
              <a:rPr lang="en-US" baseline="0" dirty="0"/>
              <a:t>When it comes to rolling out new technology, we cannot ignore the people side of the change.  </a:t>
            </a:r>
          </a:p>
          <a:p>
            <a:pPr marL="166340" indent="-166340">
              <a:buFont typeface="Arial" panose="020B0604020202020204" pitchFamily="34" charset="0"/>
              <a:buChar char="•"/>
            </a:pPr>
            <a:endParaRPr lang="en-US" baseline="0" dirty="0"/>
          </a:p>
          <a:p>
            <a:r>
              <a:rPr lang="en-US" baseline="0" dirty="0"/>
              <a:t>Learning from our engagements with thousands of customers and research, we have identified the most important success factors for driving end user adoption to be: </a:t>
            </a:r>
          </a:p>
          <a:p>
            <a:endParaRPr lang="en-US" baseline="0" dirty="0"/>
          </a:p>
          <a:p>
            <a:pPr marL="221787" indent="-221787">
              <a:buFont typeface="+mj-lt"/>
              <a:buAutoNum type="arabicPeriod"/>
            </a:pPr>
            <a:r>
              <a:rPr lang="en-US" baseline="0" dirty="0"/>
              <a:t>Identifying and recruiting key stakeholders from across the business</a:t>
            </a:r>
          </a:p>
          <a:p>
            <a:pPr marL="221787" indent="-221787">
              <a:buFont typeface="+mj-lt"/>
              <a:buAutoNum type="arabicPeriod"/>
            </a:pPr>
            <a:r>
              <a:rPr lang="en-US" baseline="0" dirty="0"/>
              <a:t>Identifying and prioritizing scenarios</a:t>
            </a:r>
          </a:p>
          <a:p>
            <a:pPr marL="221787" indent="-221787">
              <a:buFont typeface="+mj-lt"/>
              <a:buAutoNum type="arabicPeriod"/>
            </a:pPr>
            <a:r>
              <a:rPr lang="en-US" baseline="0" dirty="0"/>
              <a:t>Generating awareness and excitement with an internal communication campaign</a:t>
            </a:r>
          </a:p>
          <a:p>
            <a:pPr marL="221787" indent="-221787">
              <a:buFont typeface="+mj-lt"/>
              <a:buAutoNum type="arabicPeriod"/>
            </a:pPr>
            <a:r>
              <a:rPr lang="en-US" baseline="0" dirty="0"/>
              <a:t>Readying end users for the new technology through training</a:t>
            </a:r>
          </a:p>
          <a:p>
            <a:pPr marL="221787" indent="-221787">
              <a:buFont typeface="+mj-lt"/>
              <a:buAutoNum type="arabicPeriod"/>
            </a:pPr>
            <a:endParaRPr lang="en-US" baseline="0" dirty="0"/>
          </a:p>
          <a:p>
            <a:r>
              <a:rPr lang="en-US" i="1" baseline="0" dirty="0"/>
              <a:t>Support BoM for each of these elements, high-level review with customer</a:t>
            </a:r>
          </a:p>
        </p:txBody>
      </p:sp>
      <p:sp>
        <p:nvSpPr>
          <p:cNvPr id="4" name="Slide Number Placeholder 3"/>
          <p:cNvSpPr>
            <a:spLocks noGrp="1"/>
          </p:cNvSpPr>
          <p:nvPr>
            <p:ph type="sldNum" sz="quarter" idx="10"/>
          </p:nvPr>
        </p:nvSpPr>
        <p:spPr/>
        <p:txBody>
          <a:bodyPr/>
          <a:lstStyle/>
          <a:p>
            <a:pPr marL="0" marR="0" lvl="0" indent="0" algn="r" defTabSz="904004" rtl="0" eaLnBrk="1" fontAlgn="auto" latinLnBrk="0" hangingPunct="1">
              <a:lnSpc>
                <a:spcPct val="100000"/>
              </a:lnSpc>
              <a:spcBef>
                <a:spcPts val="0"/>
              </a:spcBef>
              <a:spcAft>
                <a:spcPts val="0"/>
              </a:spcAft>
              <a:buClrTx/>
              <a:buSzTx/>
              <a:buFontTx/>
              <a:buNone/>
              <a:tabLst/>
              <a:defRPr/>
            </a:pPr>
            <a:fld id="{2F8D1BC8-4006-4900-99C4-722ECDBD673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0400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346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695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638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a:t>
            </a:r>
          </a:p>
          <a:p>
            <a:endParaRPr lang="en-US"/>
          </a:p>
          <a:p>
            <a:r>
              <a:rPr lang="en-US"/>
              <a:t>As we discussed earlier, M365LP is…</a:t>
            </a:r>
          </a:p>
          <a:p>
            <a:endParaRPr lang="en-US"/>
          </a:p>
          <a:p>
            <a:r>
              <a:rPr lang="en-US"/>
              <a:t>Train users on how to create intranet sites</a:t>
            </a: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8868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1/23/2020 9:41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27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479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to Facilitator </a:t>
            </a:r>
            <a:r>
              <a:rPr lang="en-US" dirty="0"/>
              <a:t>– Customize per customer’s input and in consideration of scenario. Add timelines and assign responsibilities to the team</a:t>
            </a:r>
          </a:p>
        </p:txBody>
      </p:sp>
      <p:sp>
        <p:nvSpPr>
          <p:cNvPr id="4" name="Slide Number Placeholder 3"/>
          <p:cNvSpPr>
            <a:spLocks noGrp="1"/>
          </p:cNvSpPr>
          <p:nvPr>
            <p:ph type="sldNum" sz="quarter" idx="5"/>
          </p:nvPr>
        </p:nvSpPr>
        <p:spPr/>
        <p:txBody>
          <a:bodyPr/>
          <a:lstStyle/>
          <a:p>
            <a:fld id="{226B63BA-0484-43CF-AB9B-444FF94543AB}" type="slidenum">
              <a:rPr lang="en-US" smtClean="0"/>
              <a:t>51</a:t>
            </a:fld>
            <a:endParaRPr lang="en-US"/>
          </a:p>
        </p:txBody>
      </p:sp>
    </p:spTree>
    <p:extLst>
      <p:ext uri="{BB962C8B-B14F-4D97-AF65-F5344CB8AC3E}">
        <p14:creationId xmlns:p14="http://schemas.microsoft.com/office/powerpoint/2010/main" val="1411206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D63C18"/>
              </a:solidFill>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52</a:t>
            </a:fld>
            <a:endParaRPr lang="en-US"/>
          </a:p>
        </p:txBody>
      </p:sp>
    </p:spTree>
    <p:extLst>
      <p:ext uri="{BB962C8B-B14F-4D97-AF65-F5344CB8AC3E}">
        <p14:creationId xmlns:p14="http://schemas.microsoft.com/office/powerpoint/2010/main" val="3609708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6B63BA-0484-43CF-AB9B-444FF94543AB}" type="slidenum">
              <a:rPr lang="en-US" smtClean="0"/>
              <a:t>53</a:t>
            </a:fld>
            <a:endParaRPr lang="en-US"/>
          </a:p>
        </p:txBody>
      </p:sp>
    </p:spTree>
    <p:extLst>
      <p:ext uri="{BB962C8B-B14F-4D97-AF65-F5344CB8AC3E}">
        <p14:creationId xmlns:p14="http://schemas.microsoft.com/office/powerpoint/2010/main" val="517584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6B63BA-0484-43CF-AB9B-444FF94543AB}" type="slidenum">
              <a:rPr lang="en-US" smtClean="0"/>
              <a:t>54</a:t>
            </a:fld>
            <a:endParaRPr lang="en-US"/>
          </a:p>
        </p:txBody>
      </p:sp>
    </p:spTree>
    <p:extLst>
      <p:ext uri="{BB962C8B-B14F-4D97-AF65-F5344CB8AC3E}">
        <p14:creationId xmlns:p14="http://schemas.microsoft.com/office/powerpoint/2010/main" val="3952734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D63C18"/>
              </a:solidFill>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55</a:t>
            </a:fld>
            <a:endParaRPr lang="en-US"/>
          </a:p>
        </p:txBody>
      </p:sp>
    </p:spTree>
    <p:extLst>
      <p:ext uri="{BB962C8B-B14F-4D97-AF65-F5344CB8AC3E}">
        <p14:creationId xmlns:p14="http://schemas.microsoft.com/office/powerpoint/2010/main" val="66808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buFont typeface="Arial" panose="020B0604020202020204" pitchFamily="34" charset="0"/>
              <a:buChar char="•"/>
            </a:pPr>
            <a:endParaRPr lang="en-US" sz="1200" dirty="0">
              <a:solidFill>
                <a:schemeClr val="bg2">
                  <a:lumMod val="25000"/>
                </a:schemeClr>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226B63BA-0484-43CF-AB9B-444FF94543AB}" type="slidenum">
              <a:rPr lang="en-US" smtClean="0"/>
              <a:t>6</a:t>
            </a:fld>
            <a:endParaRPr lang="en-US"/>
          </a:p>
        </p:txBody>
      </p:sp>
    </p:spTree>
    <p:extLst>
      <p:ext uri="{BB962C8B-B14F-4D97-AF65-F5344CB8AC3E}">
        <p14:creationId xmlns:p14="http://schemas.microsoft.com/office/powerpoint/2010/main" val="3799228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a:p>
        </p:txBody>
      </p:sp>
      <p:sp>
        <p:nvSpPr>
          <p:cNvPr id="4" name="Slide Number Placeholder 3"/>
          <p:cNvSpPr>
            <a:spLocks noGrp="1"/>
          </p:cNvSpPr>
          <p:nvPr>
            <p:ph type="sldNum" sz="quarter" idx="10"/>
          </p:nvPr>
        </p:nvSpPr>
        <p:spPr/>
        <p:txBody>
          <a:bodyPr/>
          <a:lstStyle/>
          <a:p>
            <a:fld id="{226B63BA-0484-43CF-AB9B-444FF94543AB}" type="slidenum">
              <a:rPr lang="en-US" smtClean="0"/>
              <a:t>56</a:t>
            </a:fld>
            <a:endParaRPr lang="en-US"/>
          </a:p>
        </p:txBody>
      </p:sp>
    </p:spTree>
    <p:extLst>
      <p:ext uri="{BB962C8B-B14F-4D97-AF65-F5344CB8AC3E}">
        <p14:creationId xmlns:p14="http://schemas.microsoft.com/office/powerpoint/2010/main" val="12812662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Microsoft 365 empowers individuals, teams, and organizations to share and work together with files</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1200" dirty="0">
              <a:solidFill>
                <a:srgbClr val="000000">
                  <a:lumMod val="75000"/>
                  <a:lumOff val="25000"/>
                </a:srgbClr>
              </a:solidFill>
              <a:latin typeface="Segoe UI"/>
              <a:ea typeface="Segoe UI" pitchFamily="34" charset="0"/>
              <a:cs typeface="Segoe UI" pitchFamily="34" charset="0"/>
            </a:endParaRPr>
          </a:p>
          <a:p>
            <a:pPr algn="l" defTabSz="932472" fontAlgn="base">
              <a:lnSpc>
                <a:spcPct val="90000"/>
              </a:lnSpc>
              <a:spcBef>
                <a:spcPct val="0"/>
              </a:spcBef>
              <a:spcAft>
                <a:spcPct val="0"/>
              </a:spcAft>
            </a:pPr>
            <a:r>
              <a:rPr lang="en-US" sz="1200" dirty="0">
                <a:solidFill>
                  <a:srgbClr val="000000">
                    <a:lumMod val="75000"/>
                    <a:lumOff val="25000"/>
                  </a:srgbClr>
                </a:solidFill>
                <a:ea typeface="Segoe UI" pitchFamily="34" charset="0"/>
                <a:cs typeface="Segoe UI" pitchFamily="34" charset="0"/>
              </a:rPr>
              <a:t>Let’s look at how three of Microsoft’s best-of-class applications are optimized for file collaboration scenarios, while sharing intelligent file experiences, content management, security &amp; compliance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44559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OneDrive is where you can work with all your files—your individual work files and the files shared with you across Microsoft 365—on any device.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50551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Teams is a hub for teamwork where you and your team can collaborate on files, communicate, and streamline processes.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2088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lumMod val="75000"/>
                    <a:lumOff val="25000"/>
                  </a:srgbClr>
                </a:solidFill>
                <a:effectLst/>
                <a:uLnTx/>
                <a:uFillTx/>
                <a:latin typeface="Segoe UI"/>
                <a:ea typeface="Segoe UI" pitchFamily="34" charset="0"/>
                <a:cs typeface="Segoe UI" pitchFamily="34" charset="0"/>
              </a:rPr>
              <a:t>SharePoint is the intelligent intranet with sites that let you communicate broadly and manage content across the organization.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7190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lnSpc>
                <a:spcPct val="90000"/>
              </a:lnSpc>
              <a:spcBef>
                <a:spcPct val="0"/>
              </a:spcBef>
              <a:spcAft>
                <a:spcPct val="0"/>
              </a:spcAft>
            </a:pPr>
            <a:r>
              <a:rPr lang="en-US" sz="1200" dirty="0">
                <a:solidFill>
                  <a:srgbClr val="000000">
                    <a:lumMod val="75000"/>
                    <a:lumOff val="25000"/>
                  </a:srgbClr>
                </a:solidFill>
                <a:latin typeface="Segoe UI"/>
                <a:ea typeface="Segoe UI" pitchFamily="34" charset="0"/>
                <a:cs typeface="Segoe UI" pitchFamily="34" charset="0"/>
              </a:rPr>
              <a:t>You can work seamlessly a</a:t>
            </a:r>
            <a:r>
              <a:rPr lang="en-US" sz="1200" dirty="0">
                <a:solidFill>
                  <a:srgbClr val="000000">
                    <a:lumMod val="75000"/>
                    <a:lumOff val="25000"/>
                  </a:srgbClr>
                </a:solidFill>
                <a:ea typeface="Segoe UI" pitchFamily="34" charset="0"/>
                <a:cs typeface="Segoe UI" pitchFamily="34" charset="0"/>
              </a:rPr>
              <a:t>cross applications and devices with coherent and powerful files experiences, turbocharged by AI. And you can work confidently, knowing that your files are protected with industry-leading security and compliance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673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dirty="0"/>
          </a:p>
        </p:txBody>
      </p:sp>
      <p:sp>
        <p:nvSpPr>
          <p:cNvPr id="4" name="Slide Number Placeholder 3"/>
          <p:cNvSpPr>
            <a:spLocks noGrp="1"/>
          </p:cNvSpPr>
          <p:nvPr>
            <p:ph type="sldNum" sz="quarter" idx="10"/>
          </p:nvPr>
        </p:nvSpPr>
        <p:spPr/>
        <p:txBody>
          <a:bodyPr/>
          <a:lstStyle/>
          <a:p>
            <a:fld id="{226B63BA-0484-43CF-AB9B-444FF94543AB}" type="slidenum">
              <a:rPr lang="en-US" smtClean="0"/>
              <a:t>62</a:t>
            </a:fld>
            <a:endParaRPr lang="en-US"/>
          </a:p>
        </p:txBody>
      </p:sp>
    </p:spTree>
    <p:extLst>
      <p:ext uri="{BB962C8B-B14F-4D97-AF65-F5344CB8AC3E}">
        <p14:creationId xmlns:p14="http://schemas.microsoft.com/office/powerpoint/2010/main" val="25882982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Cox Automotive streamlines collaboration across 25 brands with Microsoft OneDrive and Teams</a:t>
            </a:r>
          </a:p>
          <a:p>
            <a:r>
              <a:rPr lang="en-US" sz="1200" kern="1200" dirty="0">
                <a:solidFill>
                  <a:schemeClr val="tx1"/>
                </a:solidFill>
                <a:effectLst/>
                <a:latin typeface="+mn-lt"/>
                <a:ea typeface="+mn-ea"/>
                <a:cs typeface="+mn-cs"/>
              </a:rPr>
              <a:t>With 25 brands across five continents dedicated to the exchange of vehicles, Cox Automotive is one of the largest names in the automotive industry worldwide. As the company has acquired new brands, it has grown rapidly. But, with each brand came a new set of collaboration and productivity tools—and with that came extreme complexity.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company needed to get everyone on the same page. By rolling Microsoft OneDrive and Microsoft Teams out across the international organization, it put the same tools in everybody’s hands—enabling easier information sharing and seamless collaboration across the business.</a:t>
            </a:r>
          </a:p>
          <a:p>
            <a:r>
              <a:rPr lang="en-US" sz="1200" kern="1200" dirty="0">
                <a:solidFill>
                  <a:schemeClr val="tx1"/>
                </a:solidFill>
                <a:effectLst/>
                <a:latin typeface="+mn-lt"/>
                <a:ea typeface="+mn-ea"/>
                <a:cs typeface="+mn-cs"/>
              </a:rPr>
              <a:t>Read the </a:t>
            </a:r>
            <a:r>
              <a:rPr lang="en-US" sz="1200" u="sng" kern="1200" dirty="0">
                <a:solidFill>
                  <a:schemeClr val="tx1"/>
                </a:solidFill>
                <a:effectLst/>
                <a:latin typeface="+mn-lt"/>
                <a:ea typeface="+mn-ea"/>
                <a:cs typeface="+mn-cs"/>
                <a:hlinkClick r:id="rId3"/>
              </a:rPr>
              <a:t>case study here</a:t>
            </a:r>
            <a:r>
              <a:rPr lang="en-US" sz="1200" kern="1200" dirty="0">
                <a:solidFill>
                  <a:schemeClr val="tx1"/>
                </a:solidFill>
                <a:effectLst/>
                <a:latin typeface="+mn-lt"/>
                <a:ea typeface="+mn-ea"/>
                <a:cs typeface="+mn-cs"/>
              </a:rPr>
              <a:t>. </a:t>
            </a:r>
          </a:p>
          <a:p>
            <a:endParaRPr lang="en-CA" dirty="0"/>
          </a:p>
          <a:p>
            <a:endParaRPr lang="en-CA" dirty="0"/>
          </a:p>
          <a:p>
            <a:r>
              <a:rPr lang="en-US" dirty="0">
                <a:hlinkClick r:id="rId4"/>
              </a:rPr>
              <a:t>https://customers.microsoft.com/en-us/story/cox-automotive-automotive-onedrive</a:t>
            </a:r>
            <a:r>
              <a:rPr lang="en-CA" dirty="0"/>
              <a:t> </a:t>
            </a:r>
          </a:p>
        </p:txBody>
      </p:sp>
      <p:sp>
        <p:nvSpPr>
          <p:cNvPr id="4" name="Slide Number Placeholder 3"/>
          <p:cNvSpPr>
            <a:spLocks noGrp="1"/>
          </p:cNvSpPr>
          <p:nvPr>
            <p:ph type="sldNum" sz="quarter" idx="5"/>
          </p:nvPr>
        </p:nvSpPr>
        <p:spPr/>
        <p:txBody>
          <a:bodyPr/>
          <a:lstStyle/>
          <a:p>
            <a:fld id="{226B63BA-0484-43CF-AB9B-444FF94543AB}" type="slidenum">
              <a:rPr lang="en-US" smtClean="0"/>
              <a:t>63</a:t>
            </a:fld>
            <a:endParaRPr lang="en-US"/>
          </a:p>
        </p:txBody>
      </p:sp>
    </p:spTree>
    <p:extLst>
      <p:ext uri="{BB962C8B-B14F-4D97-AF65-F5344CB8AC3E}">
        <p14:creationId xmlns:p14="http://schemas.microsoft.com/office/powerpoint/2010/main" val="418815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26B63BA-0484-43CF-AB9B-444FF94543AB}" type="slidenum">
              <a:rPr lang="en-US" smtClean="0"/>
              <a:t>7</a:t>
            </a:fld>
            <a:endParaRPr lang="en-US"/>
          </a:p>
        </p:txBody>
      </p:sp>
    </p:spTree>
    <p:extLst>
      <p:ext uri="{BB962C8B-B14F-4D97-AF65-F5344CB8AC3E}">
        <p14:creationId xmlns:p14="http://schemas.microsoft.com/office/powerpoint/2010/main" val="380795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Microsoft 365 Enterprise delivers on 4 key promises: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Unlocks creativity by enabling people to work naturally with ink, voice and touch, all backed by tools that utilize AI and machine learning.</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Provides the broadest and deepest set of apps and services with a universal toolkit for teamwork, giving people flexibility and choice in how they connect, share and communicate.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Simplifies IT by unifying management across users, devices, apps and services</a:t>
            </a:r>
            <a:r>
              <a:rPr lang="en-US" sz="1200" i="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Helps safeguard customer data, company data and intellectual property with built-in, intelligent security.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Let us look deeper into each of these promises.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 are living in a time of inflection. Digital transformation is the biggest change any of us has seen in our lifetime.</a:t>
            </a:r>
          </a:p>
          <a:p>
            <a:pPr lvl="0"/>
            <a:r>
              <a:rPr lang="en-US" sz="1200" kern="1200" dirty="0">
                <a:solidFill>
                  <a:schemeClr val="tx1"/>
                </a:solidFill>
                <a:effectLst/>
                <a:latin typeface="+mn-lt"/>
                <a:ea typeface="+mn-ea"/>
                <a:cs typeface="+mn-cs"/>
              </a:rPr>
              <a:t>Companies invest in technology to optimize operations, transform products, engage customers, and empower employees.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challenge for us and for our customers will be about finding the way to empower people to do their best work. This starts with fostering </a:t>
            </a:r>
            <a:r>
              <a:rPr lang="en-US" sz="1200" b="1" kern="1200" dirty="0">
                <a:solidFill>
                  <a:schemeClr val="tx1"/>
                </a:solidFill>
                <a:effectLst/>
                <a:latin typeface="+mn-lt"/>
                <a:ea typeface="+mn-ea"/>
                <a:cs typeface="+mn-cs"/>
              </a:rPr>
              <a:t>a culture of work</a:t>
            </a:r>
            <a:r>
              <a:rPr lang="en-US" sz="1200" kern="1200" dirty="0">
                <a:solidFill>
                  <a:schemeClr val="tx1"/>
                </a:solidFill>
                <a:effectLst/>
                <a:latin typeface="+mn-lt"/>
                <a:ea typeface="+mn-ea"/>
                <a:cs typeface="+mn-cs"/>
              </a:rPr>
              <a:t> that is inspiring for everyone.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The challenge for us and for our customers will be about finding the way to empower people to do their best work. This starts with fostering a culture of work and embracing the </a:t>
            </a:r>
            <a:r>
              <a:rPr lang="en-US" sz="1200" b="1" kern="1200" dirty="0">
                <a:solidFill>
                  <a:schemeClr val="tx1"/>
                </a:solidFill>
                <a:effectLst/>
                <a:latin typeface="+mn-lt"/>
                <a:ea typeface="+mn-ea"/>
                <a:cs typeface="+mn-cs"/>
              </a:rPr>
              <a:t>trends in the workplace</a:t>
            </a:r>
            <a:r>
              <a:rPr lang="en-US" sz="1200" kern="1200" dirty="0">
                <a:solidFill>
                  <a:schemeClr val="tx1"/>
                </a:solidFill>
                <a:effectLst/>
                <a:latin typeface="+mn-lt"/>
                <a:ea typeface="+mn-ea"/>
                <a:cs typeface="+mn-cs"/>
              </a:rPr>
              <a:t> that make work inspiring for everyone.</a:t>
            </a: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And we know there is tremendous opportunity for business growth and innovation from doing so.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But today, our solutions are not best-equipped to address these changing needs. </a:t>
            </a:r>
          </a:p>
          <a:p>
            <a:r>
              <a:rPr lang="en-US" sz="1200" kern="1200" dirty="0">
                <a:solidFill>
                  <a:schemeClr val="tx1"/>
                </a:solidFill>
                <a:effectLst/>
                <a:latin typeface="+mn-lt"/>
                <a:ea typeface="+mn-ea"/>
                <a:cs typeface="+mn-cs"/>
              </a:rPr>
              <a:t>Customers are telling us that we need to do more – that our solutions are still too complex. </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To deliver on this, we are simplifying customer experience by bringing together Office 365, Windows 10 and EMS - with  introduction of Microsoft 365</a:t>
            </a:r>
          </a:p>
          <a:p>
            <a:pPr lvl="0"/>
            <a:r>
              <a:rPr lang="en-US" sz="1200" kern="1200" dirty="0">
                <a:solidFill>
                  <a:schemeClr val="tx1"/>
                </a:solidFill>
                <a:effectLst/>
                <a:latin typeface="+mn-lt"/>
                <a:ea typeface="+mn-ea"/>
                <a:cs typeface="+mn-cs"/>
              </a:rPr>
              <a:t>So, what is Microsoft 365? It’s a complete, intelligent solution that empowers everyone to be creative and work together, securely. </a:t>
            </a:r>
          </a:p>
          <a:p>
            <a:pPr lvl="0"/>
            <a:r>
              <a:rPr lang="en-US" sz="1200" kern="1200" dirty="0">
                <a:solidFill>
                  <a:schemeClr val="tx1"/>
                </a:solidFill>
                <a:effectLst/>
                <a:latin typeface="+mn-lt"/>
                <a:ea typeface="+mn-ea"/>
                <a:cs typeface="+mn-cs"/>
              </a:rPr>
              <a:t>It includes Office 365, Windows 10 and Enterprise Mobility + Security</a:t>
            </a:r>
          </a:p>
          <a:p>
            <a:r>
              <a:rPr lang="en-US" sz="1200" kern="1200" dirty="0">
                <a:solidFill>
                  <a:schemeClr val="tx1"/>
                </a:solidFill>
                <a:effectLst/>
                <a:latin typeface="+mn-lt"/>
                <a:ea typeface="+mn-ea"/>
                <a:cs typeface="+mn-cs"/>
              </a:rPr>
              <a:t>For the enterprise customers, </a:t>
            </a:r>
            <a:r>
              <a:rPr lang="en-US" sz="1200" u="sng" kern="1200" dirty="0">
                <a:solidFill>
                  <a:schemeClr val="tx1"/>
                </a:solidFill>
                <a:effectLst/>
                <a:latin typeface="+mn-lt"/>
                <a:ea typeface="+mn-ea"/>
                <a:cs typeface="+mn-cs"/>
                <a:hlinkClick r:id="rId3"/>
              </a:rPr>
              <a:t>Microsoft 365 Enterprise</a:t>
            </a:r>
            <a:r>
              <a:rPr lang="en-US" sz="1200" kern="1200" dirty="0">
                <a:solidFill>
                  <a:schemeClr val="tx1"/>
                </a:solidFill>
                <a:effectLst/>
                <a:latin typeface="+mn-lt"/>
                <a:ea typeface="+mn-ea"/>
                <a:cs typeface="+mn-cs"/>
              </a:rPr>
              <a:t> is built on the foundation of Secure Productive Enterprise</a:t>
            </a:r>
            <a:endParaRPr lang="en-US" dirty="0"/>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40763C-4443-44E1-B24C-F2584CC423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722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65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3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656" rtl="0" eaLnBrk="1" fontAlgn="auto" latinLnBrk="0" hangingPunct="1">
              <a:lnSpc>
                <a:spcPct val="100000"/>
              </a:lnSpc>
              <a:spcBef>
                <a:spcPts val="0"/>
              </a:spcBef>
              <a:spcAft>
                <a:spcPts val="0"/>
              </a:spcAft>
              <a:buClrTx/>
              <a:buSzTx/>
              <a:buFontTx/>
              <a:buNone/>
              <a:tabLst/>
              <a:defRPr/>
            </a:pPr>
            <a:fld id="{290AE90D-D49D-45ED-94A7-9A477F1BFA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656" rtl="0" eaLnBrk="1" fontAlgn="auto" latinLnBrk="0" hangingPunct="1">
                <a:lnSpc>
                  <a:spcPct val="100000"/>
                </a:lnSpc>
                <a:spcBef>
                  <a:spcPts val="0"/>
                </a:spcBef>
                <a:spcAft>
                  <a:spcPts val="0"/>
                </a:spcAft>
                <a:buClrTx/>
                <a:buSzTx/>
                <a:buFontTx/>
                <a:buNone/>
                <a:tabLst/>
                <a:defRPr/>
              </a:pPr>
              <a:t>1/23/2020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65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65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4387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513"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We have great customer momentum with customers already realizing value with Microsoft 365 Enterprise.</a:t>
            </a:r>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1224" kern="1200">
              <a:solidFill>
                <a:schemeClr val="tx1"/>
              </a:solidFill>
              <a:effectLst/>
              <a:latin typeface="+mn-lt"/>
              <a:ea typeface="+mn-ea"/>
              <a:cs typeface="+mn-cs"/>
            </a:endParaRPr>
          </a:p>
          <a:p>
            <a:r>
              <a:rPr lang="en-US" sz="1400" kern="1200">
                <a:solidFill>
                  <a:schemeClr val="tx1"/>
                </a:solidFill>
                <a:effectLst/>
                <a:latin typeface="Segoe UI Light" pitchFamily="34" charset="0"/>
                <a:ea typeface="+mn-ea"/>
                <a:cs typeface="+mn-cs"/>
              </a:rPr>
              <a:t>Optional: Reiterate key areas of Microsoft 365 Enterprise:</a:t>
            </a:r>
          </a:p>
          <a:p>
            <a:endParaRPr lang="en-US" sz="1400" kern="1200">
              <a:solidFill>
                <a:schemeClr val="tx1"/>
              </a:solidFill>
              <a:effectLst/>
              <a:latin typeface="Segoe UI Light" pitchFamily="34" charset="0"/>
              <a:ea typeface="+mn-ea"/>
              <a:cs typeface="+mn-cs"/>
            </a:endParaRPr>
          </a:p>
          <a:p>
            <a:pPr marL="285750" indent="-285750">
              <a:buFont typeface="Arial" panose="020B0604020202020204" pitchFamily="34" charset="0"/>
              <a:buChar char="•"/>
            </a:pPr>
            <a:r>
              <a:rPr lang="en-US" sz="1400" kern="1200">
                <a:solidFill>
                  <a:schemeClr val="tx1"/>
                </a:solidFill>
                <a:effectLst/>
                <a:latin typeface="Segoe UI Light" pitchFamily="34" charset="0"/>
                <a:ea typeface="+mn-ea"/>
                <a:cs typeface="+mn-cs"/>
              </a:rPr>
              <a:t>To support the new culture of work, it’s critical that we give employees tools that make them more productive, but perhaps more importantly is helping them be more creative.  Be more creative in crafting a business plan or a designing sales report.  Be more creative in creating a pitch deck for a big customer meeting or even designing the next skyscraper.  </a:t>
            </a:r>
          </a:p>
          <a:p>
            <a:pPr marL="285750" indent="-285750">
              <a:buFont typeface="Arial" panose="020B0604020202020204" pitchFamily="34" charset="0"/>
              <a:buChar char="•"/>
            </a:pPr>
            <a:r>
              <a:rPr lang="en-US" sz="1400" kern="1200">
                <a:solidFill>
                  <a:schemeClr val="tx1"/>
                </a:solidFill>
                <a:effectLst/>
                <a:latin typeface="Segoe UI Light" pitchFamily="34" charset="0"/>
                <a:ea typeface="+mn-ea"/>
                <a:cs typeface="+mn-cs"/>
              </a:rPr>
              <a:t>Microsoft 365 provides tools that help people be more creative thru natural user interfaces and by infusing intelligence and machine learning into the apps that people use every day, like Microsoft Office. </a:t>
            </a:r>
          </a:p>
          <a:p>
            <a:r>
              <a:rPr lang="en-US" sz="1400" kern="1200">
                <a:solidFill>
                  <a:schemeClr val="tx1"/>
                </a:solidFill>
                <a:effectLst/>
                <a:latin typeface="Segoe UI Light" pitchFamily="34" charset="0"/>
                <a:ea typeface="+mn-ea"/>
                <a:cs typeface="+mn-cs"/>
              </a:rPr>
              <a:t> </a:t>
            </a:r>
          </a:p>
          <a:p>
            <a:pPr marL="0" marR="0" lvl="0" indent="0" algn="l" defTabSz="932513" rtl="0" eaLnBrk="1" fontAlgn="auto" latinLnBrk="0" hangingPunct="1">
              <a:lnSpc>
                <a:spcPct val="100000"/>
              </a:lnSpc>
              <a:spcBef>
                <a:spcPts val="0"/>
              </a:spcBef>
              <a:spcAft>
                <a:spcPts val="0"/>
              </a:spcAft>
              <a:buClrTx/>
              <a:buSzTx/>
              <a:buFontTx/>
              <a:buNone/>
              <a:tabLst/>
              <a:defRPr/>
            </a:pPr>
            <a:endParaRPr lang="en-US" sz="1224"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C71D549F-8022-4AE4-8B8D-5F6EA48A2C7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689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9.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1167-204B-4D21-816E-9BDD8CE3B95D}"/>
              </a:ext>
            </a:extLst>
          </p:cNvPr>
          <p:cNvSpPr>
            <a:spLocks noGrp="1"/>
          </p:cNvSpPr>
          <p:nvPr>
            <p:ph type="ctrTitle"/>
          </p:nvPr>
        </p:nvSpPr>
        <p:spPr>
          <a:xfrm>
            <a:off x="162560" y="1122363"/>
            <a:ext cx="11866880" cy="2387600"/>
          </a:xfrm>
          <a:prstGeom prst="rect">
            <a:avLst/>
          </a:prstGeom>
        </p:spPr>
        <p:txBody>
          <a:bodyPr anchor="ctr">
            <a:normAutofit/>
          </a:bodyPr>
          <a:lstStyle>
            <a:lvl1pPr algn="l">
              <a:defRPr sz="4400">
                <a:solidFill>
                  <a:schemeClr val="bg2">
                    <a:lumMod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9AEA21A8-F06C-4C17-A0C1-6ECA548E06C2}"/>
              </a:ext>
            </a:extLst>
          </p:cNvPr>
          <p:cNvSpPr>
            <a:spLocks noGrp="1"/>
          </p:cNvSpPr>
          <p:nvPr>
            <p:ph type="subTitle" idx="1"/>
          </p:nvPr>
        </p:nvSpPr>
        <p:spPr>
          <a:xfrm>
            <a:off x="162560" y="3602038"/>
            <a:ext cx="11866880" cy="1655762"/>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43078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M365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044E5DD-A8D8-4077-A1C9-76C5C0046C5A}"/>
              </a:ext>
            </a:extLst>
          </p:cNvPr>
          <p:cNvSpPr>
            <a:spLocks noGrp="1"/>
          </p:cNvSpPr>
          <p:nvPr>
            <p:ph type="body" sz="quarter" idx="10"/>
          </p:nvPr>
        </p:nvSpPr>
        <p:spPr>
          <a:xfrm>
            <a:off x="269875" y="1189038"/>
            <a:ext cx="11652250" cy="1769715"/>
          </a:xfrm>
        </p:spPr>
        <p:txBody>
          <a:bodyPr/>
          <a:lstStyle>
            <a:lvl1pPr marL="0" indent="0">
              <a:buSzPct val="100000"/>
              <a:buNone/>
              <a:defRPr sz="2400">
                <a:solidFill>
                  <a:srgbClr val="282828"/>
                </a:solidFill>
              </a:defRPr>
            </a:lvl1pPr>
            <a:lvl2pPr>
              <a:buSzPct val="100000"/>
              <a:defRPr sz="2000">
                <a:solidFill>
                  <a:srgbClr val="282828"/>
                </a:solidFill>
              </a:defRPr>
            </a:lvl2pPr>
            <a:lvl3pPr>
              <a:buSzPct val="100000"/>
              <a:defRPr sz="1800">
                <a:solidFill>
                  <a:srgbClr val="282828"/>
                </a:solidFill>
              </a:defRPr>
            </a:lvl3pPr>
            <a:lvl4pPr>
              <a:buSzPct val="100000"/>
              <a:defRPr sz="1800">
                <a:solidFill>
                  <a:srgbClr val="282828"/>
                </a:solidFill>
              </a:defRPr>
            </a:lvl4pPr>
            <a:lvl5pPr>
              <a:buSzPct val="100000"/>
              <a:defRPr sz="1800">
                <a:solidFill>
                  <a:srgbClr val="282828"/>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4000" spc="-100" baseline="0">
                <a:solidFill>
                  <a:srgbClr val="0078D7"/>
                </a:solidFill>
              </a:defRPr>
            </a:lvl1pPr>
          </a:lstStyle>
          <a:p>
            <a:r>
              <a:rPr lang="en-US"/>
              <a:t>Click to edit Master title style</a:t>
            </a:r>
          </a:p>
        </p:txBody>
      </p:sp>
    </p:spTree>
    <p:extLst>
      <p:ext uri="{BB962C8B-B14F-4D97-AF65-F5344CB8AC3E}">
        <p14:creationId xmlns:p14="http://schemas.microsoft.com/office/powerpoint/2010/main" val="36830629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Left">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C464C2F-D124-3943-B516-7EC58EA54295}"/>
              </a:ext>
            </a:extLst>
          </p:cNvPr>
          <p:cNvSpPr>
            <a:spLocks noGrp="1"/>
          </p:cNvSpPr>
          <p:nvPr>
            <p:ph type="body" sz="quarter" idx="13"/>
          </p:nvPr>
        </p:nvSpPr>
        <p:spPr>
          <a:xfrm>
            <a:off x="6980474" y="1929455"/>
            <a:ext cx="4490801" cy="2243049"/>
          </a:xfrm>
        </p:spPr>
        <p:txBody>
          <a:bodyPr>
            <a:normAutofit/>
          </a:bodyPr>
          <a:lstStyle>
            <a:lvl1pPr marL="0" indent="0">
              <a:lnSpc>
                <a:spcPct val="100000"/>
              </a:lnSpc>
              <a:buNone/>
              <a:defRPr sz="2000" b="0" i="0">
                <a:solidFill>
                  <a:schemeClr val="tx1">
                    <a:lumMod val="85000"/>
                    <a:lumOff val="15000"/>
                  </a:schemeClr>
                </a:solidFill>
                <a:latin typeface="Segoe UI Semilight" panose="020B0402040204020203" pitchFamily="34" charset="0"/>
                <a:cs typeface="Segoe UI Semilight" panose="020B0402040204020203" pitchFamily="34" charset="0"/>
              </a:defRPr>
            </a:lvl1pPr>
            <a:lvl2pPr marL="457200" indent="0">
              <a:buNone/>
              <a:defRPr sz="2000" b="0" i="0">
                <a:latin typeface="Segoe UI Semilight" panose="020B0402040204020203" pitchFamily="34" charset="0"/>
                <a:cs typeface="Segoe UI Semilight" panose="020B0402040204020203" pitchFamily="34" charset="0"/>
              </a:defRPr>
            </a:lvl2pPr>
            <a:lvl3pPr marL="914400" indent="0">
              <a:buNone/>
              <a:defRPr sz="2000" b="0" i="0">
                <a:latin typeface="Segoe UI Semilight" panose="020B0402040204020203" pitchFamily="34" charset="0"/>
                <a:cs typeface="Segoe UI Semilight" panose="020B0402040204020203" pitchFamily="34" charset="0"/>
              </a:defRPr>
            </a:lvl3pPr>
            <a:lvl4pPr marL="1371600" indent="0">
              <a:buNone/>
              <a:defRPr sz="2000" b="0" i="0">
                <a:latin typeface="Segoe UI Semilight" panose="020B0402040204020203" pitchFamily="34" charset="0"/>
                <a:cs typeface="Segoe UI Semilight" panose="020B0402040204020203" pitchFamily="34" charset="0"/>
              </a:defRPr>
            </a:lvl4pPr>
            <a:lvl5pPr marL="1828800" indent="0">
              <a:buNone/>
              <a:defRPr sz="2000" b="0" i="0">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22" name="Text Placeholder 18">
            <a:extLst>
              <a:ext uri="{FF2B5EF4-FFF2-40B4-BE49-F238E27FC236}">
                <a16:creationId xmlns:a16="http://schemas.microsoft.com/office/drawing/2014/main" id="{7631564A-5C44-7842-A0DC-24E746251D7D}"/>
              </a:ext>
            </a:extLst>
          </p:cNvPr>
          <p:cNvSpPr>
            <a:spLocks noGrp="1"/>
          </p:cNvSpPr>
          <p:nvPr>
            <p:ph type="body" sz="quarter" idx="16"/>
          </p:nvPr>
        </p:nvSpPr>
        <p:spPr>
          <a:xfrm>
            <a:off x="6980474" y="5871142"/>
            <a:ext cx="4490801" cy="362497"/>
          </a:xfrm>
        </p:spPr>
        <p:txBody>
          <a:bodyPr>
            <a:normAutofit/>
          </a:bodyPr>
          <a:lstStyle>
            <a:lvl1pPr marL="0" indent="0">
              <a:lnSpc>
                <a:spcPct val="100000"/>
              </a:lnSpc>
              <a:buNone/>
              <a:defRPr sz="1200" b="1" i="0">
                <a:solidFill>
                  <a:srgbClr val="137AD1"/>
                </a:solidFill>
                <a:latin typeface="Segoe UI Semibold" panose="020B0502040204020203" pitchFamily="34" charset="0"/>
                <a:cs typeface="Segoe UI Semibold" panose="020B0502040204020203" pitchFamily="34" charset="0"/>
              </a:defRPr>
            </a:lvl1pPr>
            <a:lvl2pPr marL="457200" indent="0">
              <a:buNone/>
              <a:defRPr sz="2000" b="0" i="0">
                <a:latin typeface="Segoe UI Semilight" panose="020B0402040204020203" pitchFamily="34" charset="0"/>
                <a:cs typeface="Segoe UI Semilight" panose="020B0402040204020203" pitchFamily="34" charset="0"/>
              </a:defRPr>
            </a:lvl2pPr>
            <a:lvl3pPr marL="914400" indent="0">
              <a:buNone/>
              <a:defRPr sz="2000" b="0" i="0">
                <a:latin typeface="Segoe UI Semilight" panose="020B0402040204020203" pitchFamily="34" charset="0"/>
                <a:cs typeface="Segoe UI Semilight" panose="020B0402040204020203" pitchFamily="34" charset="0"/>
              </a:defRPr>
            </a:lvl3pPr>
            <a:lvl4pPr marL="1371600" indent="0">
              <a:buNone/>
              <a:defRPr sz="2000" b="0" i="0">
                <a:latin typeface="Segoe UI Semilight" panose="020B0402040204020203" pitchFamily="34" charset="0"/>
                <a:cs typeface="Segoe UI Semilight" panose="020B0402040204020203" pitchFamily="34" charset="0"/>
              </a:defRPr>
            </a:lvl4pPr>
            <a:lvl5pPr marL="1828800" indent="0">
              <a:buNone/>
              <a:defRPr sz="2000" b="0" i="0">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047B4EFF-29F4-FE45-8DAE-90B525A28E2E}"/>
              </a:ext>
            </a:extLst>
          </p:cNvPr>
          <p:cNvSpPr>
            <a:spLocks noGrp="1"/>
          </p:cNvSpPr>
          <p:nvPr>
            <p:ph type="pic" sz="quarter" idx="17"/>
          </p:nvPr>
        </p:nvSpPr>
        <p:spPr>
          <a:xfrm>
            <a:off x="0" y="0"/>
            <a:ext cx="6096000" cy="6858000"/>
          </a:xfrm>
        </p:spPr>
        <p:txBody>
          <a:bodyPr/>
          <a:lstStyle/>
          <a:p>
            <a:endParaRPr lang="en-US"/>
          </a:p>
        </p:txBody>
      </p:sp>
      <p:sp>
        <p:nvSpPr>
          <p:cNvPr id="12" name="Text Placeholder 18">
            <a:extLst>
              <a:ext uri="{FF2B5EF4-FFF2-40B4-BE49-F238E27FC236}">
                <a16:creationId xmlns:a16="http://schemas.microsoft.com/office/drawing/2014/main" id="{AE7203CE-3A42-3748-AEAF-EE46B99F39D1}"/>
              </a:ext>
            </a:extLst>
          </p:cNvPr>
          <p:cNvSpPr>
            <a:spLocks noGrp="1"/>
          </p:cNvSpPr>
          <p:nvPr>
            <p:ph type="body" sz="quarter" idx="14"/>
          </p:nvPr>
        </p:nvSpPr>
        <p:spPr>
          <a:xfrm>
            <a:off x="6980474" y="4316704"/>
            <a:ext cx="4490801" cy="345587"/>
          </a:xfrm>
        </p:spPr>
        <p:txBody>
          <a:bodyPr>
            <a:normAutofit/>
          </a:bodyPr>
          <a:lstStyle>
            <a:lvl1pPr marL="0" indent="0">
              <a:lnSpc>
                <a:spcPct val="100000"/>
              </a:lnSpc>
              <a:buNone/>
              <a:defRPr sz="1600" b="1" i="0">
                <a:solidFill>
                  <a:srgbClr val="137AD1"/>
                </a:solidFill>
                <a:latin typeface="Segoe UI Semibold" panose="020B0502040204020203" pitchFamily="34" charset="0"/>
                <a:cs typeface="Segoe UI Semibold" panose="020B0502040204020203" pitchFamily="34" charset="0"/>
              </a:defRPr>
            </a:lvl1pPr>
            <a:lvl2pPr marL="457200" indent="0">
              <a:buNone/>
              <a:defRPr sz="2000" b="0" i="0">
                <a:latin typeface="Segoe UI Semilight" panose="020B0402040204020203" pitchFamily="34" charset="0"/>
                <a:cs typeface="Segoe UI Semilight" panose="020B0402040204020203" pitchFamily="34" charset="0"/>
              </a:defRPr>
            </a:lvl2pPr>
            <a:lvl3pPr marL="914400" indent="0">
              <a:buNone/>
              <a:defRPr sz="2000" b="0" i="0">
                <a:latin typeface="Segoe UI Semilight" panose="020B0402040204020203" pitchFamily="34" charset="0"/>
                <a:cs typeface="Segoe UI Semilight" panose="020B0402040204020203" pitchFamily="34" charset="0"/>
              </a:defRPr>
            </a:lvl3pPr>
            <a:lvl4pPr marL="1371600" indent="0">
              <a:buNone/>
              <a:defRPr sz="2000" b="0" i="0">
                <a:latin typeface="Segoe UI Semilight" panose="020B0402040204020203" pitchFamily="34" charset="0"/>
                <a:cs typeface="Segoe UI Semilight" panose="020B0402040204020203" pitchFamily="34" charset="0"/>
              </a:defRPr>
            </a:lvl4pPr>
            <a:lvl5pPr marL="1828800" indent="0">
              <a:buNone/>
              <a:defRPr sz="2000" b="0" i="0">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3" name="Text Placeholder 18">
            <a:extLst>
              <a:ext uri="{FF2B5EF4-FFF2-40B4-BE49-F238E27FC236}">
                <a16:creationId xmlns:a16="http://schemas.microsoft.com/office/drawing/2014/main" id="{FED3E48B-6193-9A4A-8EF4-B5A119692CBC}"/>
              </a:ext>
            </a:extLst>
          </p:cNvPr>
          <p:cNvSpPr>
            <a:spLocks noGrp="1"/>
          </p:cNvSpPr>
          <p:nvPr>
            <p:ph type="body" sz="quarter" idx="15"/>
          </p:nvPr>
        </p:nvSpPr>
        <p:spPr>
          <a:xfrm>
            <a:off x="6980474" y="4662291"/>
            <a:ext cx="4490801" cy="575534"/>
          </a:xfrm>
        </p:spPr>
        <p:txBody>
          <a:bodyPr>
            <a:noAutofit/>
          </a:bodyPr>
          <a:lstStyle>
            <a:lvl1pPr marL="0" indent="0">
              <a:lnSpc>
                <a:spcPct val="100000"/>
              </a:lnSpc>
              <a:spcBef>
                <a:spcPts val="400"/>
              </a:spcBef>
              <a:buNone/>
              <a:defRPr sz="1200" b="0" i="0">
                <a:solidFill>
                  <a:schemeClr val="tx1">
                    <a:lumMod val="85000"/>
                    <a:lumOff val="15000"/>
                  </a:schemeClr>
                </a:solidFill>
                <a:latin typeface="Segoe UI" panose="020B0502040204020203" pitchFamily="34" charset="0"/>
                <a:cs typeface="Segoe UI" panose="020B0502040204020203" pitchFamily="34" charset="0"/>
              </a:defRPr>
            </a:lvl1pPr>
            <a:lvl2pPr marL="457200" indent="0">
              <a:buNone/>
              <a:defRPr sz="2000" b="0" i="0">
                <a:latin typeface="Segoe UI Semilight" panose="020B0402040204020203" pitchFamily="34" charset="0"/>
                <a:cs typeface="Segoe UI Semilight" panose="020B0402040204020203" pitchFamily="34" charset="0"/>
              </a:defRPr>
            </a:lvl2pPr>
            <a:lvl3pPr marL="914400" indent="0">
              <a:buNone/>
              <a:defRPr sz="2000" b="0" i="0">
                <a:latin typeface="Segoe UI Semilight" panose="020B0402040204020203" pitchFamily="34" charset="0"/>
                <a:cs typeface="Segoe UI Semilight" panose="020B0402040204020203" pitchFamily="34" charset="0"/>
              </a:defRPr>
            </a:lvl3pPr>
            <a:lvl4pPr marL="1371600" indent="0">
              <a:buNone/>
              <a:defRPr sz="2000" b="0" i="0">
                <a:latin typeface="Segoe UI Semilight" panose="020B0402040204020203" pitchFamily="34" charset="0"/>
                <a:cs typeface="Segoe UI Semilight" panose="020B0402040204020203" pitchFamily="34" charset="0"/>
              </a:defRPr>
            </a:lvl4pPr>
            <a:lvl5pPr marL="1828800" indent="0">
              <a:buNone/>
              <a:defRPr sz="2000" b="0" i="0">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3700679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246221"/>
          </a:xfrm>
        </p:spPr>
        <p:txBody>
          <a:bodyPr/>
          <a:lstStyle>
            <a:lvl1pPr>
              <a:defRPr sz="1600"/>
            </a:lvl1pPr>
          </a:lstStyle>
          <a:p>
            <a:r>
              <a:rPr lang="en-US" dirty="0"/>
              <a:t>Click to edit Master title style</a:t>
            </a:r>
          </a:p>
        </p:txBody>
      </p:sp>
    </p:spTree>
    <p:extLst>
      <p:ext uri="{BB962C8B-B14F-4D97-AF65-F5344CB8AC3E}">
        <p14:creationId xmlns:p14="http://schemas.microsoft.com/office/powerpoint/2010/main" val="746747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Title</a:t>
            </a:r>
          </a:p>
        </p:txBody>
      </p:sp>
    </p:spTree>
    <p:extLst>
      <p:ext uri="{BB962C8B-B14F-4D97-AF65-F5344CB8AC3E}">
        <p14:creationId xmlns:p14="http://schemas.microsoft.com/office/powerpoint/2010/main" val="28237668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nchor="ctr">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3803556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Title</a:t>
            </a:r>
          </a:p>
        </p:txBody>
      </p:sp>
    </p:spTree>
    <p:extLst>
      <p:ext uri="{BB962C8B-B14F-4D97-AF65-F5344CB8AC3E}">
        <p14:creationId xmlns:p14="http://schemas.microsoft.com/office/powerpoint/2010/main" val="268321491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Title</a:t>
            </a:r>
          </a:p>
        </p:txBody>
      </p:sp>
    </p:spTree>
    <p:extLst>
      <p:ext uri="{BB962C8B-B14F-4D97-AF65-F5344CB8AC3E}">
        <p14:creationId xmlns:p14="http://schemas.microsoft.com/office/powerpoint/2010/main" val="217860407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Title</a:t>
            </a:r>
          </a:p>
        </p:txBody>
      </p:sp>
    </p:spTree>
    <p:extLst>
      <p:ext uri="{BB962C8B-B14F-4D97-AF65-F5344CB8AC3E}">
        <p14:creationId xmlns:p14="http://schemas.microsoft.com/office/powerpoint/2010/main" val="3429048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Title</a:t>
            </a:r>
          </a:p>
        </p:txBody>
      </p:sp>
    </p:spTree>
    <p:extLst>
      <p:ext uri="{BB962C8B-B14F-4D97-AF65-F5344CB8AC3E}">
        <p14:creationId xmlns:p14="http://schemas.microsoft.com/office/powerpoint/2010/main" val="128116422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Title</a:t>
            </a:r>
          </a:p>
        </p:txBody>
      </p:sp>
    </p:spTree>
    <p:extLst>
      <p:ext uri="{BB962C8B-B14F-4D97-AF65-F5344CB8AC3E}">
        <p14:creationId xmlns:p14="http://schemas.microsoft.com/office/powerpoint/2010/main" val="71510958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0A2194-CEA6-4FB3-8245-A75A977EB92D}"/>
              </a:ext>
            </a:extLst>
          </p:cNvPr>
          <p:cNvSpPr>
            <a:spLocks noGrp="1"/>
          </p:cNvSpPr>
          <p:nvPr>
            <p:ph idx="1"/>
          </p:nvPr>
        </p:nvSpPr>
        <p:spPr>
          <a:xfrm>
            <a:off x="365760" y="1181100"/>
            <a:ext cx="11407140" cy="49958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7C9A0232-CF9D-7549-9FF7-0D99295B7F97}"/>
              </a:ext>
            </a:extLst>
          </p:cNvPr>
          <p:cNvSpPr>
            <a:spLocks noGrp="1"/>
          </p:cNvSpPr>
          <p:nvPr>
            <p:ph type="sldNum" sz="quarter" idx="12"/>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a:t>
            </a:fld>
            <a:endParaRPr lang="en-US" sz="1000">
              <a:solidFill>
                <a:schemeClr val="bg1">
                  <a:lumMod val="75000"/>
                </a:schemeClr>
              </a:solidFill>
            </a:endParaRPr>
          </a:p>
        </p:txBody>
      </p:sp>
      <p:sp>
        <p:nvSpPr>
          <p:cNvPr id="9" name="Footer Placeholder 4">
            <a:extLst>
              <a:ext uri="{FF2B5EF4-FFF2-40B4-BE49-F238E27FC236}">
                <a16:creationId xmlns:a16="http://schemas.microsoft.com/office/drawing/2014/main" id="{1CFD8EA6-94F8-B544-BA53-E765D8AA5D72}"/>
              </a:ext>
            </a:extLst>
          </p:cNvPr>
          <p:cNvSpPr>
            <a:spLocks noGrp="1"/>
          </p:cNvSpPr>
          <p:nvPr>
            <p:ph type="ftr" sz="quarter" idx="11"/>
          </p:nvPr>
        </p:nvSpPr>
        <p:spPr>
          <a:xfrm>
            <a:off x="4038600" y="6466462"/>
            <a:ext cx="4114800" cy="365125"/>
          </a:xfrm>
          <a:prstGeom prst="rect">
            <a:avLst/>
          </a:prstGeom>
        </p:spPr>
        <p:txBody>
          <a:bodyPr/>
          <a:lstStyle>
            <a:lvl1pPr>
              <a:defRPr/>
            </a:lvl1pPr>
          </a:lstStyle>
          <a:p>
            <a:pPr algn="ctr"/>
            <a:r>
              <a:rPr lang="en-US" sz="1000">
                <a:solidFill>
                  <a:schemeClr val="bg1">
                    <a:lumMod val="75000"/>
                  </a:schemeClr>
                </a:solidFill>
              </a:rPr>
              <a:t>Envisioning Workshop</a:t>
            </a:r>
          </a:p>
        </p:txBody>
      </p:sp>
      <p:sp>
        <p:nvSpPr>
          <p:cNvPr id="10" name="Date Placeholder 3">
            <a:extLst>
              <a:ext uri="{FF2B5EF4-FFF2-40B4-BE49-F238E27FC236}">
                <a16:creationId xmlns:a16="http://schemas.microsoft.com/office/drawing/2014/main" id="{B2388B79-041B-3B4C-83CF-E67A171AE726}"/>
              </a:ext>
            </a:extLst>
          </p:cNvPr>
          <p:cNvSpPr>
            <a:spLocks noGrp="1"/>
          </p:cNvSpPr>
          <p:nvPr>
            <p:ph type="dt" sz="half" idx="2"/>
          </p:nvPr>
        </p:nvSpPr>
        <p:spPr>
          <a:xfrm>
            <a:off x="365760" y="6466462"/>
            <a:ext cx="3215640" cy="365125"/>
          </a:xfrm>
          <a:prstGeom prst="rect">
            <a:avLst/>
          </a:prstGeom>
        </p:spPr>
        <p:txBody>
          <a:bodyPr/>
          <a:lstStyle/>
          <a:p>
            <a:r>
              <a:rPr lang="en-US" sz="1000">
                <a:solidFill>
                  <a:schemeClr val="bg1">
                    <a:lumMod val="75000"/>
                  </a:schemeClr>
                </a:solidFill>
              </a:rPr>
              <a:t>Microsoft | Confidential</a:t>
            </a:r>
          </a:p>
        </p:txBody>
      </p:sp>
      <p:sp>
        <p:nvSpPr>
          <p:cNvPr id="11" name="Title 1">
            <a:extLst>
              <a:ext uri="{FF2B5EF4-FFF2-40B4-BE49-F238E27FC236}">
                <a16:creationId xmlns:a16="http://schemas.microsoft.com/office/drawing/2014/main" id="{16C4FEBF-DE84-2C47-9969-D14056C7256F}"/>
              </a:ext>
            </a:extLst>
          </p:cNvPr>
          <p:cNvSpPr>
            <a:spLocks noGrp="1"/>
          </p:cNvSpPr>
          <p:nvPr>
            <p:ph type="title"/>
          </p:nvPr>
        </p:nvSpPr>
        <p:spPr>
          <a:xfrm>
            <a:off x="365760" y="334877"/>
            <a:ext cx="11407140" cy="66611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800" b="1" i="0" u="none" strike="noStrike" kern="1200" cap="none" spc="0" normalizeH="0" baseline="0" noProof="0" smtClean="0">
                <a:ln>
                  <a:noFill/>
                </a:ln>
                <a:solidFill>
                  <a:schemeClr val="bg2">
                    <a:lumMod val="25000"/>
                  </a:schemeClr>
                </a:solidFill>
                <a:effectLst/>
                <a:uLnTx/>
                <a:uFillTx/>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3782024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541081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542184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02912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639188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8763515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337305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400569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31527326"/>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68045077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4824658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CC36-6108-4F39-8343-CF72826E1734}"/>
              </a:ext>
            </a:extLst>
          </p:cNvPr>
          <p:cNvSpPr>
            <a:spLocks noGrp="1"/>
          </p:cNvSpPr>
          <p:nvPr>
            <p:ph type="title"/>
          </p:nvPr>
        </p:nvSpPr>
        <p:spPr>
          <a:xfrm>
            <a:off x="162560" y="1709739"/>
            <a:ext cx="11865600" cy="2386800"/>
          </a:xfrm>
          <a:prstGeom prst="rect">
            <a:avLst/>
          </a:prstGeom>
        </p:spPr>
        <p:txBody>
          <a:bodyPr anchor="ctr">
            <a:normAutofit/>
          </a:bodyPr>
          <a:lstStyle>
            <a:lvl1pPr>
              <a:defRPr sz="4400">
                <a:solidFill>
                  <a:schemeClr val="bg2">
                    <a:lumMod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29E2FBC1-FD05-41FA-87B6-28187F5C9F3F}"/>
              </a:ext>
            </a:extLst>
          </p:cNvPr>
          <p:cNvSpPr>
            <a:spLocks noGrp="1"/>
          </p:cNvSpPr>
          <p:nvPr>
            <p:ph type="body" idx="1"/>
          </p:nvPr>
        </p:nvSpPr>
        <p:spPr>
          <a:xfrm>
            <a:off x="162560" y="4224338"/>
            <a:ext cx="11882120" cy="1500187"/>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7562595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729834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6904579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5226077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43502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81179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07092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573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809715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048803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200" y="2632705"/>
            <a:ext cx="11277601" cy="1024896"/>
          </a:xfrm>
          <a:noFill/>
        </p:spPr>
        <p:txBody>
          <a:bodyPr lIns="0" tIns="0" rIns="0" bIns="274320" anchor="b" anchorCtr="0"/>
          <a:lstStyle>
            <a:lvl1pPr marL="0" algn="l" defTabSz="896133" rtl="0" eaLnBrk="1" latinLnBrk="0" hangingPunct="1">
              <a:defRPr lang="en-US" sz="5399"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133"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1" y="197444"/>
            <a:ext cx="1933263" cy="866482"/>
          </a:xfrm>
          <a:prstGeom prst="rect">
            <a:avLst/>
          </a:prstGeom>
        </p:spPr>
      </p:pic>
    </p:spTree>
    <p:extLst>
      <p:ext uri="{BB962C8B-B14F-4D97-AF65-F5344CB8AC3E}">
        <p14:creationId xmlns:p14="http://schemas.microsoft.com/office/powerpoint/2010/main" val="2726540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98F11-5C8F-4E21-9920-4E48ECEFFC05}"/>
              </a:ext>
            </a:extLst>
          </p:cNvPr>
          <p:cNvSpPr>
            <a:spLocks noGrp="1"/>
          </p:cNvSpPr>
          <p:nvPr>
            <p:ph sz="half" idx="1"/>
          </p:nvPr>
        </p:nvSpPr>
        <p:spPr>
          <a:xfrm>
            <a:off x="365760" y="1181100"/>
            <a:ext cx="5654041" cy="49958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D7399A-2BE1-4E7F-BF17-F5C5020EBFB0}"/>
              </a:ext>
            </a:extLst>
          </p:cNvPr>
          <p:cNvSpPr>
            <a:spLocks noGrp="1"/>
          </p:cNvSpPr>
          <p:nvPr>
            <p:ph sz="half" idx="2"/>
          </p:nvPr>
        </p:nvSpPr>
        <p:spPr>
          <a:xfrm>
            <a:off x="6172200" y="1181100"/>
            <a:ext cx="5872480" cy="49958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EA14DB6D-A2FB-EF4E-86F8-BE5C7EDEC7D3}"/>
              </a:ext>
            </a:extLst>
          </p:cNvPr>
          <p:cNvSpPr>
            <a:spLocks noGrp="1"/>
          </p:cNvSpPr>
          <p:nvPr>
            <p:ph type="title"/>
          </p:nvPr>
        </p:nvSpPr>
        <p:spPr>
          <a:xfrm>
            <a:off x="365760" y="334877"/>
            <a:ext cx="11407140" cy="66611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800" b="1" i="0" u="none" strike="noStrike" kern="1200" cap="none" spc="0" normalizeH="0" baseline="0" noProof="0" smtClean="0">
                <a:ln>
                  <a:noFill/>
                </a:ln>
                <a:solidFill>
                  <a:schemeClr val="bg2">
                    <a:lumMod val="50000"/>
                  </a:schemeClr>
                </a:solidFill>
                <a:effectLst/>
                <a:uLnTx/>
                <a:uFillTx/>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37520711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200" y="1143001"/>
            <a:ext cx="11277603" cy="1276484"/>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245466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6424" y="435824"/>
            <a:ext cx="11336039" cy="597503"/>
          </a:xfrm>
        </p:spPr>
        <p:txBody>
          <a:bodyPr>
            <a:spAutoFit/>
          </a:bodyPr>
          <a:lstStyle/>
          <a:p>
            <a:r>
              <a:rPr lang="en-US"/>
              <a:t>Click to edit Master title style</a:t>
            </a:r>
          </a:p>
        </p:txBody>
      </p:sp>
    </p:spTree>
    <p:extLst>
      <p:ext uri="{BB962C8B-B14F-4D97-AF65-F5344CB8AC3E}">
        <p14:creationId xmlns:p14="http://schemas.microsoft.com/office/powerpoint/2010/main" val="319143309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2053808"/>
            <a:ext cx="10058400" cy="2655380"/>
          </a:xfrm>
        </p:spPr>
        <p:txBody>
          <a:bodyPr wrap="square" anchor="b" anchorCtr="0">
            <a:spAutoFit/>
          </a:bodyPr>
          <a:lstStyle>
            <a:lvl1pPr marL="282448" indent="-282448">
              <a:tabLst>
                <a:tab pos="282448" algn="l"/>
              </a:tabLst>
              <a:defRPr sz="5997" baseline="0">
                <a:solidFill>
                  <a:srgbClr val="FFFFFF"/>
                </a:soli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746652"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a:t>Title</a:t>
            </a:r>
          </a:p>
        </p:txBody>
      </p:sp>
      <p:sp>
        <p:nvSpPr>
          <p:cNvPr id="5" name="TextBox 7"/>
          <p:cNvSpPr txBox="1"/>
          <p:nvPr/>
        </p:nvSpPr>
        <p:spPr bwMode="white">
          <a:xfrm>
            <a:off x="4335104" y="6565486"/>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3951"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4" y="6565486"/>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3951"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1041295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1" cy="597503"/>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200" y="1143001"/>
            <a:ext cx="11277601" cy="1276484"/>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396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597503"/>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1"/>
            <a:ext cx="5486400" cy="127648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3000"/>
            <a:ext cx="5486400" cy="1276484"/>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13080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274221"/>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274221"/>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401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2165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5">
            <a:extLst>
              <a:ext uri="{FF2B5EF4-FFF2-40B4-BE49-F238E27FC236}">
                <a16:creationId xmlns:a16="http://schemas.microsoft.com/office/drawing/2014/main" id="{95539794-D695-4FA7-9E4D-0641D1F51C32}"/>
              </a:ext>
            </a:extLst>
          </p:cNvPr>
          <p:cNvSpPr>
            <a:spLocks noGrp="1"/>
          </p:cNvSpPr>
          <p:nvPr>
            <p:ph type="body" sz="quarter" idx="10"/>
          </p:nvPr>
        </p:nvSpPr>
        <p:spPr>
          <a:xfrm>
            <a:off x="269240" y="1189177"/>
            <a:ext cx="11653523" cy="1385120"/>
          </a:xfrm>
        </p:spPr>
        <p:txBody>
          <a:bodyPr/>
          <a:lstStyle>
            <a:lvl1pPr marL="0" indent="0">
              <a:buNone/>
              <a:defRPr lang="en-US">
                <a:solidFill>
                  <a:schemeClr val="tx1"/>
                </a:solidFill>
              </a:defRPr>
            </a:lvl1pPr>
            <a:lvl2pPr marL="336080" indent="-336080">
              <a:buFont typeface="Arial" panose="020B0604020202020204" pitchFamily="34" charset="0"/>
              <a:buChar char="•"/>
              <a:defRPr lang="en-US" sz="2745">
                <a:latin typeface="+mj-lt"/>
              </a:defRPr>
            </a:lvl2pPr>
            <a:lvl3pPr marL="560134" indent="-336080">
              <a:buFont typeface="Arial" panose="020B0604020202020204" pitchFamily="34" charset="0"/>
              <a:buChar char="•"/>
              <a:defRPr lang="en-US">
                <a:latin typeface="+mj-lt"/>
              </a:defRPr>
            </a:lvl3pPr>
            <a:lvl4pPr marL="728174" indent="-280067">
              <a:buFont typeface="Arial" panose="020B0604020202020204" pitchFamily="34" charset="0"/>
              <a:buChar char="•"/>
              <a:defRPr lang="en-US">
                <a:latin typeface="+mj-lt"/>
              </a:defRPr>
            </a:lvl4pPr>
            <a:lvl5pPr marL="952227" indent="-280067">
              <a:buFont typeface="Arial" panose="020B0604020202020204" pitchFamily="34" charset="0"/>
              <a:buChar char="•"/>
              <a:defRPr lang="en-US" dirty="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2AE7C82-352B-4CB2-B783-B628108D1BE8}"/>
              </a:ext>
            </a:extLst>
          </p:cNvPr>
          <p:cNvSpPr/>
          <p:nvPr userDrawn="1"/>
        </p:nvSpPr>
        <p:spPr bwMode="auto">
          <a:xfrm>
            <a:off x="0" y="6268082"/>
            <a:ext cx="12192000" cy="589919"/>
          </a:xfrm>
          <a:prstGeom prst="rect">
            <a:avLst/>
          </a:prstGeom>
          <a:solidFill>
            <a:srgbClr val="00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624F8800-5DA8-4699-A7C2-C22A2CA6E4CC}"/>
              </a:ext>
            </a:extLst>
          </p:cNvPr>
          <p:cNvSpPr/>
          <p:nvPr userDrawn="1"/>
        </p:nvSpPr>
        <p:spPr bwMode="auto">
          <a:xfrm>
            <a:off x="0" y="6245668"/>
            <a:ext cx="12192000" cy="44827"/>
          </a:xfrm>
          <a:prstGeom prst="rect">
            <a:avLst/>
          </a:prstGeom>
          <a:solidFill>
            <a:srgbClr val="67A9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9788190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1900894"/>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0894"/>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1195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Right Photo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269241" y="289511"/>
            <a:ext cx="7191629" cy="443198"/>
          </a:xfrm>
        </p:spPr>
        <p:txBody>
          <a:bodyPr/>
          <a:lstStyle/>
          <a:p>
            <a:r>
              <a:rPr lang="en-US"/>
              <a:t>Click to edit Master title style</a:t>
            </a:r>
          </a:p>
        </p:txBody>
      </p:sp>
      <p:sp>
        <p:nvSpPr>
          <p:cNvPr id="3" name="Text Placeholder 3">
            <a:extLst>
              <a:ext uri="{FF2B5EF4-FFF2-40B4-BE49-F238E27FC236}">
                <a16:creationId xmlns:a16="http://schemas.microsoft.com/office/drawing/2014/main" id="{AA2587CF-E85C-43D4-95DD-1C62970E2F43}"/>
              </a:ext>
            </a:extLst>
          </p:cNvPr>
          <p:cNvSpPr>
            <a:spLocks noGrp="1"/>
          </p:cNvSpPr>
          <p:nvPr>
            <p:ph type="body" sz="quarter" idx="10"/>
          </p:nvPr>
        </p:nvSpPr>
        <p:spPr>
          <a:xfrm>
            <a:off x="269241" y="1189178"/>
            <a:ext cx="7191630" cy="1486561"/>
          </a:xfrm>
        </p:spPr>
        <p:txBody>
          <a:bodyPr vert="horz" wrap="square" lIns="146304" tIns="91440" rIns="146304" bIns="91440" rtlCol="0">
            <a:spAutoFit/>
          </a:bodyPr>
          <a:lstStyle>
            <a:lvl1pPr>
              <a:defRPr lang="en-US" dirty="0">
                <a:gradFill>
                  <a:gsLst>
                    <a:gs pos="1250">
                      <a:schemeClr val="tx1"/>
                    </a:gs>
                    <a:gs pos="99000">
                      <a:schemeClr val="tx1"/>
                    </a:gs>
                  </a:gsLst>
                  <a:lin ang="5400000" scaled="0"/>
                </a:gradFill>
              </a:defRPr>
            </a:lvl1pPr>
            <a:lvl2pPr>
              <a:defRPr lang="en-US" sz="1961" dirty="0"/>
            </a:lvl2pPr>
            <a:lvl3pPr>
              <a:defRPr lang="en-US" dirty="0"/>
            </a:lvl3pPr>
            <a:lvl4pPr>
              <a:defRPr lang="en-US" dirty="0"/>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
        <p:nvSpPr>
          <p:cNvPr id="6" name="Picture Placeholder 4">
            <a:extLst>
              <a:ext uri="{FF2B5EF4-FFF2-40B4-BE49-F238E27FC236}">
                <a16:creationId xmlns:a16="http://schemas.microsoft.com/office/drawing/2014/main" id="{1031A770-3F4D-4204-8613-8BC7D9BFBBE3}"/>
              </a:ext>
            </a:extLst>
          </p:cNvPr>
          <p:cNvSpPr>
            <a:spLocks noGrp="1"/>
          </p:cNvSpPr>
          <p:nvPr>
            <p:ph type="pic" sz="quarter" idx="11"/>
          </p:nvPr>
        </p:nvSpPr>
        <p:spPr bwMode="ltGray">
          <a:xfrm>
            <a:off x="7460871" y="1864"/>
            <a:ext cx="4731131" cy="6891236"/>
          </a:xfrm>
          <a:blipFill>
            <a:blip r:embed="rId2"/>
            <a:stretch>
              <a:fillRect r="-29458"/>
            </a:stretch>
          </a:blipFill>
        </p:spPr>
        <p:txBody>
          <a:bodyPr tIns="548640" anchor="ctr" anchorCtr="0">
            <a:noAutofit/>
          </a:bodyPr>
          <a:lstStyle>
            <a:lvl1pPr marL="0" indent="0" algn="ctr">
              <a:buNone/>
              <a:defRPr sz="153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89289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and the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B98F11-5C8F-4E21-9920-4E48ECEFFC05}"/>
              </a:ext>
            </a:extLst>
          </p:cNvPr>
          <p:cNvSpPr>
            <a:spLocks noGrp="1"/>
          </p:cNvSpPr>
          <p:nvPr>
            <p:ph sz="half" idx="1"/>
          </p:nvPr>
        </p:nvSpPr>
        <p:spPr>
          <a:xfrm>
            <a:off x="365760" y="1219199"/>
            <a:ext cx="7435824" cy="4957763"/>
          </a:xfrm>
        </p:spPr>
        <p:txBody>
          <a:bodyPr/>
          <a:lstStyle>
            <a:lvl1pPr marL="0" indent="0">
              <a:buNone/>
              <a:defRPr/>
            </a:lvl1pPr>
          </a:lstStyle>
          <a:p>
            <a:pPr lvl="0"/>
            <a:endParaRPr lang="en-US"/>
          </a:p>
        </p:txBody>
      </p:sp>
      <p:sp>
        <p:nvSpPr>
          <p:cNvPr id="4" name="Content Placeholder 3">
            <a:extLst>
              <a:ext uri="{FF2B5EF4-FFF2-40B4-BE49-F238E27FC236}">
                <a16:creationId xmlns:a16="http://schemas.microsoft.com/office/drawing/2014/main" id="{11D7399A-2BE1-4E7F-BF17-F5C5020EBFB0}"/>
              </a:ext>
            </a:extLst>
          </p:cNvPr>
          <p:cNvSpPr>
            <a:spLocks noGrp="1"/>
          </p:cNvSpPr>
          <p:nvPr>
            <p:ph sz="half" idx="2" hasCustomPrompt="1"/>
          </p:nvPr>
        </p:nvSpPr>
        <p:spPr>
          <a:xfrm>
            <a:off x="8109284" y="4778477"/>
            <a:ext cx="3705180" cy="1414504"/>
          </a:xfrm>
        </p:spPr>
        <p:txBody>
          <a:bodyPr/>
          <a:lstStyle>
            <a:lvl3pPr marL="914400" indent="0">
              <a:buFontTx/>
              <a:buNone/>
              <a:defRPr/>
            </a:lvl3pPr>
            <a:lvl4pPr marL="1371600" indent="0">
              <a:buFontTx/>
              <a:buNone/>
              <a:defRPr/>
            </a:lvl4pPr>
            <a:lvl5pPr marL="1828800" indent="0">
              <a:buFontTx/>
              <a:buNone/>
              <a:defRPr/>
            </a:lvl5pPr>
          </a:lstStyle>
          <a:p>
            <a:pPr lvl="2"/>
            <a:r>
              <a:rPr lang="en-US"/>
              <a:t>Third level</a:t>
            </a:r>
          </a:p>
          <a:p>
            <a:pPr lvl="3"/>
            <a:r>
              <a:rPr lang="en-US"/>
              <a:t>Fourth level</a:t>
            </a:r>
          </a:p>
          <a:p>
            <a:pPr lvl="4"/>
            <a:r>
              <a:rPr lang="en-US"/>
              <a:t>Fifth level</a:t>
            </a:r>
          </a:p>
        </p:txBody>
      </p:sp>
      <p:sp>
        <p:nvSpPr>
          <p:cNvPr id="8" name="Content Placeholder 6">
            <a:extLst>
              <a:ext uri="{FF2B5EF4-FFF2-40B4-BE49-F238E27FC236}">
                <a16:creationId xmlns:a16="http://schemas.microsoft.com/office/drawing/2014/main" id="{8E82EC45-BCEC-2C45-BD7A-1BF155F665DD}"/>
              </a:ext>
            </a:extLst>
          </p:cNvPr>
          <p:cNvSpPr txBox="1">
            <a:spLocks/>
          </p:cNvSpPr>
          <p:nvPr userDrawn="1"/>
        </p:nvSpPr>
        <p:spPr>
          <a:xfrm>
            <a:off x="8025752" y="4339123"/>
            <a:ext cx="3561080" cy="358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solidFill>
                  <a:schemeClr val="tx1">
                    <a:lumMod val="65000"/>
                    <a:lumOff val="35000"/>
                  </a:schemeClr>
                </a:solidFill>
                <a:latin typeface="+mj-lt"/>
              </a:rPr>
              <a:t>Technical Notes</a:t>
            </a:r>
          </a:p>
        </p:txBody>
      </p:sp>
      <p:cxnSp>
        <p:nvCxnSpPr>
          <p:cNvPr id="13" name="Straight Connector 12">
            <a:extLst>
              <a:ext uri="{FF2B5EF4-FFF2-40B4-BE49-F238E27FC236}">
                <a16:creationId xmlns:a16="http://schemas.microsoft.com/office/drawing/2014/main" id="{F1788609-906A-3349-BCEE-0805DBF0C83B}"/>
              </a:ext>
            </a:extLst>
          </p:cNvPr>
          <p:cNvCxnSpPr>
            <a:cxnSpLocks/>
          </p:cNvCxnSpPr>
          <p:nvPr userDrawn="1"/>
        </p:nvCxnSpPr>
        <p:spPr>
          <a:xfrm>
            <a:off x="8103084" y="4655093"/>
            <a:ext cx="370791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3">
            <a:extLst>
              <a:ext uri="{FF2B5EF4-FFF2-40B4-BE49-F238E27FC236}">
                <a16:creationId xmlns:a16="http://schemas.microsoft.com/office/drawing/2014/main" id="{F0ECE2BB-2485-DB48-BF70-BD5523E353A4}"/>
              </a:ext>
            </a:extLst>
          </p:cNvPr>
          <p:cNvSpPr>
            <a:spLocks noGrp="1"/>
          </p:cNvSpPr>
          <p:nvPr>
            <p:ph sz="half" idx="13" hasCustomPrompt="1"/>
          </p:nvPr>
        </p:nvSpPr>
        <p:spPr>
          <a:xfrm>
            <a:off x="8104094" y="1533832"/>
            <a:ext cx="3668806" cy="2713703"/>
          </a:xfrm>
        </p:spPr>
        <p:txBody>
          <a:bodyPr/>
          <a:lstStyle>
            <a:lvl3pPr marL="914400" indent="0">
              <a:buFontTx/>
              <a:buNone/>
              <a:defRPr/>
            </a:lvl3pPr>
            <a:lvl4pPr marL="1371600" indent="0">
              <a:buFontTx/>
              <a:buNone/>
              <a:defRPr/>
            </a:lvl4pPr>
            <a:lvl5pPr marL="1828800" indent="0">
              <a:buFontTx/>
              <a:buNone/>
              <a:defRPr/>
            </a:lvl5pPr>
          </a:lstStyle>
          <a:p>
            <a:pPr lvl="2"/>
            <a:r>
              <a:rPr lang="en-US"/>
              <a:t>Third level</a:t>
            </a:r>
          </a:p>
          <a:p>
            <a:pPr lvl="3"/>
            <a:r>
              <a:rPr lang="en-US"/>
              <a:t>Fourth level</a:t>
            </a:r>
          </a:p>
          <a:p>
            <a:pPr lvl="4"/>
            <a:r>
              <a:rPr lang="en-US"/>
              <a:t>Fifth level</a:t>
            </a:r>
          </a:p>
        </p:txBody>
      </p:sp>
      <p:sp>
        <p:nvSpPr>
          <p:cNvPr id="15" name="Content Placeholder 6">
            <a:extLst>
              <a:ext uri="{FF2B5EF4-FFF2-40B4-BE49-F238E27FC236}">
                <a16:creationId xmlns:a16="http://schemas.microsoft.com/office/drawing/2014/main" id="{4BB18820-F6CF-5349-B63C-EF4D9F1C0782}"/>
              </a:ext>
            </a:extLst>
          </p:cNvPr>
          <p:cNvSpPr txBox="1">
            <a:spLocks/>
          </p:cNvSpPr>
          <p:nvPr userDrawn="1"/>
        </p:nvSpPr>
        <p:spPr>
          <a:xfrm>
            <a:off x="8025752" y="1090008"/>
            <a:ext cx="3561080" cy="358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a:solidFill>
                  <a:schemeClr val="tx1">
                    <a:lumMod val="65000"/>
                    <a:lumOff val="35000"/>
                  </a:schemeClr>
                </a:solidFill>
                <a:latin typeface="+mj-lt"/>
              </a:rPr>
              <a:t>Story</a:t>
            </a:r>
          </a:p>
        </p:txBody>
      </p:sp>
      <p:cxnSp>
        <p:nvCxnSpPr>
          <p:cNvPr id="16" name="Straight Connector 15">
            <a:extLst>
              <a:ext uri="{FF2B5EF4-FFF2-40B4-BE49-F238E27FC236}">
                <a16:creationId xmlns:a16="http://schemas.microsoft.com/office/drawing/2014/main" id="{AA951119-A2B7-3A48-9769-74E5B6F79DBD}"/>
              </a:ext>
            </a:extLst>
          </p:cNvPr>
          <p:cNvCxnSpPr>
            <a:cxnSpLocks/>
          </p:cNvCxnSpPr>
          <p:nvPr userDrawn="1"/>
        </p:nvCxnSpPr>
        <p:spPr>
          <a:xfrm>
            <a:off x="8103084" y="1405978"/>
            <a:ext cx="370791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9211F08A-1102-D64E-9BEB-317C71D1E599}"/>
              </a:ext>
            </a:extLst>
          </p:cNvPr>
          <p:cNvSpPr>
            <a:spLocks noGrp="1"/>
          </p:cNvSpPr>
          <p:nvPr>
            <p:ph type="title"/>
          </p:nvPr>
        </p:nvSpPr>
        <p:spPr>
          <a:xfrm>
            <a:off x="365760" y="334877"/>
            <a:ext cx="11407140" cy="66611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800" b="1" i="0" u="none" strike="noStrike" kern="1200" cap="none" spc="0" normalizeH="0" baseline="0" noProof="0" smtClean="0">
                <a:ln>
                  <a:noFill/>
                </a:ln>
                <a:solidFill>
                  <a:schemeClr val="bg2">
                    <a:lumMod val="25000"/>
                  </a:schemeClr>
                </a:solidFill>
                <a:effectLst/>
                <a:uLnTx/>
                <a:uFillTx/>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32455726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813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064D2B-807D-4CDA-A2C1-547CA96C337C}"/>
              </a:ext>
            </a:extLst>
          </p:cNvPr>
          <p:cNvSpPr>
            <a:spLocks noGrp="1"/>
          </p:cNvSpPr>
          <p:nvPr>
            <p:ph type="body" idx="1"/>
          </p:nvPr>
        </p:nvSpPr>
        <p:spPr>
          <a:xfrm>
            <a:off x="365760" y="1096263"/>
            <a:ext cx="5631815" cy="547369"/>
          </a:xfrm>
        </p:spPr>
        <p:txBody>
          <a:bodyPr anchor="ctr">
            <a:normAutofit/>
          </a:bodyPr>
          <a:lstStyle>
            <a:lvl1pPr marL="0" indent="0">
              <a:buNone/>
              <a:defRPr sz="1800" b="1">
                <a:solidFill>
                  <a:srgbClr val="D63C1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308E93D-F653-4704-BF72-5968D67A6C61}"/>
              </a:ext>
            </a:extLst>
          </p:cNvPr>
          <p:cNvSpPr>
            <a:spLocks noGrp="1"/>
          </p:cNvSpPr>
          <p:nvPr>
            <p:ph sz="half" idx="2"/>
          </p:nvPr>
        </p:nvSpPr>
        <p:spPr>
          <a:xfrm>
            <a:off x="365760" y="1717040"/>
            <a:ext cx="5631815" cy="44726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D25C00-9984-4863-9248-FB20025D7673}"/>
              </a:ext>
            </a:extLst>
          </p:cNvPr>
          <p:cNvSpPr>
            <a:spLocks noGrp="1"/>
          </p:cNvSpPr>
          <p:nvPr>
            <p:ph type="body" sz="quarter" idx="3"/>
          </p:nvPr>
        </p:nvSpPr>
        <p:spPr>
          <a:xfrm>
            <a:off x="6172200" y="1096267"/>
            <a:ext cx="5872480" cy="547365"/>
          </a:xfrm>
        </p:spPr>
        <p:txBody>
          <a:bodyPr anchor="ctr">
            <a:normAutofit/>
          </a:bodyPr>
          <a:lstStyle>
            <a:lvl1pPr marL="0" indent="0">
              <a:buNone/>
              <a:defRPr sz="1800" b="1">
                <a:solidFill>
                  <a:srgbClr val="D63C1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06E80D-C04C-4045-B35D-B0E187983124}"/>
              </a:ext>
            </a:extLst>
          </p:cNvPr>
          <p:cNvSpPr>
            <a:spLocks noGrp="1"/>
          </p:cNvSpPr>
          <p:nvPr>
            <p:ph sz="quarter" idx="4"/>
          </p:nvPr>
        </p:nvSpPr>
        <p:spPr>
          <a:xfrm>
            <a:off x="6172200" y="1717038"/>
            <a:ext cx="5872480" cy="447262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1DD844EB-9DF7-664A-A7BD-5BD51E87E3B0}"/>
              </a:ext>
            </a:extLst>
          </p:cNvPr>
          <p:cNvSpPr>
            <a:spLocks noGrp="1"/>
          </p:cNvSpPr>
          <p:nvPr>
            <p:ph type="title"/>
          </p:nvPr>
        </p:nvSpPr>
        <p:spPr>
          <a:xfrm>
            <a:off x="365760" y="334877"/>
            <a:ext cx="11407140" cy="66611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800" b="1" i="0" u="none" strike="noStrike" kern="1200" cap="none" spc="0" normalizeH="0" baseline="0" noProof="0" smtClean="0">
                <a:ln>
                  <a:noFill/>
                </a:ln>
                <a:solidFill>
                  <a:schemeClr val="bg2">
                    <a:lumMod val="25000"/>
                  </a:schemeClr>
                </a:solidFill>
                <a:effectLst/>
                <a:uLnTx/>
                <a:uFillTx/>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72197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1BFEB04-D86F-F944-89DB-54739C9963CA}"/>
              </a:ext>
            </a:extLst>
          </p:cNvPr>
          <p:cNvSpPr>
            <a:spLocks noGrp="1"/>
          </p:cNvSpPr>
          <p:nvPr>
            <p:ph type="title"/>
          </p:nvPr>
        </p:nvSpPr>
        <p:spPr>
          <a:xfrm>
            <a:off x="365760" y="334877"/>
            <a:ext cx="11407140" cy="666115"/>
          </a:xfrm>
          <a:prstGeom prst="rect">
            <a:avLst/>
          </a:prstGeom>
        </p:spPr>
        <p:txBody>
          <a:bodyPr>
            <a:norm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800" b="1" i="0" u="none" strike="noStrike" kern="1200" cap="none" spc="0" normalizeH="0" baseline="0" noProof="0" smtClean="0">
                <a:ln>
                  <a:noFill/>
                </a:ln>
                <a:solidFill>
                  <a:schemeClr val="bg2">
                    <a:lumMod val="25000"/>
                  </a:schemeClr>
                </a:solidFill>
                <a:effectLst/>
                <a:uLnTx/>
                <a:uFillTx/>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324244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245"/>
      </p:ext>
    </p:extLst>
  </p:cSld>
  <p:clrMapOvr>
    <a:masterClrMapping/>
  </p:clrMapOvr>
  <p:extLst>
    <p:ext uri="{DCECCB84-F9BA-43D5-87BE-67443E8EF086}">
      <p15:sldGuideLst xmlns:p15="http://schemas.microsoft.com/office/powerpoint/2012/main">
        <p15:guide id="1" pos="73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365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4000" spc="-100" baseline="0">
                <a:solidFill>
                  <a:srgbClr val="0078D7"/>
                </a:solidFill>
              </a:defRPr>
            </a:lvl1pPr>
          </a:lstStyle>
          <a:p>
            <a:r>
              <a:rPr lang="en-US"/>
              <a:t>Click to edit Master title style</a:t>
            </a:r>
          </a:p>
        </p:txBody>
      </p:sp>
    </p:spTree>
    <p:extLst>
      <p:ext uri="{BB962C8B-B14F-4D97-AF65-F5344CB8AC3E}">
        <p14:creationId xmlns:p14="http://schemas.microsoft.com/office/powerpoint/2010/main" val="4947830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image" Target="../media/image2.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D4D307-AE05-477C-868F-B6D376B07F17}"/>
              </a:ext>
            </a:extLst>
          </p:cNvPr>
          <p:cNvSpPr>
            <a:spLocks noGrp="1"/>
          </p:cNvSpPr>
          <p:nvPr>
            <p:ph type="title"/>
          </p:nvPr>
        </p:nvSpPr>
        <p:spPr>
          <a:xfrm>
            <a:off x="365760" y="320040"/>
            <a:ext cx="11433517" cy="676656"/>
          </a:xfrm>
          <a:prstGeom prst="rect">
            <a:avLst/>
          </a:prstGeom>
        </p:spPr>
        <p:txBody>
          <a:bodyPr vert="horz" lIns="91440" tIns="45720" rIns="91440" bIns="45720" rtlCol="0" anchor="ctr">
            <a:normAutofit/>
          </a:bodyPr>
          <a:lstStyle/>
          <a:p>
            <a:pPr marL="0" indent="0">
              <a:buFont typeface="Arial" panose="020B0604020202020204" pitchFamily="34" charset="0"/>
              <a:buNone/>
            </a:pPr>
            <a:endParaRPr lang="en-US" sz="2400" b="1" i="0">
              <a:solidFill>
                <a:schemeClr val="bg2">
                  <a:lumMod val="50000"/>
                </a:schemeClr>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6B29340B-1105-446E-8D85-70D06EB3A6B5}"/>
              </a:ext>
            </a:extLst>
          </p:cNvPr>
          <p:cNvSpPr>
            <a:spLocks noGrp="1"/>
          </p:cNvSpPr>
          <p:nvPr>
            <p:ph type="body" idx="1"/>
          </p:nvPr>
        </p:nvSpPr>
        <p:spPr>
          <a:xfrm>
            <a:off x="365760" y="1178560"/>
            <a:ext cx="11433517" cy="49984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81648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5" r:id="rId5"/>
    <p:sldLayoutId id="2147483702" r:id="rId6"/>
    <p:sldLayoutId id="2147483703" r:id="rId7"/>
    <p:sldLayoutId id="2147483704"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Lst>
  <p:hf hdr="0"/>
  <p:txStyles>
    <p:title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800" b="1" i="0" kern="1200" spc="0">
          <a:solidFill>
            <a:schemeClr val="bg2">
              <a:lumMod val="50000"/>
            </a:schemeClr>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40" userDrawn="1">
          <p15:clr>
            <a:srgbClr val="F26B43"/>
          </p15:clr>
        </p15:guide>
        <p15:guide id="2" orient="horz" pos="744" userDrawn="1">
          <p15:clr>
            <a:srgbClr val="F26B43"/>
          </p15:clr>
        </p15:guide>
        <p15:guide id="3" pos="3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67105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 id="2147483687" r:id="rId25"/>
    <p:sldLayoutId id="2147483689" r:id="rId26"/>
    <p:sldLayoutId id="2147483690" r:id="rId27"/>
    <p:sldLayoutId id="2147483691" r:id="rId28"/>
    <p:sldLayoutId id="2147483692" r:id="rId29"/>
    <p:sldLayoutId id="2147483693" r:id="rId30"/>
    <p:sldLayoutId id="2147483694" r:id="rId3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jpeg"/><Relationship Id="rId18" Type="http://schemas.openxmlformats.org/officeDocument/2006/relationships/image" Target="../media/image46.png"/><Relationship Id="rId3" Type="http://schemas.openxmlformats.org/officeDocument/2006/relationships/image" Target="../media/image31.jpeg"/><Relationship Id="rId21" Type="http://schemas.openxmlformats.org/officeDocument/2006/relationships/image" Target="../media/image49.png"/><Relationship Id="rId7" Type="http://schemas.openxmlformats.org/officeDocument/2006/relationships/image" Target="../media/image35.tiff"/><Relationship Id="rId12" Type="http://schemas.openxmlformats.org/officeDocument/2006/relationships/image" Target="../media/image40.jpeg"/><Relationship Id="rId17" Type="http://schemas.openxmlformats.org/officeDocument/2006/relationships/image" Target="../media/image45.jpeg"/><Relationship Id="rId2" Type="http://schemas.openxmlformats.org/officeDocument/2006/relationships/notesSlide" Target="../notesSlides/notesSlide12.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39.jpeg"/><Relationship Id="rId5" Type="http://schemas.openxmlformats.org/officeDocument/2006/relationships/image" Target="../media/image33.emf"/><Relationship Id="rId15" Type="http://schemas.openxmlformats.org/officeDocument/2006/relationships/image" Target="../media/image43.jpeg"/><Relationship Id="rId10" Type="http://schemas.openxmlformats.org/officeDocument/2006/relationships/image" Target="../media/image38.jpe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tiff"/><Relationship Id="rId1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hyperlink" Target="https://myignite.techcommunity.microsoft.com/sessions/81492?source=sessions" TargetMode="External"/><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2.png"/><Relationship Id="rId4" Type="http://schemas.openxmlformats.org/officeDocument/2006/relationships/image" Target="../media/image61.png"/><Relationship Id="rId9" Type="http://schemas.openxmlformats.org/officeDocument/2006/relationships/image" Target="../media/image65.svg"/></Relationships>
</file>

<file path=ppt/slides/_rels/slide1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teamworktools.azurewebsites.net/tft/index.html"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SharePoint/sp-dev-modernization/blob/dev/Modernization%20partner%20guidance/Microsoft%20Teamwork%20Transformation%20Delivery%20Guide.pptx?raw=true" TargetMode="Externa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harePoint/sp-dev-modernization/blob/dev/Modernization%20partner%20guidance/Microsoft%20Teamwork%20Transformation%20Delivery%20Guide.pptx?raw=tru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harePoint/sp-dev-modernization/blob/dev/Modernization%20partner%20guidance/Microsoft%20Teamwork%20Transformation%20Delivery%20Guide.pptx?raw=true"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harePoint/sp-dev-modernization/blob/dev/Modernization%20partner%20guidance/Microsoft%20Teamwork%20Transformation%20Delivery%20Guide.pptx?raw=tru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ca/azure/active-directory/users-groups-roles/groups-naming-policy"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hyperlink" Target="https://docs.microsoft.com/en-us/office365/admin/create-groups/groups-naming-policy?redirectSourcePath=%252fen-us%252farticle%252foffice-365-groups-naming-policy-6ceca4d3-cad1-4532-9f0f-d469dfbbb552&amp;view=o365-worldwid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ka.ms/themedesigner" TargetMode="External"/><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80.png"/><Relationship Id="rId4" Type="http://schemas.openxmlformats.org/officeDocument/2006/relationships/hyperlink" Target="https://docs.microsoft.com/en-us/powershell/module/sharepoint-pnp/add-pnptenanttheme?view=sharepoint-p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4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hyperlink" Target="https://resources.techcommunity.microsoft.com/adoption/"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hyperlink" Target="https://aka.ms/TeamsToolkit"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hyperlink" Target="https://aka.ms/M365LP" TargetMode="External"/><Relationship Id="rId2" Type="http://schemas.openxmlformats.org/officeDocument/2006/relationships/notesSlide" Target="../notesSlides/notesSlide43.xml"/><Relationship Id="rId1" Type="http://schemas.openxmlformats.org/officeDocument/2006/relationships/slideLayout" Target="../slideLayouts/slideLayout41.xml"/><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95.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hyperlink" Target="https://customers.microsoft.com/en-us/story/cox-automotive-automotive-onedrive" TargetMode="External"/><Relationship Id="rId7" Type="http://schemas.openxmlformats.org/officeDocument/2006/relationships/image" Target="../media/image99.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jpeg"/><Relationship Id="rId9" Type="http://schemas.openxmlformats.org/officeDocument/2006/relationships/image" Target="../media/image101.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E1BD068-3E87-4C45-AD15-1518243933B4}"/>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A0874ECB-20B3-48BD-982B-64D79850DC82}"/>
              </a:ext>
            </a:extLst>
          </p:cNvPr>
          <p:cNvSpPr>
            <a:spLocks noGrp="1"/>
          </p:cNvSpPr>
          <p:nvPr>
            <p:ph type="subTitle" idx="1"/>
          </p:nvPr>
        </p:nvSpPr>
        <p:spPr>
          <a:xfrm>
            <a:off x="495300" y="5373935"/>
            <a:ext cx="11315700" cy="630847"/>
          </a:xfrm>
        </p:spPr>
        <p:txBody>
          <a:bodyPr anchor="t">
            <a:normAutofit/>
          </a:bodyPr>
          <a:lstStyle/>
          <a:p>
            <a:pPr>
              <a:spcBef>
                <a:spcPts val="400"/>
              </a:spcBef>
            </a:pPr>
            <a:r>
              <a:rPr lang="en-US" sz="1600" b="1">
                <a:ln w="3175">
                  <a:noFill/>
                </a:ln>
                <a:solidFill>
                  <a:schemeClr val="tx1">
                    <a:alpha val="68000"/>
                  </a:schemeClr>
                </a:solidFill>
                <a:latin typeface="Segoe UI Semibold" panose="020B0502040204020203" pitchFamily="34" charset="0"/>
                <a:ea typeface="+mj-ea"/>
                <a:cs typeface="Segoe UI Semibold" panose="020B0502040204020203" pitchFamily="34" charset="0"/>
              </a:rPr>
              <a:t>Speaker Name</a:t>
            </a:r>
          </a:p>
          <a:p>
            <a:pPr>
              <a:spcBef>
                <a:spcPts val="400"/>
              </a:spcBef>
            </a:pPr>
            <a:r>
              <a:rPr lang="en-US" sz="1600" b="1">
                <a:ln w="3175">
                  <a:noFill/>
                </a:ln>
                <a:solidFill>
                  <a:schemeClr val="tx1">
                    <a:alpha val="68000"/>
                  </a:schemeClr>
                </a:solidFill>
                <a:latin typeface="Segoe UI Semibold" panose="020B0502040204020203" pitchFamily="34" charset="0"/>
                <a:ea typeface="+mj-ea"/>
                <a:cs typeface="Segoe UI Semibold" panose="020B0502040204020203" pitchFamily="34" charset="0"/>
              </a:rPr>
              <a:t>Date</a:t>
            </a:r>
          </a:p>
        </p:txBody>
      </p:sp>
      <p:sp>
        <p:nvSpPr>
          <p:cNvPr id="6" name="Title 1">
            <a:extLst>
              <a:ext uri="{FF2B5EF4-FFF2-40B4-BE49-F238E27FC236}">
                <a16:creationId xmlns:a16="http://schemas.microsoft.com/office/drawing/2014/main" id="{7640E314-3AB0-9E4A-BB90-26A485CF939C}"/>
              </a:ext>
            </a:extLst>
          </p:cNvPr>
          <p:cNvSpPr txBox="1">
            <a:spLocks/>
          </p:cNvSpPr>
          <p:nvPr/>
        </p:nvSpPr>
        <p:spPr>
          <a:xfrm>
            <a:off x="609599" y="2692389"/>
            <a:ext cx="10506076"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a:solidFill>
                  <a:srgbClr val="3B3838"/>
                </a:solidFill>
                <a:latin typeface="Segoe UI" panose="020B0502040204020203" pitchFamily="34" charset="0"/>
                <a:ea typeface="+mj-ea"/>
              </a:rPr>
              <a:t>Welcome!</a:t>
            </a:r>
            <a:endParaRPr lang="en-US" sz="6000" b="1" spc="0">
              <a:solidFill>
                <a:srgbClr val="3B3838"/>
              </a:solidFill>
              <a:latin typeface="Segoe UI" panose="020B0502040204020203" pitchFamily="34" charset="0"/>
            </a:endParaRPr>
          </a:p>
        </p:txBody>
      </p:sp>
      <p:sp>
        <p:nvSpPr>
          <p:cNvPr id="7" name="Title 1">
            <a:extLst>
              <a:ext uri="{FF2B5EF4-FFF2-40B4-BE49-F238E27FC236}">
                <a16:creationId xmlns:a16="http://schemas.microsoft.com/office/drawing/2014/main" id="{33D57349-F9AD-BF4A-9022-18F765C05FC4}"/>
              </a:ext>
            </a:extLst>
          </p:cNvPr>
          <p:cNvSpPr txBox="1">
            <a:spLocks/>
          </p:cNvSpPr>
          <p:nvPr/>
        </p:nvSpPr>
        <p:spPr>
          <a:xfrm>
            <a:off x="609601" y="3612324"/>
            <a:ext cx="6562164"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dirty="0">
                <a:solidFill>
                  <a:srgbClr val="0070C0"/>
                </a:solidFill>
                <a:latin typeface="Segoe UI" panose="020B0502040204020203" pitchFamily="34" charset="0"/>
                <a:ea typeface="+mj-ea"/>
              </a:rPr>
              <a:t>Microsoft Teamwork Transformation workshop for [Client Name]</a:t>
            </a:r>
          </a:p>
        </p:txBody>
      </p:sp>
      <p:sp>
        <p:nvSpPr>
          <p:cNvPr id="8" name="Rectangle: Rounded Corners 7">
            <a:extLst>
              <a:ext uri="{FF2B5EF4-FFF2-40B4-BE49-F238E27FC236}">
                <a16:creationId xmlns:a16="http://schemas.microsoft.com/office/drawing/2014/main" id="{AE627841-18B0-4C22-AB2A-595FD5FCDD22}"/>
              </a:ext>
            </a:extLst>
          </p:cNvPr>
          <p:cNvSpPr/>
          <p:nvPr/>
        </p:nvSpPr>
        <p:spPr>
          <a:xfrm rot="2700000">
            <a:off x="737429" y="630090"/>
            <a:ext cx="617222" cy="617222"/>
          </a:xfrm>
          <a:prstGeom prst="roundRect">
            <a:avLst>
              <a:gd name="adj" fmla="val 7822"/>
            </a:avLst>
          </a:prstGeom>
          <a:solidFill>
            <a:schemeClr val="bg2"/>
          </a:solidFill>
          <a:ln w="5715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6953E7-C6CB-4F9A-A133-D010F618A490}"/>
              </a:ext>
            </a:extLst>
          </p:cNvPr>
          <p:cNvSpPr txBox="1"/>
          <p:nvPr/>
        </p:nvSpPr>
        <p:spPr>
          <a:xfrm>
            <a:off x="568126" y="744935"/>
            <a:ext cx="966526" cy="415498"/>
          </a:xfrm>
          <a:prstGeom prst="rect">
            <a:avLst/>
          </a:prstGeom>
          <a:noFill/>
          <a:ln>
            <a:noFill/>
          </a:ln>
        </p:spPr>
        <p:txBody>
          <a:bodyPr wrap="square" rtlCol="0">
            <a:spAutoFit/>
          </a:bodyPr>
          <a:lstStyle/>
          <a:p>
            <a:pPr algn="ctr"/>
            <a:r>
              <a:rPr lang="en-US" sz="1050" b="1" dirty="0">
                <a:solidFill>
                  <a:srgbClr val="FF33CC"/>
                </a:solidFill>
                <a:latin typeface="Segoe UI" panose="020B0502040204020203" pitchFamily="34" charset="0"/>
                <a:cs typeface="Segoe UI" panose="020B0502040204020203" pitchFamily="34" charset="0"/>
              </a:rPr>
              <a:t>Partner </a:t>
            </a:r>
          </a:p>
          <a:p>
            <a:pPr algn="ctr"/>
            <a:r>
              <a:rPr lang="en-US" sz="1050" b="1" dirty="0">
                <a:solidFill>
                  <a:srgbClr val="FF33CC"/>
                </a:solidFill>
                <a:latin typeface="Segoe UI" panose="020B0502040204020203" pitchFamily="34" charset="0"/>
                <a:cs typeface="Segoe UI" panose="020B0502040204020203" pitchFamily="34" charset="0"/>
              </a:rPr>
              <a:t>Logo</a:t>
            </a:r>
          </a:p>
        </p:txBody>
      </p:sp>
      <p:sp>
        <p:nvSpPr>
          <p:cNvPr id="10" name="Rectangle: Rounded Corners 9">
            <a:extLst>
              <a:ext uri="{FF2B5EF4-FFF2-40B4-BE49-F238E27FC236}">
                <a16:creationId xmlns:a16="http://schemas.microsoft.com/office/drawing/2014/main" id="{EC6F57B3-57F8-4835-81D7-C5346ADA9636}"/>
              </a:ext>
            </a:extLst>
          </p:cNvPr>
          <p:cNvSpPr/>
          <p:nvPr/>
        </p:nvSpPr>
        <p:spPr>
          <a:xfrm rot="2700000">
            <a:off x="9638059" y="884454"/>
            <a:ext cx="685449" cy="702130"/>
          </a:xfrm>
          <a:prstGeom prst="roundRect">
            <a:avLst>
              <a:gd name="adj" fmla="val 7822"/>
            </a:avLst>
          </a:prstGeom>
          <a:solidFill>
            <a:schemeClr val="bg2"/>
          </a:solidFill>
          <a:ln w="5715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EF9E04-963D-4A76-A47C-5ABE446A88BD}"/>
              </a:ext>
            </a:extLst>
          </p:cNvPr>
          <p:cNvSpPr txBox="1"/>
          <p:nvPr/>
        </p:nvSpPr>
        <p:spPr>
          <a:xfrm>
            <a:off x="9504841" y="1027770"/>
            <a:ext cx="966526" cy="415498"/>
          </a:xfrm>
          <a:prstGeom prst="rect">
            <a:avLst/>
          </a:prstGeom>
          <a:noFill/>
          <a:ln>
            <a:noFill/>
          </a:ln>
        </p:spPr>
        <p:txBody>
          <a:bodyPr wrap="square" rtlCol="0">
            <a:spAutoFit/>
          </a:bodyPr>
          <a:lstStyle/>
          <a:p>
            <a:pPr algn="ctr"/>
            <a:r>
              <a:rPr lang="en-US" sz="1050" b="1" dirty="0">
                <a:solidFill>
                  <a:srgbClr val="FF33CC"/>
                </a:solidFill>
                <a:latin typeface="Segoe UI" panose="020B0502040204020203" pitchFamily="34" charset="0"/>
                <a:cs typeface="Segoe UI" panose="020B0502040204020203" pitchFamily="34" charset="0"/>
              </a:rPr>
              <a:t>Customer</a:t>
            </a:r>
          </a:p>
          <a:p>
            <a:pPr algn="ctr"/>
            <a:r>
              <a:rPr lang="en-US" sz="1050" b="1" dirty="0">
                <a:solidFill>
                  <a:srgbClr val="FF33CC"/>
                </a:solidFill>
                <a:latin typeface="Segoe UI" panose="020B0502040204020203" pitchFamily="34" charset="0"/>
                <a:cs typeface="Segoe UI" panose="020B0502040204020203" pitchFamily="34" charset="0"/>
              </a:rPr>
              <a:t>Logo</a:t>
            </a:r>
          </a:p>
        </p:txBody>
      </p:sp>
    </p:spTree>
    <p:extLst>
      <p:ext uri="{BB962C8B-B14F-4D97-AF65-F5344CB8AC3E}">
        <p14:creationId xmlns:p14="http://schemas.microsoft.com/office/powerpoint/2010/main" val="3616523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quot;fruit of the loom&quot; store">
            <a:extLst>
              <a:ext uri="{FF2B5EF4-FFF2-40B4-BE49-F238E27FC236}">
                <a16:creationId xmlns:a16="http://schemas.microsoft.com/office/drawing/2014/main" id="{71563F25-5407-48F0-844A-9D0151EE7D0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Blur radius="6"/>
                    </a14:imgEffect>
                  </a14:imgLayer>
                </a14:imgProps>
              </a:ext>
              <a:ext uri="{28A0092B-C50C-407E-A947-70E740481C1C}">
                <a14:useLocalDpi xmlns:a14="http://schemas.microsoft.com/office/drawing/2010/main" val="0"/>
              </a:ext>
            </a:extLst>
          </a:blip>
          <a:srcRect l="4242" r="57370"/>
          <a:stretch/>
        </p:blipFill>
        <p:spPr bwMode="auto">
          <a:xfrm>
            <a:off x="1" y="487"/>
            <a:ext cx="4676661" cy="68570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FF16F73-D58D-40D0-8BD7-8843C83A9C9A}"/>
              </a:ext>
            </a:extLst>
          </p:cNvPr>
          <p:cNvSpPr/>
          <p:nvPr/>
        </p:nvSpPr>
        <p:spPr bwMode="auto">
          <a:xfrm>
            <a:off x="1" y="487"/>
            <a:ext cx="4676661" cy="6857027"/>
          </a:xfrm>
          <a:prstGeom prst="rect">
            <a:avLst/>
          </a:prstGeom>
          <a:solidFill>
            <a:srgbClr val="000000">
              <a:alpha val="2705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3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2" descr="File:Fruit of the Loom logo.svg">
            <a:extLst>
              <a:ext uri="{FF2B5EF4-FFF2-40B4-BE49-F238E27FC236}">
                <a16:creationId xmlns:a16="http://schemas.microsoft.com/office/drawing/2014/main" id="{FEE7F002-B6CB-4478-AFAF-9C0F14F439A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6493" y="3218901"/>
            <a:ext cx="3263679" cy="4201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a:extLst>
              <a:ext uri="{FF2B5EF4-FFF2-40B4-BE49-F238E27FC236}">
                <a16:creationId xmlns:a16="http://schemas.microsoft.com/office/drawing/2014/main" id="{D34335AF-5FF2-4617-A0FA-CBC8795B93BF}"/>
              </a:ext>
            </a:extLst>
          </p:cNvPr>
          <p:cNvSpPr txBox="1">
            <a:spLocks/>
          </p:cNvSpPr>
          <p:nvPr/>
        </p:nvSpPr>
        <p:spPr>
          <a:xfrm>
            <a:off x="5867461" y="1311099"/>
            <a:ext cx="5707825" cy="3430867"/>
          </a:xfrm>
          <a:prstGeom prst="rect">
            <a:avLst/>
          </a:prstGeom>
        </p:spPr>
        <p:txBody>
          <a:bodyPr/>
          <a:lst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9337" defTabSz="896181">
              <a:buNone/>
              <a:defRPr/>
            </a:pPr>
            <a:r>
              <a:rPr lang="en-US" sz="3039">
                <a:gradFill>
                  <a:gsLst>
                    <a:gs pos="1250">
                      <a:srgbClr val="2F2F2F"/>
                    </a:gs>
                    <a:gs pos="100000">
                      <a:srgbClr val="2F2F2F"/>
                    </a:gs>
                  </a:gsLst>
                  <a:lin ang="5400000" scaled="0"/>
                </a:gradFill>
                <a:latin typeface="+mn-lt"/>
                <a:cs typeface="Segoe UI Semilight" panose="020B0402040204020203" pitchFamily="34" charset="0"/>
              </a:rPr>
              <a:t>We use Microsoft 365 Enterprise to foster a modern and highly secure workspace for employees empowered by teamwork and collaboratio</a:t>
            </a:r>
            <a:r>
              <a:rPr lang="en-US" sz="3039" spc="294">
                <a:gradFill>
                  <a:gsLst>
                    <a:gs pos="1250">
                      <a:srgbClr val="2F2F2F"/>
                    </a:gs>
                    <a:gs pos="100000">
                      <a:srgbClr val="2F2F2F"/>
                    </a:gs>
                  </a:gsLst>
                  <a:lin ang="5400000" scaled="0"/>
                </a:gradFill>
                <a:latin typeface="+mn-lt"/>
                <a:cs typeface="Segoe UI Semilight" panose="020B0402040204020203" pitchFamily="34" charset="0"/>
              </a:rPr>
              <a:t>n—</a:t>
            </a:r>
            <a:r>
              <a:rPr lang="en-US" sz="3039">
                <a:gradFill>
                  <a:gsLst>
                    <a:gs pos="1250">
                      <a:srgbClr val="2F2F2F"/>
                    </a:gs>
                    <a:gs pos="100000">
                      <a:srgbClr val="2F2F2F"/>
                    </a:gs>
                  </a:gsLst>
                  <a:lin ang="5400000" scaled="0"/>
                </a:gradFill>
                <a:latin typeface="+mn-lt"/>
                <a:cs typeface="Segoe UI Semilight" panose="020B0402040204020203" pitchFamily="34" charset="0"/>
              </a:rPr>
              <a:t>everything we need to succeed in a global, digital market.</a:t>
            </a:r>
          </a:p>
          <a:p>
            <a:pPr marL="0" indent="9337" defTabSz="896181">
              <a:buNone/>
              <a:defRPr/>
            </a:pPr>
            <a:endParaRPr lang="en-US" sz="3078">
              <a:solidFill>
                <a:srgbClr val="2F2F2F"/>
              </a:solidFill>
              <a:latin typeface="Segoe UI"/>
              <a:cs typeface="Segoe UI" panose="020B0502040204020203" pitchFamily="34" charset="0"/>
            </a:endParaRPr>
          </a:p>
          <a:p>
            <a:pPr marL="0" indent="9337" defTabSz="896181">
              <a:buNone/>
              <a:defRPr/>
            </a:pPr>
            <a:r>
              <a:rPr lang="en-US" sz="1961">
                <a:gradFill>
                  <a:gsLst>
                    <a:gs pos="1250">
                      <a:srgbClr val="2F2F2F"/>
                    </a:gs>
                    <a:gs pos="100000">
                      <a:srgbClr val="2F2F2F"/>
                    </a:gs>
                  </a:gsLst>
                  <a:lin ang="5400000" scaled="0"/>
                </a:gradFill>
                <a:latin typeface="Segoe UI"/>
              </a:rPr>
              <a:t>Bobby Berry </a:t>
            </a:r>
            <a:br>
              <a:rPr lang="en-US" sz="1961">
                <a:gradFill>
                  <a:gsLst>
                    <a:gs pos="1250">
                      <a:srgbClr val="2F2F2F"/>
                    </a:gs>
                    <a:gs pos="100000">
                      <a:srgbClr val="2F2F2F"/>
                    </a:gs>
                  </a:gsLst>
                  <a:lin ang="5400000" scaled="0"/>
                </a:gradFill>
                <a:latin typeface="Segoe UI"/>
              </a:rPr>
            </a:br>
            <a:r>
              <a:rPr lang="en-US" sz="1765">
                <a:gradFill>
                  <a:gsLst>
                    <a:gs pos="1250">
                      <a:srgbClr val="2F2F2F"/>
                    </a:gs>
                    <a:gs pos="100000">
                      <a:srgbClr val="2F2F2F"/>
                    </a:gs>
                  </a:gsLst>
                  <a:lin ang="5400000" scaled="0"/>
                </a:gradFill>
                <a:latin typeface="Segoe UI"/>
              </a:rPr>
              <a:t>Senior Vice President, Business Solutions</a:t>
            </a:r>
            <a:endParaRPr lang="en-US" sz="1961">
              <a:gradFill>
                <a:gsLst>
                  <a:gs pos="1250">
                    <a:srgbClr val="2F2F2F"/>
                  </a:gs>
                  <a:gs pos="100000">
                    <a:srgbClr val="2F2F2F"/>
                  </a:gs>
                </a:gsLst>
                <a:lin ang="5400000" scaled="0"/>
              </a:gradFill>
              <a:latin typeface="Segoe UI" panose="020B0502040204020203" pitchFamily="34" charset="0"/>
              <a:cs typeface="Segoe UI" panose="020B0502040204020203" pitchFamily="34" charset="0"/>
            </a:endParaRPr>
          </a:p>
        </p:txBody>
      </p:sp>
      <p:sp>
        <p:nvSpPr>
          <p:cNvPr id="17" name="Freeform 5">
            <a:extLst>
              <a:ext uri="{FF2B5EF4-FFF2-40B4-BE49-F238E27FC236}">
                <a16:creationId xmlns:a16="http://schemas.microsoft.com/office/drawing/2014/main" id="{9065FA05-7EC5-436E-87F9-81DE7A5A963B}"/>
              </a:ext>
            </a:extLst>
          </p:cNvPr>
          <p:cNvSpPr>
            <a:spLocks noEditPoints="1"/>
          </p:cNvSpPr>
          <p:nvPr/>
        </p:nvSpPr>
        <p:spPr bwMode="auto">
          <a:xfrm>
            <a:off x="5491930" y="1432986"/>
            <a:ext cx="356375" cy="281543"/>
          </a:xfrm>
          <a:custGeom>
            <a:avLst/>
            <a:gdLst>
              <a:gd name="T0" fmla="*/ 220 w 491"/>
              <a:gd name="T1" fmla="*/ 298 h 386"/>
              <a:gd name="T2" fmla="*/ 192 w 491"/>
              <a:gd name="T3" fmla="*/ 360 h 386"/>
              <a:gd name="T4" fmla="*/ 125 w 491"/>
              <a:gd name="T5" fmla="*/ 386 h 386"/>
              <a:gd name="T6" fmla="*/ 32 w 491"/>
              <a:gd name="T7" fmla="*/ 346 h 386"/>
              <a:gd name="T8" fmla="*/ 0 w 491"/>
              <a:gd name="T9" fmla="*/ 235 h 386"/>
              <a:gd name="T10" fmla="*/ 55 w 491"/>
              <a:gd name="T11" fmla="*/ 102 h 386"/>
              <a:gd name="T12" fmla="*/ 190 w 491"/>
              <a:gd name="T13" fmla="*/ 0 h 386"/>
              <a:gd name="T14" fmla="*/ 214 w 491"/>
              <a:gd name="T15" fmla="*/ 39 h 386"/>
              <a:gd name="T16" fmla="*/ 117 w 491"/>
              <a:gd name="T17" fmla="*/ 110 h 386"/>
              <a:gd name="T18" fmla="*/ 76 w 491"/>
              <a:gd name="T19" fmla="*/ 207 h 386"/>
              <a:gd name="T20" fmla="*/ 107 w 491"/>
              <a:gd name="T21" fmla="*/ 207 h 386"/>
              <a:gd name="T22" fmla="*/ 162 w 491"/>
              <a:gd name="T23" fmla="*/ 215 h 386"/>
              <a:gd name="T24" fmla="*/ 197 w 491"/>
              <a:gd name="T25" fmla="*/ 236 h 386"/>
              <a:gd name="T26" fmla="*/ 215 w 491"/>
              <a:gd name="T27" fmla="*/ 265 h 386"/>
              <a:gd name="T28" fmla="*/ 220 w 491"/>
              <a:gd name="T29" fmla="*/ 298 h 386"/>
              <a:gd name="T30" fmla="*/ 491 w 491"/>
              <a:gd name="T31" fmla="*/ 298 h 386"/>
              <a:gd name="T32" fmla="*/ 463 w 491"/>
              <a:gd name="T33" fmla="*/ 360 h 386"/>
              <a:gd name="T34" fmla="*/ 396 w 491"/>
              <a:gd name="T35" fmla="*/ 386 h 386"/>
              <a:gd name="T36" fmla="*/ 303 w 491"/>
              <a:gd name="T37" fmla="*/ 346 h 386"/>
              <a:gd name="T38" fmla="*/ 270 w 491"/>
              <a:gd name="T39" fmla="*/ 235 h 386"/>
              <a:gd name="T40" fmla="*/ 326 w 491"/>
              <a:gd name="T41" fmla="*/ 102 h 386"/>
              <a:gd name="T42" fmla="*/ 461 w 491"/>
              <a:gd name="T43" fmla="*/ 0 h 386"/>
              <a:gd name="T44" fmla="*/ 485 w 491"/>
              <a:gd name="T45" fmla="*/ 39 h 386"/>
              <a:gd name="T46" fmla="*/ 387 w 491"/>
              <a:gd name="T47" fmla="*/ 110 h 386"/>
              <a:gd name="T48" fmla="*/ 347 w 491"/>
              <a:gd name="T49" fmla="*/ 207 h 386"/>
              <a:gd name="T50" fmla="*/ 378 w 491"/>
              <a:gd name="T51" fmla="*/ 207 h 386"/>
              <a:gd name="T52" fmla="*/ 433 w 491"/>
              <a:gd name="T53" fmla="*/ 215 h 386"/>
              <a:gd name="T54" fmla="*/ 468 w 491"/>
              <a:gd name="T55" fmla="*/ 236 h 386"/>
              <a:gd name="T56" fmla="*/ 486 w 491"/>
              <a:gd name="T57" fmla="*/ 265 h 386"/>
              <a:gd name="T58" fmla="*/ 491 w 491"/>
              <a:gd name="T59" fmla="*/ 29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1" h="386">
                <a:moveTo>
                  <a:pt x="220" y="298"/>
                </a:moveTo>
                <a:cubicBezTo>
                  <a:pt x="220" y="321"/>
                  <a:pt x="211" y="342"/>
                  <a:pt x="192" y="360"/>
                </a:cubicBezTo>
                <a:cubicBezTo>
                  <a:pt x="173" y="377"/>
                  <a:pt x="151" y="386"/>
                  <a:pt x="125" y="386"/>
                </a:cubicBezTo>
                <a:cubicBezTo>
                  <a:pt x="85" y="386"/>
                  <a:pt x="54" y="373"/>
                  <a:pt x="32" y="346"/>
                </a:cubicBezTo>
                <a:cubicBezTo>
                  <a:pt x="10" y="319"/>
                  <a:pt x="0" y="282"/>
                  <a:pt x="0" y="235"/>
                </a:cubicBezTo>
                <a:cubicBezTo>
                  <a:pt x="0" y="191"/>
                  <a:pt x="18" y="147"/>
                  <a:pt x="55" y="102"/>
                </a:cubicBezTo>
                <a:cubicBezTo>
                  <a:pt x="93" y="57"/>
                  <a:pt x="138" y="23"/>
                  <a:pt x="190" y="0"/>
                </a:cubicBezTo>
                <a:cubicBezTo>
                  <a:pt x="214" y="39"/>
                  <a:pt x="214" y="39"/>
                  <a:pt x="214" y="39"/>
                </a:cubicBezTo>
                <a:cubicBezTo>
                  <a:pt x="173" y="60"/>
                  <a:pt x="140" y="83"/>
                  <a:pt x="117" y="110"/>
                </a:cubicBezTo>
                <a:cubicBezTo>
                  <a:pt x="93" y="136"/>
                  <a:pt x="80" y="169"/>
                  <a:pt x="76" y="207"/>
                </a:cubicBezTo>
                <a:cubicBezTo>
                  <a:pt x="107" y="207"/>
                  <a:pt x="107" y="207"/>
                  <a:pt x="107" y="207"/>
                </a:cubicBezTo>
                <a:cubicBezTo>
                  <a:pt x="130" y="207"/>
                  <a:pt x="148" y="209"/>
                  <a:pt x="162" y="215"/>
                </a:cubicBezTo>
                <a:cubicBezTo>
                  <a:pt x="177" y="220"/>
                  <a:pt x="188" y="227"/>
                  <a:pt x="197" y="236"/>
                </a:cubicBezTo>
                <a:cubicBezTo>
                  <a:pt x="206" y="245"/>
                  <a:pt x="212" y="254"/>
                  <a:pt x="215" y="265"/>
                </a:cubicBezTo>
                <a:cubicBezTo>
                  <a:pt x="219" y="276"/>
                  <a:pt x="220" y="287"/>
                  <a:pt x="220" y="298"/>
                </a:cubicBezTo>
                <a:close/>
                <a:moveTo>
                  <a:pt x="491" y="298"/>
                </a:moveTo>
                <a:cubicBezTo>
                  <a:pt x="491" y="321"/>
                  <a:pt x="482" y="342"/>
                  <a:pt x="463" y="360"/>
                </a:cubicBezTo>
                <a:cubicBezTo>
                  <a:pt x="444" y="377"/>
                  <a:pt x="422" y="386"/>
                  <a:pt x="396" y="386"/>
                </a:cubicBezTo>
                <a:cubicBezTo>
                  <a:pt x="356" y="386"/>
                  <a:pt x="324" y="373"/>
                  <a:pt x="303" y="346"/>
                </a:cubicBezTo>
                <a:cubicBezTo>
                  <a:pt x="281" y="319"/>
                  <a:pt x="270" y="282"/>
                  <a:pt x="270" y="235"/>
                </a:cubicBezTo>
                <a:cubicBezTo>
                  <a:pt x="270" y="191"/>
                  <a:pt x="289" y="147"/>
                  <a:pt x="326" y="102"/>
                </a:cubicBezTo>
                <a:cubicBezTo>
                  <a:pt x="363" y="57"/>
                  <a:pt x="408" y="23"/>
                  <a:pt x="461" y="0"/>
                </a:cubicBezTo>
                <a:cubicBezTo>
                  <a:pt x="485" y="39"/>
                  <a:pt x="485" y="39"/>
                  <a:pt x="485" y="39"/>
                </a:cubicBezTo>
                <a:cubicBezTo>
                  <a:pt x="444" y="60"/>
                  <a:pt x="411" y="83"/>
                  <a:pt x="387" y="110"/>
                </a:cubicBezTo>
                <a:cubicBezTo>
                  <a:pt x="364" y="136"/>
                  <a:pt x="350" y="169"/>
                  <a:pt x="347" y="207"/>
                </a:cubicBezTo>
                <a:cubicBezTo>
                  <a:pt x="378" y="207"/>
                  <a:pt x="378" y="207"/>
                  <a:pt x="378" y="207"/>
                </a:cubicBezTo>
                <a:cubicBezTo>
                  <a:pt x="400" y="207"/>
                  <a:pt x="419" y="209"/>
                  <a:pt x="433" y="215"/>
                </a:cubicBezTo>
                <a:cubicBezTo>
                  <a:pt x="448" y="220"/>
                  <a:pt x="459" y="227"/>
                  <a:pt x="468" y="236"/>
                </a:cubicBezTo>
                <a:cubicBezTo>
                  <a:pt x="476" y="245"/>
                  <a:pt x="482" y="254"/>
                  <a:pt x="486" y="265"/>
                </a:cubicBezTo>
                <a:cubicBezTo>
                  <a:pt x="489" y="276"/>
                  <a:pt x="491" y="287"/>
                  <a:pt x="491" y="298"/>
                </a:cubicBezTo>
                <a:close/>
              </a:path>
            </a:pathLst>
          </a:custGeom>
          <a:solidFill>
            <a:srgbClr val="0078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prstClr val="black"/>
              </a:solidFill>
              <a:latin typeface="Calibri" panose="020F0502020204030204"/>
            </a:endParaRPr>
          </a:p>
        </p:txBody>
      </p:sp>
      <p:sp>
        <p:nvSpPr>
          <p:cNvPr id="18" name="Freeform 5">
            <a:extLst>
              <a:ext uri="{FF2B5EF4-FFF2-40B4-BE49-F238E27FC236}">
                <a16:creationId xmlns:a16="http://schemas.microsoft.com/office/drawing/2014/main" id="{583D9916-151F-47B9-8E27-BA30F4279F83}"/>
              </a:ext>
            </a:extLst>
          </p:cNvPr>
          <p:cNvSpPr>
            <a:spLocks noEditPoints="1"/>
          </p:cNvSpPr>
          <p:nvPr/>
        </p:nvSpPr>
        <p:spPr bwMode="auto">
          <a:xfrm rot="10800000">
            <a:off x="8452346" y="3917521"/>
            <a:ext cx="356375" cy="281543"/>
          </a:xfrm>
          <a:custGeom>
            <a:avLst/>
            <a:gdLst>
              <a:gd name="T0" fmla="*/ 220 w 491"/>
              <a:gd name="T1" fmla="*/ 298 h 386"/>
              <a:gd name="T2" fmla="*/ 192 w 491"/>
              <a:gd name="T3" fmla="*/ 360 h 386"/>
              <a:gd name="T4" fmla="*/ 125 w 491"/>
              <a:gd name="T5" fmla="*/ 386 h 386"/>
              <a:gd name="T6" fmla="*/ 32 w 491"/>
              <a:gd name="T7" fmla="*/ 346 h 386"/>
              <a:gd name="T8" fmla="*/ 0 w 491"/>
              <a:gd name="T9" fmla="*/ 235 h 386"/>
              <a:gd name="T10" fmla="*/ 55 w 491"/>
              <a:gd name="T11" fmla="*/ 102 h 386"/>
              <a:gd name="T12" fmla="*/ 190 w 491"/>
              <a:gd name="T13" fmla="*/ 0 h 386"/>
              <a:gd name="T14" fmla="*/ 214 w 491"/>
              <a:gd name="T15" fmla="*/ 39 h 386"/>
              <a:gd name="T16" fmla="*/ 117 w 491"/>
              <a:gd name="T17" fmla="*/ 110 h 386"/>
              <a:gd name="T18" fmla="*/ 76 w 491"/>
              <a:gd name="T19" fmla="*/ 207 h 386"/>
              <a:gd name="T20" fmla="*/ 107 w 491"/>
              <a:gd name="T21" fmla="*/ 207 h 386"/>
              <a:gd name="T22" fmla="*/ 162 w 491"/>
              <a:gd name="T23" fmla="*/ 215 h 386"/>
              <a:gd name="T24" fmla="*/ 197 w 491"/>
              <a:gd name="T25" fmla="*/ 236 h 386"/>
              <a:gd name="T26" fmla="*/ 215 w 491"/>
              <a:gd name="T27" fmla="*/ 265 h 386"/>
              <a:gd name="T28" fmla="*/ 220 w 491"/>
              <a:gd name="T29" fmla="*/ 298 h 386"/>
              <a:gd name="T30" fmla="*/ 491 w 491"/>
              <a:gd name="T31" fmla="*/ 298 h 386"/>
              <a:gd name="T32" fmla="*/ 463 w 491"/>
              <a:gd name="T33" fmla="*/ 360 h 386"/>
              <a:gd name="T34" fmla="*/ 396 w 491"/>
              <a:gd name="T35" fmla="*/ 386 h 386"/>
              <a:gd name="T36" fmla="*/ 303 w 491"/>
              <a:gd name="T37" fmla="*/ 346 h 386"/>
              <a:gd name="T38" fmla="*/ 270 w 491"/>
              <a:gd name="T39" fmla="*/ 235 h 386"/>
              <a:gd name="T40" fmla="*/ 326 w 491"/>
              <a:gd name="T41" fmla="*/ 102 h 386"/>
              <a:gd name="T42" fmla="*/ 461 w 491"/>
              <a:gd name="T43" fmla="*/ 0 h 386"/>
              <a:gd name="T44" fmla="*/ 485 w 491"/>
              <a:gd name="T45" fmla="*/ 39 h 386"/>
              <a:gd name="T46" fmla="*/ 387 w 491"/>
              <a:gd name="T47" fmla="*/ 110 h 386"/>
              <a:gd name="T48" fmla="*/ 347 w 491"/>
              <a:gd name="T49" fmla="*/ 207 h 386"/>
              <a:gd name="T50" fmla="*/ 378 w 491"/>
              <a:gd name="T51" fmla="*/ 207 h 386"/>
              <a:gd name="T52" fmla="*/ 433 w 491"/>
              <a:gd name="T53" fmla="*/ 215 h 386"/>
              <a:gd name="T54" fmla="*/ 468 w 491"/>
              <a:gd name="T55" fmla="*/ 236 h 386"/>
              <a:gd name="T56" fmla="*/ 486 w 491"/>
              <a:gd name="T57" fmla="*/ 265 h 386"/>
              <a:gd name="T58" fmla="*/ 491 w 491"/>
              <a:gd name="T59" fmla="*/ 29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1" h="386">
                <a:moveTo>
                  <a:pt x="220" y="298"/>
                </a:moveTo>
                <a:cubicBezTo>
                  <a:pt x="220" y="321"/>
                  <a:pt x="211" y="342"/>
                  <a:pt x="192" y="360"/>
                </a:cubicBezTo>
                <a:cubicBezTo>
                  <a:pt x="173" y="377"/>
                  <a:pt x="151" y="386"/>
                  <a:pt x="125" y="386"/>
                </a:cubicBezTo>
                <a:cubicBezTo>
                  <a:pt x="85" y="386"/>
                  <a:pt x="54" y="373"/>
                  <a:pt x="32" y="346"/>
                </a:cubicBezTo>
                <a:cubicBezTo>
                  <a:pt x="10" y="319"/>
                  <a:pt x="0" y="282"/>
                  <a:pt x="0" y="235"/>
                </a:cubicBezTo>
                <a:cubicBezTo>
                  <a:pt x="0" y="191"/>
                  <a:pt x="18" y="147"/>
                  <a:pt x="55" y="102"/>
                </a:cubicBezTo>
                <a:cubicBezTo>
                  <a:pt x="93" y="57"/>
                  <a:pt x="138" y="23"/>
                  <a:pt x="190" y="0"/>
                </a:cubicBezTo>
                <a:cubicBezTo>
                  <a:pt x="214" y="39"/>
                  <a:pt x="214" y="39"/>
                  <a:pt x="214" y="39"/>
                </a:cubicBezTo>
                <a:cubicBezTo>
                  <a:pt x="173" y="60"/>
                  <a:pt x="140" y="83"/>
                  <a:pt x="117" y="110"/>
                </a:cubicBezTo>
                <a:cubicBezTo>
                  <a:pt x="93" y="136"/>
                  <a:pt x="80" y="169"/>
                  <a:pt x="76" y="207"/>
                </a:cubicBezTo>
                <a:cubicBezTo>
                  <a:pt x="107" y="207"/>
                  <a:pt x="107" y="207"/>
                  <a:pt x="107" y="207"/>
                </a:cubicBezTo>
                <a:cubicBezTo>
                  <a:pt x="130" y="207"/>
                  <a:pt x="148" y="209"/>
                  <a:pt x="162" y="215"/>
                </a:cubicBezTo>
                <a:cubicBezTo>
                  <a:pt x="177" y="220"/>
                  <a:pt x="188" y="227"/>
                  <a:pt x="197" y="236"/>
                </a:cubicBezTo>
                <a:cubicBezTo>
                  <a:pt x="206" y="245"/>
                  <a:pt x="212" y="254"/>
                  <a:pt x="215" y="265"/>
                </a:cubicBezTo>
                <a:cubicBezTo>
                  <a:pt x="219" y="276"/>
                  <a:pt x="220" y="287"/>
                  <a:pt x="220" y="298"/>
                </a:cubicBezTo>
                <a:close/>
                <a:moveTo>
                  <a:pt x="491" y="298"/>
                </a:moveTo>
                <a:cubicBezTo>
                  <a:pt x="491" y="321"/>
                  <a:pt x="482" y="342"/>
                  <a:pt x="463" y="360"/>
                </a:cubicBezTo>
                <a:cubicBezTo>
                  <a:pt x="444" y="377"/>
                  <a:pt x="422" y="386"/>
                  <a:pt x="396" y="386"/>
                </a:cubicBezTo>
                <a:cubicBezTo>
                  <a:pt x="356" y="386"/>
                  <a:pt x="324" y="373"/>
                  <a:pt x="303" y="346"/>
                </a:cubicBezTo>
                <a:cubicBezTo>
                  <a:pt x="281" y="319"/>
                  <a:pt x="270" y="282"/>
                  <a:pt x="270" y="235"/>
                </a:cubicBezTo>
                <a:cubicBezTo>
                  <a:pt x="270" y="191"/>
                  <a:pt x="289" y="147"/>
                  <a:pt x="326" y="102"/>
                </a:cubicBezTo>
                <a:cubicBezTo>
                  <a:pt x="363" y="57"/>
                  <a:pt x="408" y="23"/>
                  <a:pt x="461" y="0"/>
                </a:cubicBezTo>
                <a:cubicBezTo>
                  <a:pt x="485" y="39"/>
                  <a:pt x="485" y="39"/>
                  <a:pt x="485" y="39"/>
                </a:cubicBezTo>
                <a:cubicBezTo>
                  <a:pt x="444" y="60"/>
                  <a:pt x="411" y="83"/>
                  <a:pt x="387" y="110"/>
                </a:cubicBezTo>
                <a:cubicBezTo>
                  <a:pt x="364" y="136"/>
                  <a:pt x="350" y="169"/>
                  <a:pt x="347" y="207"/>
                </a:cubicBezTo>
                <a:cubicBezTo>
                  <a:pt x="378" y="207"/>
                  <a:pt x="378" y="207"/>
                  <a:pt x="378" y="207"/>
                </a:cubicBezTo>
                <a:cubicBezTo>
                  <a:pt x="400" y="207"/>
                  <a:pt x="419" y="209"/>
                  <a:pt x="433" y="215"/>
                </a:cubicBezTo>
                <a:cubicBezTo>
                  <a:pt x="448" y="220"/>
                  <a:pt x="459" y="227"/>
                  <a:pt x="468" y="236"/>
                </a:cubicBezTo>
                <a:cubicBezTo>
                  <a:pt x="476" y="245"/>
                  <a:pt x="482" y="254"/>
                  <a:pt x="486" y="265"/>
                </a:cubicBezTo>
                <a:cubicBezTo>
                  <a:pt x="489" y="276"/>
                  <a:pt x="491" y="287"/>
                  <a:pt x="491" y="298"/>
                </a:cubicBezTo>
                <a:close/>
              </a:path>
            </a:pathLst>
          </a:custGeom>
          <a:solidFill>
            <a:srgbClr val="0078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prstClr val="black"/>
              </a:solidFill>
              <a:latin typeface="Calibri" panose="020F0502020204030204"/>
            </a:endParaRPr>
          </a:p>
        </p:txBody>
      </p:sp>
    </p:spTree>
    <p:extLst>
      <p:ext uri="{BB962C8B-B14F-4D97-AF65-F5344CB8AC3E}">
        <p14:creationId xmlns:p14="http://schemas.microsoft.com/office/powerpoint/2010/main" val="357161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4.25326E-6 -2.86428E-6 L 0.03677 -2.86428E-6 " pathEditMode="relative" rAng="0" ptsTypes="AA">
                                      <p:cBhvr>
                                        <p:cTn id="9" dur="500" spd="-100000" fill="hold"/>
                                        <p:tgtEl>
                                          <p:spTgt spid="17"/>
                                        </p:tgtEl>
                                        <p:attrNameLst>
                                          <p:attrName>ppt_x</p:attrName>
                                          <p:attrName>ppt_y</p:attrName>
                                        </p:attrNameLst>
                                      </p:cBhvr>
                                      <p:rCtr x="1838" y="0"/>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0"/>
                                  </p:stCondLst>
                                  <p:childTnLst>
                                    <p:animMotion origin="layout" path="M -2.1011E-6 -3.14571E-6 L 0.03676 -3.14571E-6 " pathEditMode="relative" rAng="0" ptsTypes="AA">
                                      <p:cBhvr>
                                        <p:cTn id="14" dur="500" spd="-100000" fill="hold"/>
                                        <p:tgtEl>
                                          <p:spTgt spid="18"/>
                                        </p:tgtEl>
                                        <p:attrNameLst>
                                          <p:attrName>ppt_x</p:attrName>
                                          <p:attrName>ppt_y</p:attrName>
                                        </p:attrNameLst>
                                      </p:cBhvr>
                                      <p:rCtr x="1838" y="0"/>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2.1011E-6 -3.14571E-6 L 0.03676 -3.14571E-6 " pathEditMode="relative" rAng="0" ptsTypes="AA">
                                      <p:cBhvr>
                                        <p:cTn id="19" dur="500" spd="-100000" fill="hold"/>
                                        <p:tgtEl>
                                          <p:spTgt spid="12"/>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7" grpId="0" animBg="1"/>
      <p:bldP spid="17" grpId="1" animBg="1"/>
      <p:bldP spid="18" grpId="0" animBg="1"/>
      <p:bldP spid="1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building&#10;&#10;Description generated with very high confidence">
            <a:extLst>
              <a:ext uri="{FF2B5EF4-FFF2-40B4-BE49-F238E27FC236}">
                <a16:creationId xmlns:a16="http://schemas.microsoft.com/office/drawing/2014/main" id="{24D0CA49-9FDC-4F73-81A2-A18A27E4CA11}"/>
              </a:ext>
            </a:extLst>
          </p:cNvPr>
          <p:cNvPicPr>
            <a:picLocks noChangeAspect="1"/>
          </p:cNvPicPr>
          <p:nvPr/>
        </p:nvPicPr>
        <p:blipFill rotWithShape="1">
          <a:blip r:embed="rId3"/>
          <a:srcRect l="-1" t="7808" r="-7" b="7801"/>
          <a:stretch/>
        </p:blipFill>
        <p:spPr>
          <a:xfrm>
            <a:off x="866" y="974"/>
            <a:ext cx="12190271" cy="6856055"/>
          </a:xfrm>
          <a:prstGeom prst="rect">
            <a:avLst/>
          </a:prstGeom>
        </p:spPr>
      </p:pic>
      <p:sp>
        <p:nvSpPr>
          <p:cNvPr id="4" name="Rectangle 3">
            <a:extLst>
              <a:ext uri="{FF2B5EF4-FFF2-40B4-BE49-F238E27FC236}">
                <a16:creationId xmlns:a16="http://schemas.microsoft.com/office/drawing/2014/main" id="{60A2342F-F850-4B98-9834-D38D29810D20}"/>
              </a:ext>
            </a:extLst>
          </p:cNvPr>
          <p:cNvSpPr/>
          <p:nvPr/>
        </p:nvSpPr>
        <p:spPr bwMode="auto">
          <a:xfrm>
            <a:off x="865" y="974"/>
            <a:ext cx="12189397" cy="6856055"/>
          </a:xfrm>
          <a:prstGeom prst="rect">
            <a:avLst/>
          </a:prstGeom>
          <a:solidFill>
            <a:schemeClr val="dk1">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8F327BCC-D737-40A9-BA0A-BECD4A3F51AF}"/>
              </a:ext>
            </a:extLst>
          </p:cNvPr>
          <p:cNvSpPr txBox="1"/>
          <p:nvPr/>
        </p:nvSpPr>
        <p:spPr>
          <a:xfrm>
            <a:off x="1728" y="4241128"/>
            <a:ext cx="12188534" cy="1221828"/>
          </a:xfrm>
          <a:prstGeom prst="rect">
            <a:avLst/>
          </a:prstGeom>
          <a:noFill/>
        </p:spPr>
        <p:txBody>
          <a:bodyPr wrap="square" rtlCol="0">
            <a:spAutoFit/>
          </a:bodyPr>
          <a:lstStyle/>
          <a:p>
            <a:pPr algn="ctr" defTabSz="914049">
              <a:defRPr/>
            </a:pPr>
            <a:r>
              <a:rPr lang="en-US" sz="7196">
                <a:gradFill>
                  <a:gsLst>
                    <a:gs pos="18627">
                      <a:schemeClr val="bg1"/>
                    </a:gs>
                    <a:gs pos="38000">
                      <a:schemeClr val="bg1"/>
                    </a:gs>
                  </a:gsLst>
                  <a:lin ang="5400000" scaled="0"/>
                </a:gradFill>
                <a:latin typeface="+mj-lt"/>
              </a:rPr>
              <a:t>better together</a:t>
            </a:r>
          </a:p>
        </p:txBody>
      </p:sp>
      <p:grpSp>
        <p:nvGrpSpPr>
          <p:cNvPr id="8" name="Group 7">
            <a:extLst>
              <a:ext uri="{FF2B5EF4-FFF2-40B4-BE49-F238E27FC236}">
                <a16:creationId xmlns:a16="http://schemas.microsoft.com/office/drawing/2014/main" id="{59CE677B-80A7-4D55-8E32-AB5AEB3F67D4}"/>
              </a:ext>
            </a:extLst>
          </p:cNvPr>
          <p:cNvGrpSpPr/>
          <p:nvPr/>
        </p:nvGrpSpPr>
        <p:grpSpPr>
          <a:xfrm>
            <a:off x="5647788" y="2395612"/>
            <a:ext cx="896425" cy="896425"/>
            <a:chOff x="5631774" y="2443153"/>
            <a:chExt cx="914400" cy="914400"/>
          </a:xfrm>
        </p:grpSpPr>
        <p:cxnSp>
          <p:nvCxnSpPr>
            <p:cNvPr id="12" name="Straight Connector 11">
              <a:extLst>
                <a:ext uri="{FF2B5EF4-FFF2-40B4-BE49-F238E27FC236}">
                  <a16:creationId xmlns:a16="http://schemas.microsoft.com/office/drawing/2014/main" id="{C6AFC24F-5050-4451-AC9C-1BC6E8DD76C7}"/>
                </a:ext>
              </a:extLst>
            </p:cNvPr>
            <p:cNvCxnSpPr>
              <a:cxnSpLocks/>
            </p:cNvCxnSpPr>
            <p:nvPr/>
          </p:nvCxnSpPr>
          <p:spPr>
            <a:xfrm>
              <a:off x="6088974" y="2443153"/>
              <a:ext cx="0" cy="91440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380578-247B-4A48-9C1E-394596428BEC}"/>
                </a:ext>
              </a:extLst>
            </p:cNvPr>
            <p:cNvCxnSpPr>
              <a:cxnSpLocks/>
            </p:cNvCxnSpPr>
            <p:nvPr/>
          </p:nvCxnSpPr>
          <p:spPr>
            <a:xfrm flipH="1">
              <a:off x="5631774" y="2900353"/>
              <a:ext cx="914400"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0" name="Picture 9" descr="A close up of a sign&#10;&#10;Description automatically generated">
            <a:extLst>
              <a:ext uri="{FF2B5EF4-FFF2-40B4-BE49-F238E27FC236}">
                <a16:creationId xmlns:a16="http://schemas.microsoft.com/office/drawing/2014/main" id="{62B68749-020F-4A48-8653-2066EC4844A5}"/>
              </a:ext>
            </a:extLst>
          </p:cNvPr>
          <p:cNvPicPr>
            <a:picLocks noChangeAspect="1"/>
          </p:cNvPicPr>
          <p:nvPr/>
        </p:nvPicPr>
        <p:blipFill>
          <a:blip r:embed="rId4"/>
          <a:stretch>
            <a:fillRect/>
          </a:stretch>
        </p:blipFill>
        <p:spPr>
          <a:xfrm>
            <a:off x="7524379" y="1790904"/>
            <a:ext cx="2129437" cy="2105842"/>
          </a:xfrm>
          <a:prstGeom prst="rect">
            <a:avLst/>
          </a:prstGeom>
        </p:spPr>
      </p:pic>
      <p:pic>
        <p:nvPicPr>
          <p:cNvPr id="11" name="Picture 10" descr="A picture containing object&#10;&#10;Description automatically generated">
            <a:extLst>
              <a:ext uri="{FF2B5EF4-FFF2-40B4-BE49-F238E27FC236}">
                <a16:creationId xmlns:a16="http://schemas.microsoft.com/office/drawing/2014/main" id="{4593DCE6-BA23-4D10-9A98-B9F9D7F75D6C}"/>
              </a:ext>
            </a:extLst>
          </p:cNvPr>
          <p:cNvPicPr>
            <a:picLocks noChangeAspect="1"/>
          </p:cNvPicPr>
          <p:nvPr/>
        </p:nvPicPr>
        <p:blipFill>
          <a:blip r:embed="rId5"/>
          <a:stretch>
            <a:fillRect/>
          </a:stretch>
        </p:blipFill>
        <p:spPr>
          <a:xfrm>
            <a:off x="2353426" y="1596300"/>
            <a:ext cx="2495049" cy="2495049"/>
          </a:xfrm>
          <a:prstGeom prst="rect">
            <a:avLst/>
          </a:prstGeom>
        </p:spPr>
      </p:pic>
    </p:spTree>
    <p:extLst>
      <p:ext uri="{BB962C8B-B14F-4D97-AF65-F5344CB8AC3E}">
        <p14:creationId xmlns:p14="http://schemas.microsoft.com/office/powerpoint/2010/main" val="353482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1.21011E-6 2.17885E-7 L -1.21011E-6 0.04358 " pathEditMode="relative" rAng="0" ptsTypes="AA">
                                      <p:cBhvr>
                                        <p:cTn id="9" dur="500" spd="-100000" fill="hold"/>
                                        <p:tgtEl>
                                          <p:spTgt spid="8"/>
                                        </p:tgtEl>
                                        <p:attrNameLst>
                                          <p:attrName>ppt_x</p:attrName>
                                          <p:attrName>ppt_y</p:attrName>
                                        </p:attrNameLst>
                                      </p:cBhvr>
                                      <p:rCtr x="0" y="2179"/>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42" presetClass="path" presetSubtype="0" decel="100000" fill="hold" grpId="1" nodeType="withEffect">
                                  <p:stCondLst>
                                    <p:cond delay="0"/>
                                  </p:stCondLst>
                                  <p:childTnLst>
                                    <p:animMotion origin="layout" path="M -1.21011E-6 2.17885E-7 L -1.21011E-6 0.04358 " pathEditMode="relative" rAng="0" ptsTypes="AA">
                                      <p:cBhvr>
                                        <p:cTn id="15" dur="500" spd="-100000" fill="hold"/>
                                        <p:tgtEl>
                                          <p:spTgt spid="15"/>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60ECD80-33D9-4DDF-B347-9EE309C7BA0C}"/>
              </a:ext>
            </a:extLst>
          </p:cNvPr>
          <p:cNvSpPr/>
          <p:nvPr/>
        </p:nvSpPr>
        <p:spPr>
          <a:xfrm>
            <a:off x="408413" y="1864040"/>
            <a:ext cx="4241237" cy="1205395"/>
          </a:xfrm>
          <a:prstGeom prst="rect">
            <a:avLst/>
          </a:prstGeom>
        </p:spPr>
        <p:txBody>
          <a:bodyPr wrap="square" lIns="0" tIns="0" rIns="0" bIns="0" anchor="t">
            <a:spAutoFit/>
          </a:bodyPr>
          <a:lstStyle/>
          <a:p>
            <a:pPr defTabSz="878390">
              <a:defRPr/>
            </a:pPr>
            <a:r>
              <a:rPr lang="en-US" sz="2353" kern="0">
                <a:gradFill>
                  <a:gsLst>
                    <a:gs pos="1250">
                      <a:srgbClr val="2C292A"/>
                    </a:gs>
                    <a:gs pos="100000">
                      <a:srgbClr val="2C292A"/>
                    </a:gs>
                  </a:gsLst>
                  <a:lin ang="5400000" scaled="0"/>
                </a:gradFill>
                <a:latin typeface="Segoe UI Semibold" charset="0"/>
                <a:ea typeface="Segoe UI Semibold" charset="0"/>
                <a:cs typeface="Segoe UI Semibold" charset="0"/>
              </a:rPr>
              <a:t>Create in seconds</a:t>
            </a:r>
            <a:endParaRPr lang="en-US" sz="1961" kern="0">
              <a:gradFill>
                <a:gsLst>
                  <a:gs pos="1250">
                    <a:srgbClr val="2C292A"/>
                  </a:gs>
                  <a:gs pos="100000">
                    <a:srgbClr val="2C292A"/>
                  </a:gs>
                </a:gsLst>
                <a:lin ang="5400000" scaled="0"/>
              </a:gradFill>
              <a:latin typeface="Segoe UI Semibold" charset="0"/>
              <a:ea typeface="Segoe UI Semibold" charset="0"/>
              <a:cs typeface="Segoe UI Semibold" charset="0"/>
            </a:endParaRPr>
          </a:p>
          <a:p>
            <a:pPr defTabSz="878390">
              <a:defRPr/>
            </a:pPr>
            <a:r>
              <a:rPr lang="en-US" sz="1370" kern="0">
                <a:gradFill>
                  <a:gsLst>
                    <a:gs pos="1250">
                      <a:srgbClr val="2C292A"/>
                    </a:gs>
                    <a:gs pos="100000">
                      <a:srgbClr val="2C292A"/>
                    </a:gs>
                  </a:gsLst>
                  <a:lin ang="5400000" scaled="0"/>
                </a:gradFill>
                <a:latin typeface="Segoe UI"/>
                <a:cs typeface="Segoe UI"/>
              </a:rPr>
              <a:t>Your site, your brand, your home page</a:t>
            </a:r>
          </a:p>
          <a:p>
            <a:pPr defTabSz="878390">
              <a:defRPr/>
            </a:pPr>
            <a:r>
              <a:rPr lang="en-US" sz="1370" kern="0">
                <a:gradFill>
                  <a:gsLst>
                    <a:gs pos="1250">
                      <a:srgbClr val="2C292A"/>
                    </a:gs>
                    <a:gs pos="100000">
                      <a:srgbClr val="2C292A"/>
                    </a:gs>
                  </a:gsLst>
                  <a:lin ang="5400000" scaled="0"/>
                </a:gradFill>
                <a:latin typeface="Segoe UI"/>
                <a:cs typeface="Segoe UI"/>
              </a:rPr>
              <a:t>Add a new Office 365 group for classic sites</a:t>
            </a:r>
          </a:p>
          <a:p>
            <a:pPr defTabSz="878390">
              <a:defRPr/>
            </a:pPr>
            <a:r>
              <a:rPr lang="en-US" sz="1370" kern="0">
                <a:gradFill>
                  <a:gsLst>
                    <a:gs pos="1250">
                      <a:srgbClr val="2C292A"/>
                    </a:gs>
                    <a:gs pos="100000">
                      <a:srgbClr val="2C292A"/>
                    </a:gs>
                  </a:gsLst>
                  <a:lin ang="5400000" scaled="0"/>
                </a:gradFill>
                <a:latin typeface="Segoe UI"/>
                <a:cs typeface="Segoe UI"/>
              </a:rPr>
              <a:t>Add a Microsoft Teams team</a:t>
            </a:r>
          </a:p>
          <a:p>
            <a:pPr defTabSz="878390">
              <a:defRPr/>
            </a:pPr>
            <a:r>
              <a:rPr lang="en-US" sz="1370" kern="0">
                <a:gradFill>
                  <a:gsLst>
                    <a:gs pos="1250">
                      <a:srgbClr val="2C292A"/>
                    </a:gs>
                    <a:gs pos="100000">
                      <a:srgbClr val="2C292A"/>
                    </a:gs>
                  </a:gsLst>
                  <a:lin ang="5400000" scaled="0"/>
                </a:gradFill>
                <a:latin typeface="Segoe UI"/>
                <a:cs typeface="Segoe UI"/>
              </a:rPr>
              <a:t>Turn on external sharing </a:t>
            </a:r>
          </a:p>
        </p:txBody>
      </p:sp>
      <p:sp>
        <p:nvSpPr>
          <p:cNvPr id="17" name="Rectangle 16">
            <a:extLst>
              <a:ext uri="{FF2B5EF4-FFF2-40B4-BE49-F238E27FC236}">
                <a16:creationId xmlns:a16="http://schemas.microsoft.com/office/drawing/2014/main" id="{AADDAE04-10F7-4997-8001-BBC6D91206F1}"/>
              </a:ext>
            </a:extLst>
          </p:cNvPr>
          <p:cNvSpPr/>
          <p:nvPr/>
        </p:nvSpPr>
        <p:spPr>
          <a:xfrm>
            <a:off x="408411" y="4481478"/>
            <a:ext cx="4854208" cy="994568"/>
          </a:xfrm>
          <a:prstGeom prst="rect">
            <a:avLst/>
          </a:prstGeom>
        </p:spPr>
        <p:txBody>
          <a:bodyPr wrap="square" lIns="0" tIns="0" rIns="0" bIns="0" anchor="t">
            <a:spAutoFit/>
          </a:bodyPr>
          <a:lstStyle/>
          <a:p>
            <a:pPr defTabSz="878390">
              <a:defRPr/>
            </a:pPr>
            <a:r>
              <a:rPr lang="en-US" sz="2353" kern="0">
                <a:gradFill>
                  <a:gsLst>
                    <a:gs pos="1250">
                      <a:srgbClr val="2C292A"/>
                    </a:gs>
                    <a:gs pos="100000">
                      <a:srgbClr val="2C292A"/>
                    </a:gs>
                  </a:gsLst>
                  <a:lin ang="5400000" scaled="0"/>
                </a:gradFill>
                <a:latin typeface="Segoe UI Semibold" charset="0"/>
                <a:cs typeface="Segoe UI Semibold" charset="0"/>
              </a:rPr>
              <a:t>Leverage integrated apps</a:t>
            </a:r>
          </a:p>
          <a:p>
            <a:pPr defTabSz="878390">
              <a:defRPr/>
            </a:pPr>
            <a:r>
              <a:rPr lang="en-US" sz="1370" kern="0">
                <a:gradFill>
                  <a:gsLst>
                    <a:gs pos="1250">
                      <a:srgbClr val="2C292A"/>
                    </a:gs>
                    <a:gs pos="100000">
                      <a:srgbClr val="2C292A"/>
                    </a:gs>
                  </a:gsLst>
                  <a:lin ang="5400000" scaled="0"/>
                </a:gradFill>
                <a:latin typeface="Segoe UI"/>
                <a:cs typeface="Segoe UI"/>
              </a:rPr>
              <a:t>Planner</a:t>
            </a:r>
          </a:p>
          <a:p>
            <a:pPr defTabSz="878390">
              <a:defRPr/>
            </a:pPr>
            <a:r>
              <a:rPr lang="en-US" sz="1370" kern="0">
                <a:gradFill>
                  <a:gsLst>
                    <a:gs pos="1250">
                      <a:srgbClr val="2C292A"/>
                    </a:gs>
                    <a:gs pos="100000">
                      <a:srgbClr val="2C292A"/>
                    </a:gs>
                  </a:gsLst>
                  <a:lin ang="5400000" scaled="0"/>
                </a:gradFill>
                <a:latin typeface="Segoe UI"/>
                <a:cs typeface="Segoe UI"/>
              </a:rPr>
              <a:t>Team OneNote</a:t>
            </a:r>
          </a:p>
          <a:p>
            <a:pPr defTabSz="878390">
              <a:defRPr/>
            </a:pPr>
            <a:r>
              <a:rPr lang="en-US" sz="1370" kern="0">
                <a:gradFill>
                  <a:gsLst>
                    <a:gs pos="1250">
                      <a:srgbClr val="2C292A"/>
                    </a:gs>
                    <a:gs pos="100000">
                      <a:srgbClr val="2C292A"/>
                    </a:gs>
                  </a:gsLst>
                  <a:lin ang="5400000" scaled="0"/>
                </a:gradFill>
                <a:latin typeface="Segoe UI"/>
                <a:cs typeface="Segoe UI"/>
              </a:rPr>
              <a:t>Shared calendar </a:t>
            </a:r>
          </a:p>
        </p:txBody>
      </p:sp>
      <p:sp>
        <p:nvSpPr>
          <p:cNvPr id="18" name="Rectangle 17">
            <a:extLst>
              <a:ext uri="{FF2B5EF4-FFF2-40B4-BE49-F238E27FC236}">
                <a16:creationId xmlns:a16="http://schemas.microsoft.com/office/drawing/2014/main" id="{98874B88-1BC1-4C62-B861-6C9A3DC80378}"/>
              </a:ext>
            </a:extLst>
          </p:cNvPr>
          <p:cNvSpPr/>
          <p:nvPr/>
        </p:nvSpPr>
        <p:spPr>
          <a:xfrm>
            <a:off x="427230" y="5577498"/>
            <a:ext cx="4241237" cy="783741"/>
          </a:xfrm>
          <a:prstGeom prst="rect">
            <a:avLst/>
          </a:prstGeom>
        </p:spPr>
        <p:txBody>
          <a:bodyPr wrap="square" lIns="0" tIns="0" rIns="0" bIns="0" anchor="t">
            <a:spAutoFit/>
          </a:bodyPr>
          <a:lstStyle/>
          <a:p>
            <a:pPr defTabSz="878390">
              <a:defRPr/>
            </a:pPr>
            <a:r>
              <a:rPr lang="en-US" sz="2353" kern="0">
                <a:gradFill>
                  <a:gsLst>
                    <a:gs pos="1250">
                      <a:srgbClr val="2C292A"/>
                    </a:gs>
                    <a:gs pos="100000">
                      <a:srgbClr val="2C292A"/>
                    </a:gs>
                  </a:gsLst>
                  <a:lin ang="5400000" scaled="0"/>
                </a:gradFill>
                <a:latin typeface="Segoe UI Semibold" charset="0"/>
                <a:cs typeface="Segoe UI Semibold" charset="0"/>
              </a:rPr>
              <a:t>Join a hub site</a:t>
            </a:r>
          </a:p>
          <a:p>
            <a:pPr defTabSz="878390">
              <a:defRPr/>
            </a:pPr>
            <a:r>
              <a:rPr lang="en-US" sz="1370" kern="0">
                <a:gradFill>
                  <a:gsLst>
                    <a:gs pos="1250">
                      <a:srgbClr val="2C292A"/>
                    </a:gs>
                    <a:gs pos="100000">
                      <a:srgbClr val="2C292A"/>
                    </a:gs>
                  </a:gsLst>
                  <a:lin ang="5400000" scaled="0"/>
                </a:gradFill>
                <a:latin typeface="Segoe UI"/>
                <a:cs typeface="Segoe UI"/>
              </a:rPr>
              <a:t>Organize and align look, feel and functionality</a:t>
            </a:r>
          </a:p>
          <a:p>
            <a:pPr defTabSz="878390">
              <a:defRPr/>
            </a:pPr>
            <a:r>
              <a:rPr lang="en-US" sz="1370" kern="0">
                <a:gradFill>
                  <a:gsLst>
                    <a:gs pos="1250">
                      <a:srgbClr val="2C292A"/>
                    </a:gs>
                    <a:gs pos="100000">
                      <a:srgbClr val="2C292A"/>
                    </a:gs>
                  </a:gsLst>
                  <a:lin ang="5400000" scaled="0"/>
                </a:gradFill>
                <a:latin typeface="Segoe UI"/>
                <a:cs typeface="Segoe UI"/>
              </a:rPr>
              <a:t>Use site designs to grow programmatically</a:t>
            </a:r>
          </a:p>
        </p:txBody>
      </p:sp>
      <p:sp>
        <p:nvSpPr>
          <p:cNvPr id="19" name="Rectangle 18">
            <a:extLst>
              <a:ext uri="{FF2B5EF4-FFF2-40B4-BE49-F238E27FC236}">
                <a16:creationId xmlns:a16="http://schemas.microsoft.com/office/drawing/2014/main" id="{446B93CA-4F01-4BC0-98ED-DF03EDF504EA}"/>
              </a:ext>
            </a:extLst>
          </p:cNvPr>
          <p:cNvSpPr/>
          <p:nvPr/>
        </p:nvSpPr>
        <p:spPr>
          <a:xfrm>
            <a:off x="404371" y="3174530"/>
            <a:ext cx="4634311" cy="1205395"/>
          </a:xfrm>
          <a:prstGeom prst="rect">
            <a:avLst/>
          </a:prstGeom>
        </p:spPr>
        <p:txBody>
          <a:bodyPr wrap="square" lIns="0" tIns="0" rIns="0" bIns="0" anchor="t">
            <a:spAutoFit/>
          </a:bodyPr>
          <a:lstStyle/>
          <a:p>
            <a:pPr defTabSz="878390">
              <a:defRPr/>
            </a:pPr>
            <a:r>
              <a:rPr lang="en-US" sz="2353" kern="0">
                <a:gradFill>
                  <a:gsLst>
                    <a:gs pos="1250">
                      <a:srgbClr val="2C292A"/>
                    </a:gs>
                    <a:gs pos="100000">
                      <a:srgbClr val="2C292A"/>
                    </a:gs>
                  </a:gsLst>
                  <a:lin ang="5400000" scaled="0"/>
                </a:gradFill>
                <a:latin typeface="Segoe UI Semibold" charset="0"/>
                <a:cs typeface="Segoe UI Semibold" charset="0"/>
              </a:rPr>
              <a:t>Start with news, lists and libraries</a:t>
            </a:r>
          </a:p>
          <a:p>
            <a:pPr defTabSz="878390">
              <a:defRPr/>
            </a:pPr>
            <a:r>
              <a:rPr lang="en-US" sz="1370" kern="0">
                <a:gradFill>
                  <a:gsLst>
                    <a:gs pos="1250">
                      <a:srgbClr val="2C292A"/>
                    </a:gs>
                    <a:gs pos="100000">
                      <a:srgbClr val="2C292A"/>
                    </a:gs>
                  </a:gsLst>
                  <a:lin ang="5400000" scaled="0"/>
                </a:gradFill>
                <a:latin typeface="Segoe UI"/>
                <a:cs typeface="Segoe UI"/>
              </a:rPr>
              <a:t>Post a news article</a:t>
            </a:r>
          </a:p>
          <a:p>
            <a:pPr defTabSz="878390">
              <a:defRPr/>
            </a:pPr>
            <a:r>
              <a:rPr lang="en-US" sz="1370" kern="0">
                <a:gradFill>
                  <a:gsLst>
                    <a:gs pos="1250">
                      <a:srgbClr val="2C292A"/>
                    </a:gs>
                    <a:gs pos="100000">
                      <a:srgbClr val="2C292A"/>
                    </a:gs>
                  </a:gsLst>
                  <a:lin ang="5400000" scaled="0"/>
                </a:gradFill>
                <a:latin typeface="Segoe UI"/>
                <a:cs typeface="Segoe UI"/>
              </a:rPr>
              <a:t>Sync the document library</a:t>
            </a:r>
          </a:p>
          <a:p>
            <a:pPr defTabSz="878390">
              <a:defRPr/>
            </a:pPr>
            <a:r>
              <a:rPr lang="en-US" sz="1370" kern="0">
                <a:gradFill>
                  <a:gsLst>
                    <a:gs pos="1250">
                      <a:srgbClr val="2C292A"/>
                    </a:gs>
                    <a:gs pos="100000">
                      <a:srgbClr val="2C292A"/>
                    </a:gs>
                  </a:gsLst>
                  <a:lin ang="5400000" scaled="0"/>
                </a:gradFill>
                <a:latin typeface="Segoe UI"/>
                <a:cs typeface="Segoe UI"/>
              </a:rPr>
              <a:t>Build a list</a:t>
            </a:r>
          </a:p>
          <a:p>
            <a:pPr defTabSz="878390">
              <a:defRPr/>
            </a:pPr>
            <a:r>
              <a:rPr lang="en-US" sz="1370" kern="0">
                <a:gradFill>
                  <a:gsLst>
                    <a:gs pos="1250">
                      <a:srgbClr val="2C292A"/>
                    </a:gs>
                    <a:gs pos="100000">
                      <a:srgbClr val="2C292A"/>
                    </a:gs>
                  </a:gsLst>
                  <a:lin ang="5400000" scaled="0"/>
                </a:gradFill>
                <a:latin typeface="Segoe UI"/>
                <a:cs typeface="Segoe UI"/>
              </a:rPr>
              <a:t>Extend with PowerApps and Flow</a:t>
            </a:r>
          </a:p>
        </p:txBody>
      </p:sp>
      <p:pic>
        <p:nvPicPr>
          <p:cNvPr id="15" name="Picture 14">
            <a:extLst>
              <a:ext uri="{FF2B5EF4-FFF2-40B4-BE49-F238E27FC236}">
                <a16:creationId xmlns:a16="http://schemas.microsoft.com/office/drawing/2014/main" id="{6E781093-AE1D-448A-8B22-D12A0ECC756C}"/>
              </a:ext>
            </a:extLst>
          </p:cNvPr>
          <p:cNvPicPr>
            <a:picLocks noChangeAspect="1"/>
          </p:cNvPicPr>
          <p:nvPr/>
        </p:nvPicPr>
        <p:blipFill rotWithShape="1">
          <a:blip r:embed="rId3"/>
          <a:srcRect l="1661" r="36183" b="16949"/>
          <a:stretch/>
        </p:blipFill>
        <p:spPr>
          <a:xfrm>
            <a:off x="6261090" y="924272"/>
            <a:ext cx="6436336" cy="6250207"/>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C3F7135-BFB5-4B6F-8A14-8D0D2C6D62B8}"/>
              </a:ext>
            </a:extLst>
          </p:cNvPr>
          <p:cNvPicPr>
            <a:picLocks noChangeAspect="1"/>
          </p:cNvPicPr>
          <p:nvPr/>
        </p:nvPicPr>
        <p:blipFill>
          <a:blip r:embed="rId4"/>
          <a:stretch>
            <a:fillRect/>
          </a:stretch>
        </p:blipFill>
        <p:spPr>
          <a:xfrm>
            <a:off x="6874060" y="1654108"/>
            <a:ext cx="7596213" cy="5203406"/>
          </a:xfrm>
          <a:prstGeom prst="rect">
            <a:avLst/>
          </a:prstGeom>
        </p:spPr>
      </p:pic>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27230" y="408146"/>
            <a:ext cx="11334431" cy="1164196"/>
          </a:xfrm>
        </p:spPr>
        <p:txBody>
          <a:bodyPr/>
          <a:lstStyle/>
          <a:p>
            <a:r>
              <a:rPr lang="en-US" sz="3528"/>
              <a:t>SharePoint team sites</a:t>
            </a:r>
            <a:br>
              <a:rPr lang="en-US"/>
            </a:br>
            <a:r>
              <a:rPr lang="en-US" sz="1961">
                <a:solidFill>
                  <a:srgbClr val="009999"/>
                </a:solidFill>
                <a:cs typeface="Segoe UI Semilight" charset="0"/>
              </a:rPr>
              <a:t>Content collaboration for teamwork</a:t>
            </a:r>
          </a:p>
        </p:txBody>
      </p:sp>
      <p:grpSp>
        <p:nvGrpSpPr>
          <p:cNvPr id="6" name="Group 5">
            <a:extLst>
              <a:ext uri="{FF2B5EF4-FFF2-40B4-BE49-F238E27FC236}">
                <a16:creationId xmlns:a16="http://schemas.microsoft.com/office/drawing/2014/main" id="{FFA61A20-91BC-4F80-A542-0520CB782B66}"/>
              </a:ext>
            </a:extLst>
          </p:cNvPr>
          <p:cNvGrpSpPr/>
          <p:nvPr/>
        </p:nvGrpSpPr>
        <p:grpSpPr>
          <a:xfrm>
            <a:off x="5560000" y="3174530"/>
            <a:ext cx="2890074" cy="5520371"/>
            <a:chOff x="5559924" y="3174494"/>
            <a:chExt cx="2890484" cy="5521154"/>
          </a:xfrm>
        </p:grpSpPr>
        <p:pic>
          <p:nvPicPr>
            <p:cNvPr id="21" name="Picture 20" descr="A screenshot of a cell phone&#10;&#10;Description generated with very high confidence">
              <a:extLst>
                <a:ext uri="{FF2B5EF4-FFF2-40B4-BE49-F238E27FC236}">
                  <a16:creationId xmlns:a16="http://schemas.microsoft.com/office/drawing/2014/main" id="{66D9B013-F5F5-43A5-AC4C-E7D0D1122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9924" y="3174494"/>
              <a:ext cx="2890484" cy="5229416"/>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B3F28EA5-D022-4C3D-9291-C7E7A7E82C51}"/>
                </a:ext>
              </a:extLst>
            </p:cNvPr>
            <p:cNvPicPr>
              <a:picLocks noChangeAspect="1"/>
            </p:cNvPicPr>
            <p:nvPr/>
          </p:nvPicPr>
          <p:blipFill>
            <a:blip r:embed="rId6"/>
            <a:stretch>
              <a:fillRect/>
            </a:stretch>
          </p:blipFill>
          <p:spPr>
            <a:xfrm>
              <a:off x="5885168" y="3816815"/>
              <a:ext cx="2253156" cy="4878833"/>
            </a:xfrm>
            <a:prstGeom prst="rect">
              <a:avLst/>
            </a:prstGeom>
          </p:spPr>
        </p:pic>
      </p:grpSp>
    </p:spTree>
    <p:extLst>
      <p:ext uri="{BB962C8B-B14F-4D97-AF65-F5344CB8AC3E}">
        <p14:creationId xmlns:p14="http://schemas.microsoft.com/office/powerpoint/2010/main" val="92049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400665" y="654032"/>
            <a:ext cx="11306469" cy="403079"/>
          </a:xfrm>
        </p:spPr>
        <p:txBody>
          <a:bodyPr/>
          <a:lstStyle/>
          <a:p>
            <a:r>
              <a:rPr lang="en-US" sz="3529"/>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386874" y="1024593"/>
            <a:ext cx="5664860" cy="301749"/>
          </a:xfrm>
          <a:prstGeom prst="rect">
            <a:avLst/>
          </a:prstGeom>
          <a:noFill/>
        </p:spPr>
        <p:txBody>
          <a:bodyPr wrap="square" lIns="0" tIns="0" rIns="0" bIns="0" rtlCol="0">
            <a:spAutoFit/>
          </a:bodyPr>
          <a:lstStyle/>
          <a:p>
            <a:pPr defTabSz="932026">
              <a:spcBef>
                <a:spcPts val="400"/>
              </a:spcBef>
              <a:buSzPct val="90000"/>
              <a:defRPr/>
            </a:pPr>
            <a:r>
              <a:rPr lang="en-US" sz="1961">
                <a:ln w="3175">
                  <a:noFill/>
                </a:ln>
                <a:gradFill>
                  <a:gsLst>
                    <a:gs pos="1250">
                      <a:schemeClr val="accent1"/>
                    </a:gs>
                    <a:gs pos="100000">
                      <a:schemeClr val="accent1"/>
                    </a:gs>
                  </a:gsLst>
                  <a:lin ang="5400000" scaled="0"/>
                </a:gradFill>
                <a:latin typeface="+mj-lt"/>
                <a:cs typeface="Segoe UI Semilight" charset="0"/>
              </a:rPr>
              <a:t>The hub for teamwork in Office 365</a:t>
            </a:r>
          </a:p>
        </p:txBody>
      </p:sp>
      <p:sp>
        <p:nvSpPr>
          <p:cNvPr id="30" name="TextBox 29">
            <a:extLst>
              <a:ext uri="{FF2B5EF4-FFF2-40B4-BE49-F238E27FC236}">
                <a16:creationId xmlns:a16="http://schemas.microsoft.com/office/drawing/2014/main" id="{20830D0B-B21A-42E0-AD19-C43200884DDD}"/>
              </a:ext>
            </a:extLst>
          </p:cNvPr>
          <p:cNvSpPr txBox="1"/>
          <p:nvPr/>
        </p:nvSpPr>
        <p:spPr>
          <a:xfrm>
            <a:off x="1032211" y="2041725"/>
            <a:ext cx="3681410" cy="362087"/>
          </a:xfrm>
          <a:prstGeom prst="rect">
            <a:avLst/>
          </a:prstGeom>
          <a:noFill/>
        </p:spPr>
        <p:txBody>
          <a:bodyPr wrap="square" lIns="0" tIns="0" rIns="0" bIns="0" rtlCol="0">
            <a:spAutoFit/>
          </a:bodyPr>
          <a:lstStyle/>
          <a:p>
            <a:pPr defTabSz="932026">
              <a:spcBef>
                <a:spcPts val="400"/>
              </a:spcBef>
              <a:buSzPct val="90000"/>
              <a:defRPr/>
            </a:pPr>
            <a:r>
              <a:rPr lang="en-US" sz="2353" spc="-49">
                <a:ln w="3175">
                  <a:noFill/>
                </a:ln>
                <a:gradFill>
                  <a:gsLst>
                    <a:gs pos="1250">
                      <a:schemeClr val="tx1"/>
                    </a:gs>
                    <a:gs pos="100000">
                      <a:schemeClr val="tx1"/>
                    </a:gs>
                  </a:gsLst>
                  <a:lin ang="5400000" scaled="0"/>
                </a:gra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032211" y="2370865"/>
            <a:ext cx="3681410" cy="210827"/>
          </a:xfrm>
          <a:prstGeom prst="rect">
            <a:avLst/>
          </a:prstGeom>
          <a:noFill/>
        </p:spPr>
        <p:txBody>
          <a:bodyPr wrap="square" lIns="0" tIns="0" rIns="0" bIns="0" rtlCol="0">
            <a:spAutoFit/>
          </a:bodyPr>
          <a:lstStyle/>
          <a:p>
            <a:pPr defTabSz="932026">
              <a:spcBef>
                <a:spcPts val="400"/>
              </a:spcBef>
              <a:buSzPct val="90000"/>
              <a:defRPr/>
            </a:pPr>
            <a:r>
              <a:rPr lang="en-US" sz="1370">
                <a:ln w="3175">
                  <a:noFill/>
                </a:ln>
                <a:gradFill>
                  <a:gsLst>
                    <a:gs pos="1250">
                      <a:schemeClr val="tx1"/>
                    </a:gs>
                    <a:gs pos="100000">
                      <a:schemeClr val="tx1"/>
                    </a:gs>
                  </a:gsLst>
                  <a:lin ang="5400000" scaled="0"/>
                </a:gra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032211" y="3080304"/>
            <a:ext cx="3480257" cy="362087"/>
          </a:xfrm>
          <a:prstGeom prst="rect">
            <a:avLst/>
          </a:prstGeom>
          <a:noFill/>
        </p:spPr>
        <p:txBody>
          <a:bodyPr wrap="square" lIns="0" tIns="0" rIns="0" bIns="0" rtlCol="0">
            <a:spAutoFit/>
          </a:bodyPr>
          <a:lstStyle/>
          <a:p>
            <a:pPr defTabSz="932026">
              <a:spcBef>
                <a:spcPts val="400"/>
              </a:spcBef>
              <a:buSzPct val="90000"/>
              <a:defRPr/>
            </a:pPr>
            <a:r>
              <a:rPr lang="en-US" sz="2353" spc="-49">
                <a:ln w="3175">
                  <a:noFill/>
                </a:ln>
                <a:gradFill>
                  <a:gsLst>
                    <a:gs pos="1250">
                      <a:schemeClr val="tx1"/>
                    </a:gs>
                    <a:gs pos="100000">
                      <a:schemeClr val="tx1"/>
                    </a:gs>
                  </a:gsLst>
                  <a:lin ang="5400000" scaled="0"/>
                </a:gra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032211" y="3415904"/>
            <a:ext cx="3480257" cy="210827"/>
          </a:xfrm>
          <a:prstGeom prst="rect">
            <a:avLst/>
          </a:prstGeom>
          <a:noFill/>
        </p:spPr>
        <p:txBody>
          <a:bodyPr wrap="square" lIns="0" tIns="0" rIns="0" bIns="0" rtlCol="0">
            <a:spAutoFit/>
          </a:bodyPr>
          <a:lstStyle/>
          <a:p>
            <a:pPr defTabSz="932026">
              <a:spcBef>
                <a:spcPts val="400"/>
              </a:spcBef>
              <a:buSzPct val="90000"/>
              <a:defRPr/>
            </a:pPr>
            <a:r>
              <a:rPr lang="en-US" sz="1370">
                <a:ln w="3175">
                  <a:noFill/>
                </a:ln>
                <a:gradFill>
                  <a:gsLst>
                    <a:gs pos="1250">
                      <a:schemeClr val="tx1"/>
                    </a:gs>
                    <a:gs pos="100000">
                      <a:schemeClr val="tx1"/>
                    </a:gs>
                  </a:gsLst>
                  <a:lin ang="5400000" scaled="0"/>
                </a:gra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032211" y="4125341"/>
            <a:ext cx="3681410" cy="362087"/>
          </a:xfrm>
          <a:prstGeom prst="rect">
            <a:avLst/>
          </a:prstGeom>
          <a:noFill/>
        </p:spPr>
        <p:txBody>
          <a:bodyPr wrap="square" lIns="0" tIns="0" rIns="0" bIns="0" rtlCol="0">
            <a:spAutoFit/>
          </a:bodyPr>
          <a:lstStyle/>
          <a:p>
            <a:pPr defTabSz="932026">
              <a:spcBef>
                <a:spcPts val="400"/>
              </a:spcBef>
              <a:buSzPct val="90000"/>
              <a:defRPr/>
            </a:pPr>
            <a:r>
              <a:rPr lang="en-US" sz="2353" spc="-49">
                <a:ln w="3175">
                  <a:noFill/>
                </a:ln>
                <a:gradFill>
                  <a:gsLst>
                    <a:gs pos="1250">
                      <a:schemeClr val="tx1"/>
                    </a:gs>
                    <a:gs pos="100000">
                      <a:schemeClr val="tx1"/>
                    </a:gs>
                  </a:gsLst>
                  <a:lin ang="5400000" scaled="0"/>
                </a:gra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032211" y="4487310"/>
            <a:ext cx="3681410" cy="210827"/>
          </a:xfrm>
          <a:prstGeom prst="rect">
            <a:avLst/>
          </a:prstGeom>
          <a:noFill/>
        </p:spPr>
        <p:txBody>
          <a:bodyPr wrap="square" lIns="0" tIns="0" rIns="0" bIns="0" rtlCol="0">
            <a:spAutoFit/>
          </a:bodyPr>
          <a:lstStyle/>
          <a:p>
            <a:pPr defTabSz="932026">
              <a:spcBef>
                <a:spcPts val="400"/>
              </a:spcBef>
              <a:buSzPct val="90000"/>
              <a:defRPr/>
            </a:pPr>
            <a:r>
              <a:rPr lang="en-US" sz="1370">
                <a:ln w="3175">
                  <a:noFill/>
                </a:ln>
                <a:gradFill>
                  <a:gsLst>
                    <a:gs pos="1250">
                      <a:schemeClr val="tx1"/>
                    </a:gs>
                    <a:gs pos="100000">
                      <a:schemeClr val="tx1"/>
                    </a:gs>
                  </a:gsLst>
                  <a:lin ang="5400000" scaled="0"/>
                </a:gradFill>
                <a:latin typeface="Segoe UI"/>
                <a:cs typeface="Segoe UI Semibold" charset="0"/>
              </a:rPr>
              <a:t>with third-party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032212" y="5196749"/>
            <a:ext cx="3817538" cy="362087"/>
          </a:xfrm>
          <a:prstGeom prst="rect">
            <a:avLst/>
          </a:prstGeom>
          <a:noFill/>
        </p:spPr>
        <p:txBody>
          <a:bodyPr wrap="square" lIns="0" tIns="0" rIns="0" bIns="0" rtlCol="0">
            <a:spAutoFit/>
          </a:bodyPr>
          <a:lstStyle/>
          <a:p>
            <a:pPr defTabSz="932026">
              <a:spcBef>
                <a:spcPts val="400"/>
              </a:spcBef>
              <a:buSzPct val="90000"/>
              <a:defRPr/>
            </a:pPr>
            <a:r>
              <a:rPr lang="en-US" sz="2353" spc="-49">
                <a:ln w="3175">
                  <a:noFill/>
                </a:ln>
                <a:gradFill>
                  <a:gsLst>
                    <a:gs pos="1250">
                      <a:schemeClr val="tx1"/>
                    </a:gs>
                    <a:gs pos="100000">
                      <a:schemeClr val="tx1"/>
                    </a:gs>
                  </a:gsLst>
                  <a:lin ang="5400000" scaled="0"/>
                </a:gra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032213" y="5534759"/>
            <a:ext cx="3035898" cy="421654"/>
          </a:xfrm>
          <a:prstGeom prst="rect">
            <a:avLst/>
          </a:prstGeom>
          <a:noFill/>
        </p:spPr>
        <p:txBody>
          <a:bodyPr wrap="square" lIns="0" tIns="0" rIns="0" bIns="0" rtlCol="0">
            <a:spAutoFit/>
          </a:bodyPr>
          <a:lstStyle/>
          <a:p>
            <a:pPr defTabSz="932026">
              <a:spcBef>
                <a:spcPts val="400"/>
              </a:spcBef>
              <a:buSzPct val="90000"/>
              <a:defRPr/>
            </a:pPr>
            <a:r>
              <a:rPr lang="en-US" sz="1370">
                <a:ln w="3175">
                  <a:noFill/>
                </a:ln>
                <a:gradFill>
                  <a:gsLst>
                    <a:gs pos="1250">
                      <a:schemeClr val="tx1"/>
                    </a:gs>
                    <a:gs pos="100000">
                      <a:schemeClr val="tx1"/>
                    </a:gs>
                  </a:gsLst>
                  <a:lin ang="5400000" scaled="0"/>
                </a:gra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421002" y="2157009"/>
            <a:ext cx="314943" cy="215842"/>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91">
              <a:defRPr/>
            </a:pPr>
            <a:endParaRPr lang="en-US" sz="1836">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394453" y="3120841"/>
            <a:ext cx="363812" cy="367977"/>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389584" y="4206258"/>
            <a:ext cx="372337" cy="445757"/>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1388" tIns="45694" rIns="91388" bIns="45694" numCol="1" anchor="t" anchorCtr="0" compatLnSpc="1">
              <a:prstTxWarp prst="textNoShape">
                <a:avLst/>
              </a:prstTxWarp>
            </a:bodyPr>
            <a:lstStyle/>
            <a:p>
              <a:pPr defTabSz="932026">
                <a:defRPr/>
              </a:pPr>
              <a:endParaRPr lang="en-US" sz="1836"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1388" tIns="45694" rIns="91388" bIns="45694" numCol="1" anchor="t" anchorCtr="0" compatLnSpc="1">
              <a:prstTxWarp prst="textNoShape">
                <a:avLst/>
              </a:prstTxWarp>
            </a:bodyPr>
            <a:lstStyle/>
            <a:p>
              <a:pPr defTabSz="932026">
                <a:defRPr/>
              </a:pPr>
              <a:endParaRPr lang="en-US" sz="1836"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1388" tIns="45694" rIns="91388" bIns="45694" numCol="1" anchor="t" anchorCtr="0" compatLnSpc="1">
              <a:prstTxWarp prst="textNoShape">
                <a:avLst/>
              </a:prstTxWarp>
            </a:bodyPr>
            <a:lstStyle/>
            <a:p>
              <a:pPr defTabSz="932026">
                <a:defRPr/>
              </a:pPr>
              <a:endParaRPr lang="en-US" sz="1836"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440670" y="5257217"/>
            <a:ext cx="282914" cy="371325"/>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8" tIns="45694" rIns="91388" bIns="45694" numCol="1" anchor="t" anchorCtr="0" compatLnSpc="1">
              <a:prstTxWarp prst="textNoShape">
                <a:avLst/>
              </a:prstTxWarp>
            </a:bodyPr>
            <a:lstStyle/>
            <a:p>
              <a:pPr defTabSz="932026">
                <a:defRPr/>
              </a:pPr>
              <a:endParaRPr lang="en-US" sz="1836">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3687" y="3122703"/>
            <a:ext cx="4586352" cy="955650"/>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3687" y="4146905"/>
            <a:ext cx="4586352" cy="955650"/>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3687" y="5171107"/>
            <a:ext cx="4586352" cy="955650"/>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3687" y="2098501"/>
            <a:ext cx="4586352" cy="955650"/>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1011" y="564076"/>
            <a:ext cx="7709262" cy="6292469"/>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142802" y="848159"/>
            <a:ext cx="7047471" cy="5269044"/>
          </a:xfrm>
          <a:prstGeom prst="rect">
            <a:avLst/>
          </a:prstGeom>
          <a:solidFill>
            <a:srgbClr val="5558AF"/>
          </a:solidFill>
        </p:spPr>
      </p:pic>
      <p:grpSp>
        <p:nvGrpSpPr>
          <p:cNvPr id="6" name="Group 5">
            <a:extLst>
              <a:ext uri="{FF2B5EF4-FFF2-40B4-BE49-F238E27FC236}">
                <a16:creationId xmlns:a16="http://schemas.microsoft.com/office/drawing/2014/main" id="{D2A32594-1484-442C-B1EC-793AB789C5F7}"/>
              </a:ext>
            </a:extLst>
          </p:cNvPr>
          <p:cNvGrpSpPr/>
          <p:nvPr/>
        </p:nvGrpSpPr>
        <p:grpSpPr>
          <a:xfrm>
            <a:off x="8284185" y="3762500"/>
            <a:ext cx="3906088" cy="403022"/>
            <a:chOff x="8284805" y="3722400"/>
            <a:chExt cx="3907196" cy="403137"/>
          </a:xfrm>
        </p:grpSpPr>
        <p:sp>
          <p:nvSpPr>
            <p:cNvPr id="5" name="Rectangle 4">
              <a:extLst>
                <a:ext uri="{FF2B5EF4-FFF2-40B4-BE49-F238E27FC236}">
                  <a16:creationId xmlns:a16="http://schemas.microsoft.com/office/drawing/2014/main" id="{4E6B713E-46DB-43A3-A38F-D9D14822A9E3}"/>
                </a:ext>
              </a:extLst>
            </p:cNvPr>
            <p:cNvSpPr/>
            <p:nvPr/>
          </p:nvSpPr>
          <p:spPr bwMode="auto">
            <a:xfrm>
              <a:off x="8387081" y="3722400"/>
              <a:ext cx="3804920" cy="403137"/>
            </a:xfrm>
            <a:prstGeom prst="rect">
              <a:avLst/>
            </a:prstGeom>
            <a:solidFill>
              <a:srgbClr val="FA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6AB5FE1F-E718-4F3C-A6AE-E45E596DA3B8}"/>
                </a:ext>
              </a:extLst>
            </p:cNvPr>
            <p:cNvPicPr>
              <a:picLocks noChangeAspect="1"/>
            </p:cNvPicPr>
            <p:nvPr/>
          </p:nvPicPr>
          <p:blipFill rotWithShape="1">
            <a:blip r:embed="rId5"/>
            <a:srcRect r="10028"/>
            <a:stretch/>
          </p:blipFill>
          <p:spPr>
            <a:xfrm>
              <a:off x="8284805" y="3828026"/>
              <a:ext cx="3907195" cy="191060"/>
            </a:xfrm>
            <a:prstGeom prst="rect">
              <a:avLst/>
            </a:prstGeom>
          </p:spPr>
        </p:pic>
      </p:grpSp>
      <p:pic>
        <p:nvPicPr>
          <p:cNvPr id="7" name="Picture 6">
            <a:extLst>
              <a:ext uri="{FF2B5EF4-FFF2-40B4-BE49-F238E27FC236}">
                <a16:creationId xmlns:a16="http://schemas.microsoft.com/office/drawing/2014/main" id="{0F4906BA-460D-4D1A-BF1B-033E9A2CD491}"/>
              </a:ext>
            </a:extLst>
          </p:cNvPr>
          <p:cNvPicPr>
            <a:picLocks noChangeAspect="1"/>
          </p:cNvPicPr>
          <p:nvPr/>
        </p:nvPicPr>
        <p:blipFill rotWithShape="1">
          <a:blip r:embed="rId6"/>
          <a:srcRect l="68039" t="54682" r="16" b="39221"/>
          <a:stretch/>
        </p:blipFill>
        <p:spPr>
          <a:xfrm>
            <a:off x="7523732" y="3762498"/>
            <a:ext cx="4520418" cy="485322"/>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041897" y="1378605"/>
            <a:ext cx="587490" cy="28194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160616" y="848158"/>
            <a:ext cx="7029658" cy="5269043"/>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142802" y="848158"/>
            <a:ext cx="7047471" cy="5269043"/>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2094" y="6117202"/>
            <a:ext cx="7074517" cy="107829"/>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096001" y="798642"/>
            <a:ext cx="4067498" cy="361563"/>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385" y="1080288"/>
            <a:ext cx="415233" cy="5067658"/>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1105" y="6139153"/>
            <a:ext cx="590525" cy="7236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407" y="1082146"/>
            <a:ext cx="391443" cy="5025341"/>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3013" y="2547503"/>
            <a:ext cx="771971" cy="620334"/>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3013" y="1059030"/>
            <a:ext cx="771971" cy="63309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4978251" y="5494239"/>
            <a:ext cx="766731" cy="637670"/>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4973013" y="1794039"/>
            <a:ext cx="771971" cy="659883"/>
          </a:xfrm>
          <a:prstGeom prst="rect">
            <a:avLst/>
          </a:prstGeom>
          <a:ln w="38100">
            <a:solidFill>
              <a:srgbClr val="616A95"/>
            </a:solidFill>
            <a:miter lim="800000"/>
          </a:ln>
        </p:spPr>
      </p:pic>
    </p:spTree>
    <p:extLst>
      <p:ext uri="{BB962C8B-B14F-4D97-AF65-F5344CB8AC3E}">
        <p14:creationId xmlns:p14="http://schemas.microsoft.com/office/powerpoint/2010/main" val="392995171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par>
                                <p:cTn id="16" presetID="53" presetClass="entr" presetSubtype="16"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p:cTn id="18" dur="500" fill="hold"/>
                                        <p:tgtEl>
                                          <p:spTgt spid="107"/>
                                        </p:tgtEl>
                                        <p:attrNameLst>
                                          <p:attrName>ppt_w</p:attrName>
                                        </p:attrNameLst>
                                      </p:cBhvr>
                                      <p:tavLst>
                                        <p:tav tm="0">
                                          <p:val>
                                            <p:fltVal val="0"/>
                                          </p:val>
                                        </p:tav>
                                        <p:tav tm="100000">
                                          <p:val>
                                            <p:strVal val="#ppt_w"/>
                                          </p:val>
                                        </p:tav>
                                      </p:tavLst>
                                    </p:anim>
                                    <p:anim calcmode="lin" valueType="num">
                                      <p:cBhvr>
                                        <p:cTn id="19" dur="500" fill="hold"/>
                                        <p:tgtEl>
                                          <p:spTgt spid="107"/>
                                        </p:tgtEl>
                                        <p:attrNameLst>
                                          <p:attrName>ppt_h</p:attrName>
                                        </p:attrNameLst>
                                      </p:cBhvr>
                                      <p:tavLst>
                                        <p:tav tm="0">
                                          <p:val>
                                            <p:fltVal val="0"/>
                                          </p:val>
                                        </p:tav>
                                        <p:tav tm="100000">
                                          <p:val>
                                            <p:strVal val="#ppt_h"/>
                                          </p:val>
                                        </p:tav>
                                      </p:tavLst>
                                    </p:anim>
                                    <p:animEffect transition="in" filter="fade">
                                      <p:cBhvr>
                                        <p:cTn id="20" dur="500"/>
                                        <p:tgtEl>
                                          <p:spTgt spid="107"/>
                                        </p:tgtEl>
                                      </p:cBhvr>
                                    </p:animEffect>
                                  </p:childTnLst>
                                </p:cTn>
                              </p:par>
                              <p:par>
                                <p:cTn id="21" presetID="53" presetClass="entr" presetSubtype="16"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anim calcmode="lin" valueType="num">
                                      <p:cBhvr>
                                        <p:cTn id="23" dur="500" fill="hold"/>
                                        <p:tgtEl>
                                          <p:spTgt spid="109"/>
                                        </p:tgtEl>
                                        <p:attrNameLst>
                                          <p:attrName>ppt_w</p:attrName>
                                        </p:attrNameLst>
                                      </p:cBhvr>
                                      <p:tavLst>
                                        <p:tav tm="0">
                                          <p:val>
                                            <p:fltVal val="0"/>
                                          </p:val>
                                        </p:tav>
                                        <p:tav tm="100000">
                                          <p:val>
                                            <p:strVal val="#ppt_w"/>
                                          </p:val>
                                        </p:tav>
                                      </p:tavLst>
                                    </p:anim>
                                    <p:anim calcmode="lin" valueType="num">
                                      <p:cBhvr>
                                        <p:cTn id="24" dur="500" fill="hold"/>
                                        <p:tgtEl>
                                          <p:spTgt spid="109"/>
                                        </p:tgtEl>
                                        <p:attrNameLst>
                                          <p:attrName>ppt_h</p:attrName>
                                        </p:attrNameLst>
                                      </p:cBhvr>
                                      <p:tavLst>
                                        <p:tav tm="0">
                                          <p:val>
                                            <p:fltVal val="0"/>
                                          </p:val>
                                        </p:tav>
                                        <p:tav tm="100000">
                                          <p:val>
                                            <p:strVal val="#ppt_h"/>
                                          </p:val>
                                        </p:tav>
                                      </p:tavLst>
                                    </p:anim>
                                    <p:animEffect transition="in" filter="fade">
                                      <p:cBhvr>
                                        <p:cTn id="25" dur="500"/>
                                        <p:tgtEl>
                                          <p:spTgt spid="109"/>
                                        </p:tgtEl>
                                      </p:cBhvr>
                                    </p:animEffect>
                                  </p:childTnLst>
                                </p:cTn>
                              </p:par>
                              <p:par>
                                <p:cTn id="26" presetID="53" presetClass="entr" presetSubtype="16" fill="hold" nodeType="with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500" fill="hold"/>
                                        <p:tgtEl>
                                          <p:spTgt spid="106"/>
                                        </p:tgtEl>
                                        <p:attrNameLst>
                                          <p:attrName>ppt_w</p:attrName>
                                        </p:attrNameLst>
                                      </p:cBhvr>
                                      <p:tavLst>
                                        <p:tav tm="0">
                                          <p:val>
                                            <p:fltVal val="0"/>
                                          </p:val>
                                        </p:tav>
                                        <p:tav tm="100000">
                                          <p:val>
                                            <p:strVal val="#ppt_w"/>
                                          </p:val>
                                        </p:tav>
                                      </p:tavLst>
                                    </p:anim>
                                    <p:anim calcmode="lin" valueType="num">
                                      <p:cBhvr>
                                        <p:cTn id="29" dur="500" fill="hold"/>
                                        <p:tgtEl>
                                          <p:spTgt spid="106"/>
                                        </p:tgtEl>
                                        <p:attrNameLst>
                                          <p:attrName>ppt_h</p:attrName>
                                        </p:attrNameLst>
                                      </p:cBhvr>
                                      <p:tavLst>
                                        <p:tav tm="0">
                                          <p:val>
                                            <p:fltVal val="0"/>
                                          </p:val>
                                        </p:tav>
                                        <p:tav tm="100000">
                                          <p:val>
                                            <p:strVal val="#ppt_h"/>
                                          </p:val>
                                        </p:tav>
                                      </p:tavLst>
                                    </p:anim>
                                    <p:animEffect transition="in" filter="fade">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750" fill="hold"/>
                                        <p:tgtEl>
                                          <p:spTgt spid="30">
                                            <p:txEl>
                                              <p:pRg st="0" end="0"/>
                                            </p:txEl>
                                          </p:spTgt>
                                        </p:tgtEl>
                                        <p:attrNameLst>
                                          <p:attrName>style.color</p:attrName>
                                        </p:attrNameLst>
                                      </p:cBhvr>
                                      <p:to>
                                        <a:schemeClr val="accent2"/>
                                      </p:to>
                                    </p:animClr>
                                  </p:childTnLst>
                                </p:cTn>
                              </p:par>
                              <p:par>
                                <p:cTn id="35" presetID="3" presetClass="emph" presetSubtype="2" fill="hold" nodeType="withEffect">
                                  <p:stCondLst>
                                    <p:cond delay="0"/>
                                  </p:stCondLst>
                                  <p:childTnLst>
                                    <p:animClr clrSpc="rgb" dir="cw">
                                      <p:cBhvr override="childStyle">
                                        <p:cTn id="36" dur="750" fill="hold"/>
                                        <p:tgtEl>
                                          <p:spTgt spid="34">
                                            <p:txEl>
                                              <p:pRg st="0" end="0"/>
                                            </p:txEl>
                                          </p:spTgt>
                                        </p:tgtEl>
                                        <p:attrNameLst>
                                          <p:attrName>style.color</p:attrName>
                                        </p:attrNameLst>
                                      </p:cBhvr>
                                      <p:to>
                                        <a:srgbClr val="434D80"/>
                                      </p:to>
                                    </p:animClr>
                                  </p:childTnLst>
                                </p:cTn>
                              </p:par>
                              <p:par>
                                <p:cTn id="37" presetID="10" presetClass="entr" presetSubtype="0" fill="hold" grpId="0" nodeType="with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fade">
                                      <p:cBhvr>
                                        <p:cTn id="39" dur="500"/>
                                        <p:tgtEl>
                                          <p:spTgt spid="127"/>
                                        </p:tgtEl>
                                      </p:cBhvr>
                                    </p:animEffect>
                                  </p:childTnLst>
                                </p:cTn>
                              </p:par>
                              <p:par>
                                <p:cTn id="40" presetID="10" presetClass="entr" presetSubtype="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53" presetClass="entr" presetSubtype="16"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p:cTn id="48" dur="500" fill="hold"/>
                                        <p:tgtEl>
                                          <p:spTgt spid="57"/>
                                        </p:tgtEl>
                                        <p:attrNameLst>
                                          <p:attrName>ppt_w</p:attrName>
                                        </p:attrNameLst>
                                      </p:cBhvr>
                                      <p:tavLst>
                                        <p:tav tm="0">
                                          <p:val>
                                            <p:fltVal val="0"/>
                                          </p:val>
                                        </p:tav>
                                        <p:tav tm="100000">
                                          <p:val>
                                            <p:strVal val="#ppt_w"/>
                                          </p:val>
                                        </p:tav>
                                      </p:tavLst>
                                    </p:anim>
                                    <p:anim calcmode="lin" valueType="num">
                                      <p:cBhvr>
                                        <p:cTn id="49" dur="500" fill="hold"/>
                                        <p:tgtEl>
                                          <p:spTgt spid="57"/>
                                        </p:tgtEl>
                                        <p:attrNameLst>
                                          <p:attrName>ppt_h</p:attrName>
                                        </p:attrNameLst>
                                      </p:cBhvr>
                                      <p:tavLst>
                                        <p:tav tm="0">
                                          <p:val>
                                            <p:fltVal val="0"/>
                                          </p:val>
                                        </p:tav>
                                        <p:tav tm="100000">
                                          <p:val>
                                            <p:strVal val="#ppt_h"/>
                                          </p:val>
                                        </p:tav>
                                      </p:tavLst>
                                    </p:anim>
                                    <p:animEffect transition="in" filter="fade">
                                      <p:cBhvr>
                                        <p:cTn id="50" dur="500"/>
                                        <p:tgtEl>
                                          <p:spTgt spid="57"/>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10" presetClass="exit" presetSubtype="0" fill="hold" grpId="1" nodeType="withEffect">
                                  <p:stCondLst>
                                    <p:cond delay="0"/>
                                  </p:stCondLst>
                                  <p:childTnLst>
                                    <p:animEffect transition="out" filter="fade">
                                      <p:cBhvr>
                                        <p:cTn id="57" dur="500"/>
                                        <p:tgtEl>
                                          <p:spTgt spid="18"/>
                                        </p:tgtEl>
                                      </p:cBhvr>
                                    </p:animEffect>
                                    <p:set>
                                      <p:cBhvr>
                                        <p:cTn id="58" dur="1" fill="hold">
                                          <p:stCondLst>
                                            <p:cond delay="499"/>
                                          </p:stCondLst>
                                        </p:cTn>
                                        <p:tgtEl>
                                          <p:spTgt spid="18"/>
                                        </p:tgtEl>
                                        <p:attrNameLst>
                                          <p:attrName>style.visibility</p:attrName>
                                        </p:attrNameLst>
                                      </p:cBhvr>
                                      <p:to>
                                        <p:strVal val="hidden"/>
                                      </p:to>
                                    </p:set>
                                  </p:childTnLst>
                                </p:cTn>
                              </p:par>
                              <p:par>
                                <p:cTn id="59" presetID="53" presetClass="exit" presetSubtype="32" fill="hold" nodeType="withEffect">
                                  <p:stCondLst>
                                    <p:cond delay="0"/>
                                  </p:stCondLst>
                                  <p:childTnLst>
                                    <p:anim calcmode="lin" valueType="num">
                                      <p:cBhvr>
                                        <p:cTn id="60" dur="500"/>
                                        <p:tgtEl>
                                          <p:spTgt spid="107"/>
                                        </p:tgtEl>
                                        <p:attrNameLst>
                                          <p:attrName>ppt_w</p:attrName>
                                        </p:attrNameLst>
                                      </p:cBhvr>
                                      <p:tavLst>
                                        <p:tav tm="0">
                                          <p:val>
                                            <p:strVal val="ppt_w"/>
                                          </p:val>
                                        </p:tav>
                                        <p:tav tm="100000">
                                          <p:val>
                                            <p:fltVal val="0"/>
                                          </p:val>
                                        </p:tav>
                                      </p:tavLst>
                                    </p:anim>
                                    <p:anim calcmode="lin" valueType="num">
                                      <p:cBhvr>
                                        <p:cTn id="61" dur="500"/>
                                        <p:tgtEl>
                                          <p:spTgt spid="107"/>
                                        </p:tgtEl>
                                        <p:attrNameLst>
                                          <p:attrName>ppt_h</p:attrName>
                                        </p:attrNameLst>
                                      </p:cBhvr>
                                      <p:tavLst>
                                        <p:tav tm="0">
                                          <p:val>
                                            <p:strVal val="ppt_h"/>
                                          </p:val>
                                        </p:tav>
                                        <p:tav tm="100000">
                                          <p:val>
                                            <p:fltVal val="0"/>
                                          </p:val>
                                        </p:tav>
                                      </p:tavLst>
                                    </p:anim>
                                    <p:animEffect transition="out" filter="fade">
                                      <p:cBhvr>
                                        <p:cTn id="62" dur="500"/>
                                        <p:tgtEl>
                                          <p:spTgt spid="107"/>
                                        </p:tgtEl>
                                      </p:cBhvr>
                                    </p:animEffect>
                                    <p:set>
                                      <p:cBhvr>
                                        <p:cTn id="63" dur="1" fill="hold">
                                          <p:stCondLst>
                                            <p:cond delay="499"/>
                                          </p:stCondLst>
                                        </p:cTn>
                                        <p:tgtEl>
                                          <p:spTgt spid="107"/>
                                        </p:tgtEl>
                                        <p:attrNameLst>
                                          <p:attrName>style.visibility</p:attrName>
                                        </p:attrNameLst>
                                      </p:cBhvr>
                                      <p:to>
                                        <p:strVal val="hidden"/>
                                      </p:to>
                                    </p:set>
                                  </p:childTnLst>
                                </p:cTn>
                              </p:par>
                              <p:par>
                                <p:cTn id="64" presetID="53" presetClass="exit" presetSubtype="32" fill="hold" nodeType="withEffect">
                                  <p:stCondLst>
                                    <p:cond delay="0"/>
                                  </p:stCondLst>
                                  <p:childTnLst>
                                    <p:anim calcmode="lin" valueType="num">
                                      <p:cBhvr>
                                        <p:cTn id="65" dur="500"/>
                                        <p:tgtEl>
                                          <p:spTgt spid="109"/>
                                        </p:tgtEl>
                                        <p:attrNameLst>
                                          <p:attrName>ppt_w</p:attrName>
                                        </p:attrNameLst>
                                      </p:cBhvr>
                                      <p:tavLst>
                                        <p:tav tm="0">
                                          <p:val>
                                            <p:strVal val="ppt_w"/>
                                          </p:val>
                                        </p:tav>
                                        <p:tav tm="100000">
                                          <p:val>
                                            <p:fltVal val="0"/>
                                          </p:val>
                                        </p:tav>
                                      </p:tavLst>
                                    </p:anim>
                                    <p:anim calcmode="lin" valueType="num">
                                      <p:cBhvr>
                                        <p:cTn id="66" dur="500"/>
                                        <p:tgtEl>
                                          <p:spTgt spid="109"/>
                                        </p:tgtEl>
                                        <p:attrNameLst>
                                          <p:attrName>ppt_h</p:attrName>
                                        </p:attrNameLst>
                                      </p:cBhvr>
                                      <p:tavLst>
                                        <p:tav tm="0">
                                          <p:val>
                                            <p:strVal val="ppt_h"/>
                                          </p:val>
                                        </p:tav>
                                        <p:tav tm="100000">
                                          <p:val>
                                            <p:fltVal val="0"/>
                                          </p:val>
                                        </p:tav>
                                      </p:tavLst>
                                    </p:anim>
                                    <p:animEffect transition="out" filter="fade">
                                      <p:cBhvr>
                                        <p:cTn id="67" dur="500"/>
                                        <p:tgtEl>
                                          <p:spTgt spid="109"/>
                                        </p:tgtEl>
                                      </p:cBhvr>
                                    </p:animEffect>
                                    <p:set>
                                      <p:cBhvr>
                                        <p:cTn id="68" dur="1" fill="hold">
                                          <p:stCondLst>
                                            <p:cond delay="499"/>
                                          </p:stCondLst>
                                        </p:cTn>
                                        <p:tgtEl>
                                          <p:spTgt spid="109"/>
                                        </p:tgtEl>
                                        <p:attrNameLst>
                                          <p:attrName>style.visibility</p:attrName>
                                        </p:attrNameLst>
                                      </p:cBhvr>
                                      <p:to>
                                        <p:strVal val="hidden"/>
                                      </p:to>
                                    </p:set>
                                  </p:childTnLst>
                                </p:cTn>
                              </p:par>
                              <p:par>
                                <p:cTn id="69" presetID="53" presetClass="exit" presetSubtype="32" fill="hold" nodeType="withEffect">
                                  <p:stCondLst>
                                    <p:cond delay="0"/>
                                  </p:stCondLst>
                                  <p:childTnLst>
                                    <p:anim calcmode="lin" valueType="num">
                                      <p:cBhvr>
                                        <p:cTn id="70" dur="500"/>
                                        <p:tgtEl>
                                          <p:spTgt spid="106"/>
                                        </p:tgtEl>
                                        <p:attrNameLst>
                                          <p:attrName>ppt_w</p:attrName>
                                        </p:attrNameLst>
                                      </p:cBhvr>
                                      <p:tavLst>
                                        <p:tav tm="0">
                                          <p:val>
                                            <p:strVal val="ppt_w"/>
                                          </p:val>
                                        </p:tav>
                                        <p:tav tm="100000">
                                          <p:val>
                                            <p:fltVal val="0"/>
                                          </p:val>
                                        </p:tav>
                                      </p:tavLst>
                                    </p:anim>
                                    <p:anim calcmode="lin" valueType="num">
                                      <p:cBhvr>
                                        <p:cTn id="71" dur="500"/>
                                        <p:tgtEl>
                                          <p:spTgt spid="106"/>
                                        </p:tgtEl>
                                        <p:attrNameLst>
                                          <p:attrName>ppt_h</p:attrName>
                                        </p:attrNameLst>
                                      </p:cBhvr>
                                      <p:tavLst>
                                        <p:tav tm="0">
                                          <p:val>
                                            <p:strVal val="ppt_h"/>
                                          </p:val>
                                        </p:tav>
                                        <p:tav tm="100000">
                                          <p:val>
                                            <p:fltVal val="0"/>
                                          </p:val>
                                        </p:tav>
                                      </p:tavLst>
                                    </p:anim>
                                    <p:animEffect transition="out" filter="fade">
                                      <p:cBhvr>
                                        <p:cTn id="72" dur="500"/>
                                        <p:tgtEl>
                                          <p:spTgt spid="106"/>
                                        </p:tgtEl>
                                      </p:cBhvr>
                                    </p:animEffect>
                                    <p:set>
                                      <p:cBhvr>
                                        <p:cTn id="73" dur="1" fill="hold">
                                          <p:stCondLst>
                                            <p:cond delay="499"/>
                                          </p:stCondLst>
                                        </p:cTn>
                                        <p:tgtEl>
                                          <p:spTgt spid="10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 presetClass="emph" presetSubtype="2" fill="hold" nodeType="clickEffect">
                                  <p:stCondLst>
                                    <p:cond delay="0"/>
                                  </p:stCondLst>
                                  <p:childTnLst>
                                    <p:animClr clrSpc="rgb" dir="cw">
                                      <p:cBhvr override="childStyle">
                                        <p:cTn id="77" dur="750" fill="hold"/>
                                        <p:tgtEl>
                                          <p:spTgt spid="34">
                                            <p:txEl>
                                              <p:pRg st="0" end="0"/>
                                            </p:txEl>
                                          </p:spTgt>
                                        </p:tgtEl>
                                        <p:attrNameLst>
                                          <p:attrName>style.color</p:attrName>
                                        </p:attrNameLst>
                                      </p:cBhvr>
                                      <p:to>
                                        <a:schemeClr val="accent2"/>
                                      </p:to>
                                    </p:animClr>
                                  </p:childTnLst>
                                </p:cTn>
                              </p:par>
                              <p:par>
                                <p:cTn id="78" presetID="3" presetClass="emph" presetSubtype="2" fill="hold" nodeType="withEffect">
                                  <p:stCondLst>
                                    <p:cond delay="0"/>
                                  </p:stCondLst>
                                  <p:childTnLst>
                                    <p:animClr clrSpc="rgb" dir="cw">
                                      <p:cBhvr override="childStyle">
                                        <p:cTn id="79" dur="750" fill="hold"/>
                                        <p:tgtEl>
                                          <p:spTgt spid="46">
                                            <p:txEl>
                                              <p:pRg st="0" end="0"/>
                                            </p:txEl>
                                          </p:spTgt>
                                        </p:tgtEl>
                                        <p:attrNameLst>
                                          <p:attrName>style.color</p:attrName>
                                        </p:attrNameLst>
                                      </p:cBhvr>
                                      <p:to>
                                        <a:srgbClr val="434D80"/>
                                      </p:to>
                                    </p:animClr>
                                  </p:childTnLst>
                                </p:cTn>
                              </p:par>
                              <p:par>
                                <p:cTn id="80" presetID="10" presetClass="exit" presetSubtype="0" fill="hold" grpId="1" nodeType="withEffect">
                                  <p:stCondLst>
                                    <p:cond delay="0"/>
                                  </p:stCondLst>
                                  <p:childTnLst>
                                    <p:animEffect transition="out" filter="fade">
                                      <p:cBhvr>
                                        <p:cTn id="81" dur="500"/>
                                        <p:tgtEl>
                                          <p:spTgt spid="125"/>
                                        </p:tgtEl>
                                      </p:cBhvr>
                                    </p:animEffect>
                                    <p:set>
                                      <p:cBhvr>
                                        <p:cTn id="82" dur="1" fill="hold">
                                          <p:stCondLst>
                                            <p:cond delay="499"/>
                                          </p:stCondLst>
                                        </p:cTn>
                                        <p:tgtEl>
                                          <p:spTgt spid="125"/>
                                        </p:tgtEl>
                                        <p:attrNameLst>
                                          <p:attrName>style.visibility</p:attrName>
                                        </p:attrNameLst>
                                      </p:cBhvr>
                                      <p:to>
                                        <p:strVal val="hidden"/>
                                      </p:to>
                                    </p:set>
                                  </p:childTnLst>
                                </p:cTn>
                              </p:par>
                              <p:par>
                                <p:cTn id="83" presetID="53" presetClass="exit" presetSubtype="32" fill="hold" nodeType="withEffect">
                                  <p:stCondLst>
                                    <p:cond delay="0"/>
                                  </p:stCondLst>
                                  <p:childTnLst>
                                    <p:anim calcmode="lin" valueType="num">
                                      <p:cBhvr>
                                        <p:cTn id="84" dur="500"/>
                                        <p:tgtEl>
                                          <p:spTgt spid="57"/>
                                        </p:tgtEl>
                                        <p:attrNameLst>
                                          <p:attrName>ppt_w</p:attrName>
                                        </p:attrNameLst>
                                      </p:cBhvr>
                                      <p:tavLst>
                                        <p:tav tm="0">
                                          <p:val>
                                            <p:strVal val="ppt_w"/>
                                          </p:val>
                                        </p:tav>
                                        <p:tav tm="100000">
                                          <p:val>
                                            <p:fltVal val="0"/>
                                          </p:val>
                                        </p:tav>
                                      </p:tavLst>
                                    </p:anim>
                                    <p:anim calcmode="lin" valueType="num">
                                      <p:cBhvr>
                                        <p:cTn id="85" dur="500"/>
                                        <p:tgtEl>
                                          <p:spTgt spid="57"/>
                                        </p:tgtEl>
                                        <p:attrNameLst>
                                          <p:attrName>ppt_h</p:attrName>
                                        </p:attrNameLst>
                                      </p:cBhvr>
                                      <p:tavLst>
                                        <p:tav tm="0">
                                          <p:val>
                                            <p:strVal val="ppt_h"/>
                                          </p:val>
                                        </p:tav>
                                        <p:tav tm="100000">
                                          <p:val>
                                            <p:fltVal val="0"/>
                                          </p:val>
                                        </p:tav>
                                      </p:tavLst>
                                    </p:anim>
                                    <p:animEffect transition="out" filter="fad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53" presetClass="exit" presetSubtype="32" fill="hold" nodeType="withEffect">
                                  <p:stCondLst>
                                    <p:cond delay="0"/>
                                  </p:stCondLst>
                                  <p:childTnLst>
                                    <p:anim calcmode="lin" valueType="num">
                                      <p:cBhvr>
                                        <p:cTn id="89" dur="500"/>
                                        <p:tgtEl>
                                          <p:spTgt spid="7"/>
                                        </p:tgtEl>
                                        <p:attrNameLst>
                                          <p:attrName>ppt_w</p:attrName>
                                        </p:attrNameLst>
                                      </p:cBhvr>
                                      <p:tavLst>
                                        <p:tav tm="0">
                                          <p:val>
                                            <p:strVal val="ppt_w"/>
                                          </p:val>
                                        </p:tav>
                                        <p:tav tm="100000">
                                          <p:val>
                                            <p:fltVal val="0"/>
                                          </p:val>
                                        </p:tav>
                                      </p:tavLst>
                                    </p:anim>
                                    <p:anim calcmode="lin" valueType="num">
                                      <p:cBhvr>
                                        <p:cTn id="90" dur="500"/>
                                        <p:tgtEl>
                                          <p:spTgt spid="7"/>
                                        </p:tgtEl>
                                        <p:attrNameLst>
                                          <p:attrName>ppt_h</p:attrName>
                                        </p:attrNameLst>
                                      </p:cBhvr>
                                      <p:tavLst>
                                        <p:tav tm="0">
                                          <p:val>
                                            <p:strVal val="ppt_h"/>
                                          </p:val>
                                        </p:tav>
                                        <p:tav tm="100000">
                                          <p:val>
                                            <p:fltVal val="0"/>
                                          </p:val>
                                        </p:tav>
                                      </p:tavLst>
                                    </p:anim>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par>
                                <p:cTn id="93" presetID="10" presetClass="entr" presetSubtype="0" fill="hold" grpId="2"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500"/>
                                        <p:tgtEl>
                                          <p:spTgt spid="18"/>
                                        </p:tgtEl>
                                      </p:cBhvr>
                                    </p:animEffect>
                                  </p:childTnLst>
                                </p:cTn>
                              </p:par>
                              <p:par>
                                <p:cTn id="96" presetID="10" presetClass="entr" presetSubtype="0" fill="hold" nodeType="with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500"/>
                                        <p:tgtEl>
                                          <p:spTgt spid="93"/>
                                        </p:tgtEl>
                                      </p:cBhvr>
                                    </p:animEffect>
                                  </p:childTnLst>
                                </p:cTn>
                              </p:par>
                              <p:par>
                                <p:cTn id="99" presetID="53" presetClass="entr" presetSubtype="16" fill="hold" nodeType="withEffect">
                                  <p:stCondLst>
                                    <p:cond delay="0"/>
                                  </p:stCondLst>
                                  <p:childTnLst>
                                    <p:set>
                                      <p:cBhvr>
                                        <p:cTn id="100" dur="1" fill="hold">
                                          <p:stCondLst>
                                            <p:cond delay="0"/>
                                          </p:stCondLst>
                                        </p:cTn>
                                        <p:tgtEl>
                                          <p:spTgt spid="110"/>
                                        </p:tgtEl>
                                        <p:attrNameLst>
                                          <p:attrName>style.visibility</p:attrName>
                                        </p:attrNameLst>
                                      </p:cBhvr>
                                      <p:to>
                                        <p:strVal val="visible"/>
                                      </p:to>
                                    </p:set>
                                    <p:anim calcmode="lin" valueType="num">
                                      <p:cBhvr>
                                        <p:cTn id="101" dur="500" fill="hold"/>
                                        <p:tgtEl>
                                          <p:spTgt spid="110"/>
                                        </p:tgtEl>
                                        <p:attrNameLst>
                                          <p:attrName>ppt_w</p:attrName>
                                        </p:attrNameLst>
                                      </p:cBhvr>
                                      <p:tavLst>
                                        <p:tav tm="0">
                                          <p:val>
                                            <p:fltVal val="0"/>
                                          </p:val>
                                        </p:tav>
                                        <p:tav tm="100000">
                                          <p:val>
                                            <p:strVal val="#ppt_w"/>
                                          </p:val>
                                        </p:tav>
                                      </p:tavLst>
                                    </p:anim>
                                    <p:anim calcmode="lin" valueType="num">
                                      <p:cBhvr>
                                        <p:cTn id="102" dur="500" fill="hold"/>
                                        <p:tgtEl>
                                          <p:spTgt spid="110"/>
                                        </p:tgtEl>
                                        <p:attrNameLst>
                                          <p:attrName>ppt_h</p:attrName>
                                        </p:attrNameLst>
                                      </p:cBhvr>
                                      <p:tavLst>
                                        <p:tav tm="0">
                                          <p:val>
                                            <p:fltVal val="0"/>
                                          </p:val>
                                        </p:tav>
                                        <p:tav tm="100000">
                                          <p:val>
                                            <p:strVal val="#ppt_h"/>
                                          </p:val>
                                        </p:tav>
                                      </p:tavLst>
                                    </p:anim>
                                    <p:animEffect transition="in" filter="fade">
                                      <p:cBhvr>
                                        <p:cTn id="103" dur="500"/>
                                        <p:tgtEl>
                                          <p:spTgt spid="110"/>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mph" presetSubtype="2" fill="hold" nodeType="clickEffect">
                                  <p:stCondLst>
                                    <p:cond delay="0"/>
                                  </p:stCondLst>
                                  <p:childTnLst>
                                    <p:animClr clrSpc="rgb" dir="cw">
                                      <p:cBhvr override="childStyle">
                                        <p:cTn id="107" dur="750" fill="hold"/>
                                        <p:tgtEl>
                                          <p:spTgt spid="46">
                                            <p:txEl>
                                              <p:pRg st="0" end="0"/>
                                            </p:txEl>
                                          </p:spTgt>
                                        </p:tgtEl>
                                        <p:attrNameLst>
                                          <p:attrName>style.color</p:attrName>
                                        </p:attrNameLst>
                                      </p:cBhvr>
                                      <p:to>
                                        <a:schemeClr val="accent2"/>
                                      </p:to>
                                    </p:animClr>
                                  </p:childTnLst>
                                </p:cTn>
                              </p:par>
                              <p:par>
                                <p:cTn id="108" presetID="3" presetClass="emph" presetSubtype="2" fill="hold" nodeType="withEffect">
                                  <p:stCondLst>
                                    <p:cond delay="0"/>
                                  </p:stCondLst>
                                  <p:childTnLst>
                                    <p:animClr clrSpc="rgb" dir="cw">
                                      <p:cBhvr override="childStyle">
                                        <p:cTn id="109" dur="750" fill="hold"/>
                                        <p:tgtEl>
                                          <p:spTgt spid="49">
                                            <p:txEl>
                                              <p:pRg st="0" end="0"/>
                                            </p:txEl>
                                          </p:spTgt>
                                        </p:tgtEl>
                                        <p:attrNameLst>
                                          <p:attrName>style.color</p:attrName>
                                        </p:attrNameLst>
                                      </p:cBhvr>
                                      <p:to>
                                        <a:srgbClr val="434D80"/>
                                      </p:to>
                                    </p:animClr>
                                  </p:childTnLst>
                                </p:cTn>
                              </p:par>
                              <p:par>
                                <p:cTn id="110" presetID="10" presetClass="exit" presetSubtype="0" fill="hold" grpId="1" nodeType="withEffect">
                                  <p:stCondLst>
                                    <p:cond delay="0"/>
                                  </p:stCondLst>
                                  <p:childTnLst>
                                    <p:animEffect transition="out" filter="fade">
                                      <p:cBhvr>
                                        <p:cTn id="111" dur="500"/>
                                        <p:tgtEl>
                                          <p:spTgt spid="126"/>
                                        </p:tgtEl>
                                      </p:cBhvr>
                                    </p:animEffect>
                                    <p:set>
                                      <p:cBhvr>
                                        <p:cTn id="112" dur="1" fill="hold">
                                          <p:stCondLst>
                                            <p:cond delay="499"/>
                                          </p:stCondLst>
                                        </p:cTn>
                                        <p:tgtEl>
                                          <p:spTgt spid="126"/>
                                        </p:tgtEl>
                                        <p:attrNameLst>
                                          <p:attrName>style.visibility</p:attrName>
                                        </p:attrNameLst>
                                      </p:cBhvr>
                                      <p:to>
                                        <p:strVal val="hidden"/>
                                      </p:to>
                                    </p:set>
                                  </p:childTnLst>
                                </p:cTn>
                              </p:par>
                              <p:par>
                                <p:cTn id="113" presetID="10" presetClass="entr" presetSubtype="0" fill="hold" grpId="2" nodeType="withEffect">
                                  <p:stCondLst>
                                    <p:cond delay="0"/>
                                  </p:stCondLst>
                                  <p:childTnLst>
                                    <p:set>
                                      <p:cBhvr>
                                        <p:cTn id="114" dur="1" fill="hold">
                                          <p:stCondLst>
                                            <p:cond delay="0"/>
                                          </p:stCondLst>
                                        </p:cTn>
                                        <p:tgtEl>
                                          <p:spTgt spid="125"/>
                                        </p:tgtEl>
                                        <p:attrNameLst>
                                          <p:attrName>style.visibility</p:attrName>
                                        </p:attrNameLst>
                                      </p:cBhvr>
                                      <p:to>
                                        <p:strVal val="visible"/>
                                      </p:to>
                                    </p:set>
                                    <p:animEffect transition="in" filter="fade">
                                      <p:cBhvr>
                                        <p:cTn id="115" dur="500"/>
                                        <p:tgtEl>
                                          <p:spTgt spid="125"/>
                                        </p:tgtEl>
                                      </p:cBhvr>
                                    </p:animEffect>
                                  </p:childTnLst>
                                </p:cTn>
                              </p:par>
                              <p:par>
                                <p:cTn id="116" presetID="10" presetClass="entr" presetSubtype="0" fill="hold" nodeType="withEffect">
                                  <p:stCondLst>
                                    <p:cond delay="0"/>
                                  </p:stCondLst>
                                  <p:childTnLst>
                                    <p:set>
                                      <p:cBhvr>
                                        <p:cTn id="117" dur="1" fill="hold">
                                          <p:stCondLst>
                                            <p:cond delay="0"/>
                                          </p:stCondLst>
                                        </p:cTn>
                                        <p:tgtEl>
                                          <p:spTgt spid="94"/>
                                        </p:tgtEl>
                                        <p:attrNameLst>
                                          <p:attrName>style.visibility</p:attrName>
                                        </p:attrNameLst>
                                      </p:cBhvr>
                                      <p:to>
                                        <p:strVal val="visible"/>
                                      </p:to>
                                    </p:set>
                                    <p:animEffect transition="in" filter="fade">
                                      <p:cBhvr>
                                        <p:cTn id="118" dur="500"/>
                                        <p:tgtEl>
                                          <p:spTgt spid="94"/>
                                        </p:tgtEl>
                                      </p:cBhvr>
                                    </p:animEffect>
                                  </p:childTnLst>
                                </p:cTn>
                              </p:par>
                              <p:par>
                                <p:cTn id="119" presetID="53" presetClass="exit" presetSubtype="32" fill="hold" nodeType="withEffect">
                                  <p:stCondLst>
                                    <p:cond delay="0"/>
                                  </p:stCondLst>
                                  <p:childTnLst>
                                    <p:anim calcmode="lin" valueType="num">
                                      <p:cBhvr>
                                        <p:cTn id="120" dur="500"/>
                                        <p:tgtEl>
                                          <p:spTgt spid="110"/>
                                        </p:tgtEl>
                                        <p:attrNameLst>
                                          <p:attrName>ppt_w</p:attrName>
                                        </p:attrNameLst>
                                      </p:cBhvr>
                                      <p:tavLst>
                                        <p:tav tm="0">
                                          <p:val>
                                            <p:strVal val="ppt_w"/>
                                          </p:val>
                                        </p:tav>
                                        <p:tav tm="100000">
                                          <p:val>
                                            <p:fltVal val="0"/>
                                          </p:val>
                                        </p:tav>
                                      </p:tavLst>
                                    </p:anim>
                                    <p:anim calcmode="lin" valueType="num">
                                      <p:cBhvr>
                                        <p:cTn id="121" dur="500"/>
                                        <p:tgtEl>
                                          <p:spTgt spid="110"/>
                                        </p:tgtEl>
                                        <p:attrNameLst>
                                          <p:attrName>ppt_h</p:attrName>
                                        </p:attrNameLst>
                                      </p:cBhvr>
                                      <p:tavLst>
                                        <p:tav tm="0">
                                          <p:val>
                                            <p:strVal val="ppt_h"/>
                                          </p:val>
                                        </p:tav>
                                        <p:tav tm="100000">
                                          <p:val>
                                            <p:fltVal val="0"/>
                                          </p:val>
                                        </p:tav>
                                      </p:tavLst>
                                    </p:anim>
                                    <p:animEffect transition="out" filter="fade">
                                      <p:cBhvr>
                                        <p:cTn id="122" dur="500"/>
                                        <p:tgtEl>
                                          <p:spTgt spid="110"/>
                                        </p:tgtEl>
                                      </p:cBhvr>
                                    </p:animEffect>
                                    <p:set>
                                      <p:cBhvr>
                                        <p:cTn id="123" dur="1" fill="hold">
                                          <p:stCondLst>
                                            <p:cond delay="499"/>
                                          </p:stCondLst>
                                        </p:cTn>
                                        <p:tgtEl>
                                          <p:spTgt spid="110"/>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60"/>
                                        </p:tgtEl>
                                      </p:cBhvr>
                                    </p:animEffect>
                                    <p:set>
                                      <p:cBhvr>
                                        <p:cTn id="126" dur="1" fill="hold">
                                          <p:stCondLst>
                                            <p:cond delay="499"/>
                                          </p:stCondLst>
                                        </p:cTn>
                                        <p:tgtEl>
                                          <p:spTgt spid="60"/>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3"/>
                                        </p:tgtEl>
                                      </p:cBhvr>
                                    </p:animEffect>
                                    <p:set>
                                      <p:cBhvr>
                                        <p:cTn id="129" dur="1" fill="hold">
                                          <p:stCondLst>
                                            <p:cond delay="499"/>
                                          </p:stCondLst>
                                        </p:cTn>
                                        <p:tgtEl>
                                          <p:spTgt spid="3"/>
                                        </p:tgtEl>
                                        <p:attrNameLst>
                                          <p:attrName>style.visibility</p:attrName>
                                        </p:attrNameLst>
                                      </p:cBhvr>
                                      <p:to>
                                        <p:strVal val="hidden"/>
                                      </p:to>
                                    </p:set>
                                  </p:childTnLst>
                                </p:cTn>
                              </p:par>
                              <p:par>
                                <p:cTn id="130" presetID="53" presetClass="entr" presetSubtype="16" fill="hold" nodeType="withEffect">
                                  <p:stCondLst>
                                    <p:cond delay="0"/>
                                  </p:stCondLst>
                                  <p:childTnLst>
                                    <p:set>
                                      <p:cBhvr>
                                        <p:cTn id="131" dur="1" fill="hold">
                                          <p:stCondLst>
                                            <p:cond delay="0"/>
                                          </p:stCondLst>
                                        </p:cTn>
                                        <p:tgtEl>
                                          <p:spTgt spid="88"/>
                                        </p:tgtEl>
                                        <p:attrNameLst>
                                          <p:attrName>style.visibility</p:attrName>
                                        </p:attrNameLst>
                                      </p:cBhvr>
                                      <p:to>
                                        <p:strVal val="visible"/>
                                      </p:to>
                                    </p:set>
                                    <p:anim calcmode="lin" valueType="num">
                                      <p:cBhvr>
                                        <p:cTn id="132" dur="500" fill="hold"/>
                                        <p:tgtEl>
                                          <p:spTgt spid="88"/>
                                        </p:tgtEl>
                                        <p:attrNameLst>
                                          <p:attrName>ppt_w</p:attrName>
                                        </p:attrNameLst>
                                      </p:cBhvr>
                                      <p:tavLst>
                                        <p:tav tm="0">
                                          <p:val>
                                            <p:fltVal val="0"/>
                                          </p:val>
                                        </p:tav>
                                        <p:tav tm="100000">
                                          <p:val>
                                            <p:strVal val="#ppt_w"/>
                                          </p:val>
                                        </p:tav>
                                      </p:tavLst>
                                    </p:anim>
                                    <p:anim calcmode="lin" valueType="num">
                                      <p:cBhvr>
                                        <p:cTn id="133" dur="500" fill="hold"/>
                                        <p:tgtEl>
                                          <p:spTgt spid="88"/>
                                        </p:tgtEl>
                                        <p:attrNameLst>
                                          <p:attrName>ppt_h</p:attrName>
                                        </p:attrNameLst>
                                      </p:cBhvr>
                                      <p:tavLst>
                                        <p:tav tm="0">
                                          <p:val>
                                            <p:fltVal val="0"/>
                                          </p:val>
                                        </p:tav>
                                        <p:tav tm="100000">
                                          <p:val>
                                            <p:strVal val="#ppt_h"/>
                                          </p:val>
                                        </p:tav>
                                      </p:tavLst>
                                    </p:anim>
                                    <p:animEffect transition="in" filter="fade">
                                      <p:cBhvr>
                                        <p:cTn id="1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4F9109-98B3-4B82-A1C0-BE5C4221027B}"/>
              </a:ext>
            </a:extLst>
          </p:cNvPr>
          <p:cNvPicPr>
            <a:picLocks noChangeAspect="1"/>
          </p:cNvPicPr>
          <p:nvPr/>
        </p:nvPicPr>
        <p:blipFill rotWithShape="1">
          <a:blip r:embed="rId3"/>
          <a:srcRect t="13789" b="1827"/>
          <a:stretch/>
        </p:blipFill>
        <p:spPr>
          <a:xfrm>
            <a:off x="866" y="974"/>
            <a:ext cx="12190271" cy="6856055"/>
          </a:xfrm>
          <a:prstGeom prst="rect">
            <a:avLst/>
          </a:prstGeom>
        </p:spPr>
      </p:pic>
      <p:sp>
        <p:nvSpPr>
          <p:cNvPr id="7" name="Rectangle 6">
            <a:extLst>
              <a:ext uri="{FF2B5EF4-FFF2-40B4-BE49-F238E27FC236}">
                <a16:creationId xmlns:a16="http://schemas.microsoft.com/office/drawing/2014/main" id="{9284426B-31E6-4D4C-AD77-1A6D6E2CC609}"/>
              </a:ext>
            </a:extLst>
          </p:cNvPr>
          <p:cNvSpPr/>
          <p:nvPr/>
        </p:nvSpPr>
        <p:spPr bwMode="auto">
          <a:xfrm>
            <a:off x="1" y="974"/>
            <a:ext cx="12190271" cy="6856055"/>
          </a:xfrm>
          <a:prstGeom prst="rect">
            <a:avLst/>
          </a:prstGeom>
          <a:gradFill>
            <a:gsLst>
              <a:gs pos="0">
                <a:srgbClr val="000000">
                  <a:alpha val="40000"/>
                </a:srgbClr>
              </a:gs>
              <a:gs pos="49000">
                <a:srgbClr val="000000">
                  <a:alpha val="65000"/>
                </a:srgbClr>
              </a:gs>
              <a:gs pos="96000">
                <a:srgbClr val="000000">
                  <a:alpha val="6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620DAF64-6CAA-42E4-899B-A4A2FB3D47CF}"/>
              </a:ext>
            </a:extLst>
          </p:cNvPr>
          <p:cNvSpPr>
            <a:spLocks noGrp="1"/>
          </p:cNvSpPr>
          <p:nvPr>
            <p:ph type="title"/>
          </p:nvPr>
        </p:nvSpPr>
        <p:spPr>
          <a:xfrm>
            <a:off x="270067" y="939894"/>
            <a:ext cx="11654187" cy="553920"/>
          </a:xfrm>
        </p:spPr>
        <p:txBody>
          <a:bodyPr/>
          <a:lstStyle/>
          <a:p>
            <a:pPr algn="ctr"/>
            <a:r>
              <a:rPr lang="en-US">
                <a:gradFill>
                  <a:gsLst>
                    <a:gs pos="1250">
                      <a:schemeClr val="bg1"/>
                    </a:gs>
                    <a:gs pos="100000">
                      <a:schemeClr val="bg1"/>
                    </a:gs>
                  </a:gsLst>
                  <a:lin ang="5400000" scaled="0"/>
                </a:gradFill>
              </a:rPr>
              <a:t>Working as a team</a:t>
            </a:r>
          </a:p>
        </p:txBody>
      </p:sp>
      <p:sp>
        <p:nvSpPr>
          <p:cNvPr id="4" name="Text Placeholder 3">
            <a:extLst>
              <a:ext uri="{FF2B5EF4-FFF2-40B4-BE49-F238E27FC236}">
                <a16:creationId xmlns:a16="http://schemas.microsoft.com/office/drawing/2014/main" id="{E35981AA-6314-4C6B-93E3-3A8D5A133DCD}"/>
              </a:ext>
            </a:extLst>
          </p:cNvPr>
          <p:cNvSpPr>
            <a:spLocks noGrp="1"/>
          </p:cNvSpPr>
          <p:nvPr>
            <p:ph type="body" sz="quarter" idx="4294967295"/>
          </p:nvPr>
        </p:nvSpPr>
        <p:spPr>
          <a:xfrm>
            <a:off x="449014" y="4410884"/>
            <a:ext cx="2688892" cy="615466"/>
          </a:xfrm>
        </p:spPr>
        <p:txBody>
          <a:bodyPr>
            <a:normAutofit lnSpcReduction="10000"/>
          </a:bodyPr>
          <a:lstStyle/>
          <a:p>
            <a:pPr algn="ctr"/>
            <a:r>
              <a:rPr lang="en-US" sz="196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Shared from </a:t>
            </a:r>
            <a:br>
              <a:rPr lang="en-US" sz="196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1961">
                <a:gradFill>
                  <a:gsLst>
                    <a:gs pos="1250">
                      <a:schemeClr val="bg1"/>
                    </a:gs>
                    <a:gs pos="100000">
                      <a:schemeClr val="bg1"/>
                    </a:gs>
                  </a:gsLst>
                  <a:lin ang="5400000" scaled="0"/>
                </a:gradFill>
                <a:latin typeface="Segoe UI Semibold" panose="020B0702040204020203" pitchFamily="34" charset="0"/>
                <a:cs typeface="Segoe UI Semibold" panose="020B0702040204020203" pitchFamily="34" charset="0"/>
              </a:rPr>
              <a:t>the start</a:t>
            </a:r>
          </a:p>
        </p:txBody>
      </p:sp>
      <p:sp>
        <p:nvSpPr>
          <p:cNvPr id="10" name="Text Placeholder 3">
            <a:extLst>
              <a:ext uri="{FF2B5EF4-FFF2-40B4-BE49-F238E27FC236}">
                <a16:creationId xmlns:a16="http://schemas.microsoft.com/office/drawing/2014/main" id="{7BC54312-28D3-4BC6-B7DF-6CA73A10A48E}"/>
              </a:ext>
            </a:extLst>
          </p:cNvPr>
          <p:cNvSpPr txBox="1">
            <a:spLocks/>
          </p:cNvSpPr>
          <p:nvPr/>
        </p:nvSpPr>
        <p:spPr>
          <a:xfrm>
            <a:off x="3317374" y="4411428"/>
            <a:ext cx="2688892" cy="734929"/>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r>
              <a:rPr lang="en-US" sz="196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New members get full context</a:t>
            </a:r>
          </a:p>
        </p:txBody>
      </p:sp>
      <p:sp>
        <p:nvSpPr>
          <p:cNvPr id="11" name="Text Placeholder 3">
            <a:extLst>
              <a:ext uri="{FF2B5EF4-FFF2-40B4-BE49-F238E27FC236}">
                <a16:creationId xmlns:a16="http://schemas.microsoft.com/office/drawing/2014/main" id="{04CE0D72-A225-4BE4-8A7E-5CD244B04EB9}"/>
              </a:ext>
            </a:extLst>
          </p:cNvPr>
          <p:cNvSpPr txBox="1">
            <a:spLocks/>
          </p:cNvSpPr>
          <p:nvPr/>
        </p:nvSpPr>
        <p:spPr>
          <a:xfrm>
            <a:off x="6185736" y="4411428"/>
            <a:ext cx="2688892" cy="734929"/>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r>
              <a:rPr lang="en-US" sz="196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a:t>
            </a:r>
            <a:br>
              <a:rPr lang="en-US" sz="196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96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and lifecycle</a:t>
            </a:r>
          </a:p>
        </p:txBody>
      </p:sp>
      <p:sp>
        <p:nvSpPr>
          <p:cNvPr id="12" name="Text Placeholder 3">
            <a:extLst>
              <a:ext uri="{FF2B5EF4-FFF2-40B4-BE49-F238E27FC236}">
                <a16:creationId xmlns:a16="http://schemas.microsoft.com/office/drawing/2014/main" id="{95E89A38-4744-47AD-838F-53130A142BA8}"/>
              </a:ext>
            </a:extLst>
          </p:cNvPr>
          <p:cNvSpPr txBox="1">
            <a:spLocks/>
          </p:cNvSpPr>
          <p:nvPr/>
        </p:nvSpPr>
        <p:spPr>
          <a:xfrm>
            <a:off x="9054095" y="4411428"/>
            <a:ext cx="2688892" cy="734929"/>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563">
              <a:buNone/>
              <a:defRPr/>
            </a:pPr>
            <a:r>
              <a:rPr lang="en-US" sz="1961">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Office 365 Group collaboration tools</a:t>
            </a:r>
          </a:p>
        </p:txBody>
      </p:sp>
      <p:cxnSp>
        <p:nvCxnSpPr>
          <p:cNvPr id="14" name="Straight Connector 13">
            <a:extLst>
              <a:ext uri="{FF2B5EF4-FFF2-40B4-BE49-F238E27FC236}">
                <a16:creationId xmlns:a16="http://schemas.microsoft.com/office/drawing/2014/main" id="{10120283-C98B-4E43-8FD6-148DFC0A1E3E}"/>
              </a:ext>
            </a:extLst>
          </p:cNvPr>
          <p:cNvCxnSpPr/>
          <p:nvPr/>
        </p:nvCxnSpPr>
        <p:spPr>
          <a:xfrm>
            <a:off x="3227641" y="4101223"/>
            <a:ext cx="0" cy="1195063"/>
          </a:xfrm>
          <a:prstGeom prst="line">
            <a:avLst/>
          </a:prstGeom>
          <a:ln w="1587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231FE7D-086A-4631-A635-0F87F2278E7D}"/>
              </a:ext>
            </a:extLst>
          </p:cNvPr>
          <p:cNvCxnSpPr/>
          <p:nvPr/>
        </p:nvCxnSpPr>
        <p:spPr>
          <a:xfrm>
            <a:off x="6096001" y="4101223"/>
            <a:ext cx="0" cy="1195063"/>
          </a:xfrm>
          <a:prstGeom prst="line">
            <a:avLst/>
          </a:prstGeom>
          <a:ln w="1587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E5F49C-4E5A-4F2A-A4C4-5C3D7D0C3954}"/>
              </a:ext>
            </a:extLst>
          </p:cNvPr>
          <p:cNvCxnSpPr/>
          <p:nvPr/>
        </p:nvCxnSpPr>
        <p:spPr>
          <a:xfrm>
            <a:off x="8964361" y="4101223"/>
            <a:ext cx="0" cy="1195063"/>
          </a:xfrm>
          <a:prstGeom prst="line">
            <a:avLst/>
          </a:prstGeom>
          <a:ln w="1587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AD183C68-8FDB-4991-9DC3-EDBE45234536}"/>
              </a:ext>
            </a:extLst>
          </p:cNvPr>
          <p:cNvGrpSpPr/>
          <p:nvPr/>
        </p:nvGrpSpPr>
        <p:grpSpPr>
          <a:xfrm>
            <a:off x="1221665" y="2528257"/>
            <a:ext cx="1157084" cy="1157083"/>
            <a:chOff x="2578914" y="2720151"/>
            <a:chExt cx="1180286" cy="1180285"/>
          </a:xfrm>
        </p:grpSpPr>
        <p:sp>
          <p:nvSpPr>
            <p:cNvPr id="35" name="Oval 34">
              <a:extLst>
                <a:ext uri="{FF2B5EF4-FFF2-40B4-BE49-F238E27FC236}">
                  <a16:creationId xmlns:a16="http://schemas.microsoft.com/office/drawing/2014/main" id="{C9EE59E7-16D4-478D-9AE0-BE2BAD3F4EEC}"/>
                </a:ext>
              </a:extLst>
            </p:cNvPr>
            <p:cNvSpPr/>
            <p:nvPr/>
          </p:nvSpPr>
          <p:spPr bwMode="auto">
            <a:xfrm>
              <a:off x="2578914" y="2720151"/>
              <a:ext cx="1180286" cy="118028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36" name="Group 35">
              <a:extLst>
                <a:ext uri="{FF2B5EF4-FFF2-40B4-BE49-F238E27FC236}">
                  <a16:creationId xmlns:a16="http://schemas.microsoft.com/office/drawing/2014/main" id="{496C95AA-708E-445A-AE28-3240DE6145FD}"/>
                </a:ext>
              </a:extLst>
            </p:cNvPr>
            <p:cNvGrpSpPr/>
            <p:nvPr/>
          </p:nvGrpSpPr>
          <p:grpSpPr>
            <a:xfrm>
              <a:off x="2843340" y="2979382"/>
              <a:ext cx="675341" cy="614010"/>
              <a:chOff x="2880659" y="2958179"/>
              <a:chExt cx="675341" cy="614010"/>
            </a:xfrm>
          </p:grpSpPr>
          <p:sp>
            <p:nvSpPr>
              <p:cNvPr id="37" name="Freeform: Shape 36">
                <a:extLst>
                  <a:ext uri="{FF2B5EF4-FFF2-40B4-BE49-F238E27FC236}">
                    <a16:creationId xmlns:a16="http://schemas.microsoft.com/office/drawing/2014/main" id="{525D0494-AC63-4C91-A3E5-CF550478C8FC}"/>
                  </a:ext>
                </a:extLst>
              </p:cNvPr>
              <p:cNvSpPr/>
              <p:nvPr/>
            </p:nvSpPr>
            <p:spPr>
              <a:xfrm>
                <a:off x="2963335" y="2958179"/>
                <a:ext cx="592665" cy="454385"/>
              </a:xfrm>
              <a:custGeom>
                <a:avLst/>
                <a:gdLst>
                  <a:gd name="connsiteX0" fmla="*/ 55245 w 114300"/>
                  <a:gd name="connsiteY0" fmla="*/ 0 h 161925"/>
                  <a:gd name="connsiteX1" fmla="*/ 85725 w 114300"/>
                  <a:gd name="connsiteY1" fmla="*/ 30480 h 161925"/>
                  <a:gd name="connsiteX2" fmla="*/ 55245 w 114300"/>
                  <a:gd name="connsiteY2" fmla="*/ 60960 h 161925"/>
                  <a:gd name="connsiteX3" fmla="*/ 55245 w 114300"/>
                  <a:gd name="connsiteY3" fmla="*/ 43815 h 161925"/>
                  <a:gd name="connsiteX4" fmla="*/ 0 w 114300"/>
                  <a:gd name="connsiteY4" fmla="*/ 65723 h 161925"/>
                  <a:gd name="connsiteX5" fmla="*/ 55245 w 114300"/>
                  <a:gd name="connsiteY5" fmla="*/ 18098 h 161925"/>
                  <a:gd name="connsiteX6" fmla="*/ 55245 w 114300"/>
                  <a:gd name="connsiteY6" fmla="*/ 0 h 161925"/>
                  <a:gd name="connsiteX7" fmla="*/ 54293 w 114300"/>
                  <a:gd name="connsiteY7" fmla="*/ 106680 h 161925"/>
                  <a:gd name="connsiteX8" fmla="*/ 37147 w 114300"/>
                  <a:gd name="connsiteY8" fmla="*/ 123825 h 161925"/>
                  <a:gd name="connsiteX9" fmla="*/ 54293 w 114300"/>
                  <a:gd name="connsiteY9" fmla="*/ 140970 h 161925"/>
                  <a:gd name="connsiteX10" fmla="*/ 71438 w 114300"/>
                  <a:gd name="connsiteY10" fmla="*/ 123825 h 161925"/>
                  <a:gd name="connsiteX11" fmla="*/ 54293 w 114300"/>
                  <a:gd name="connsiteY11" fmla="*/ 106680 h 161925"/>
                  <a:gd name="connsiteX12" fmla="*/ 76200 w 114300"/>
                  <a:gd name="connsiteY12" fmla="*/ 161925 h 161925"/>
                  <a:gd name="connsiteX13" fmla="*/ 55245 w 114300"/>
                  <a:gd name="connsiteY13" fmla="*/ 140970 h 161925"/>
                  <a:gd name="connsiteX14" fmla="*/ 34290 w 114300"/>
                  <a:gd name="connsiteY14" fmla="*/ 161925 h 161925"/>
                  <a:gd name="connsiteX15" fmla="*/ 110490 w 114300"/>
                  <a:gd name="connsiteY15" fmla="*/ 85725 h 161925"/>
                  <a:gd name="connsiteX16" fmla="*/ 76200 w 114300"/>
                  <a:gd name="connsiteY16" fmla="*/ 85725 h 161925"/>
                  <a:gd name="connsiteX17" fmla="*/ 93345 w 114300"/>
                  <a:gd name="connsiteY17" fmla="*/ 102870 h 161925"/>
                  <a:gd name="connsiteX18" fmla="*/ 110490 w 114300"/>
                  <a:gd name="connsiteY18" fmla="*/ 85725 h 161925"/>
                  <a:gd name="connsiteX19" fmla="*/ 114300 w 114300"/>
                  <a:gd name="connsiteY19" fmla="*/ 123825 h 161925"/>
                  <a:gd name="connsiteX20" fmla="*/ 93345 w 114300"/>
                  <a:gd name="connsiteY20" fmla="*/ 102870 h 161925"/>
                  <a:gd name="connsiteX21" fmla="*/ 72390 w 114300"/>
                  <a:gd name="connsiteY21" fmla="*/ 123825 h 161925"/>
                  <a:gd name="connsiteX0" fmla="*/ 55245 w 114300"/>
                  <a:gd name="connsiteY0" fmla="*/ 0 h 161925"/>
                  <a:gd name="connsiteX1" fmla="*/ 85725 w 114300"/>
                  <a:gd name="connsiteY1" fmla="*/ 30480 h 161925"/>
                  <a:gd name="connsiteX2" fmla="*/ 55245 w 114300"/>
                  <a:gd name="connsiteY2" fmla="*/ 60960 h 161925"/>
                  <a:gd name="connsiteX3" fmla="*/ 55245 w 114300"/>
                  <a:gd name="connsiteY3" fmla="*/ 43815 h 161925"/>
                  <a:gd name="connsiteX4" fmla="*/ 0 w 114300"/>
                  <a:gd name="connsiteY4" fmla="*/ 65723 h 161925"/>
                  <a:gd name="connsiteX5" fmla="*/ 55245 w 114300"/>
                  <a:gd name="connsiteY5" fmla="*/ 18098 h 161925"/>
                  <a:gd name="connsiteX6" fmla="*/ 55245 w 114300"/>
                  <a:gd name="connsiteY6" fmla="*/ 0 h 161925"/>
                  <a:gd name="connsiteX7" fmla="*/ 54293 w 114300"/>
                  <a:gd name="connsiteY7" fmla="*/ 106680 h 161925"/>
                  <a:gd name="connsiteX8" fmla="*/ 37147 w 114300"/>
                  <a:gd name="connsiteY8" fmla="*/ 123825 h 161925"/>
                  <a:gd name="connsiteX9" fmla="*/ 54293 w 114300"/>
                  <a:gd name="connsiteY9" fmla="*/ 140970 h 161925"/>
                  <a:gd name="connsiteX10" fmla="*/ 71438 w 114300"/>
                  <a:gd name="connsiteY10" fmla="*/ 123825 h 161925"/>
                  <a:gd name="connsiteX11" fmla="*/ 54293 w 114300"/>
                  <a:gd name="connsiteY11" fmla="*/ 106680 h 161925"/>
                  <a:gd name="connsiteX12" fmla="*/ 76200 w 114300"/>
                  <a:gd name="connsiteY12" fmla="*/ 161925 h 161925"/>
                  <a:gd name="connsiteX13" fmla="*/ 55245 w 114300"/>
                  <a:gd name="connsiteY13" fmla="*/ 140970 h 161925"/>
                  <a:gd name="connsiteX14" fmla="*/ 34290 w 114300"/>
                  <a:gd name="connsiteY14" fmla="*/ 161925 h 161925"/>
                  <a:gd name="connsiteX15" fmla="*/ 93345 w 114300"/>
                  <a:gd name="connsiteY15" fmla="*/ 102870 h 161925"/>
                  <a:gd name="connsiteX16" fmla="*/ 76200 w 114300"/>
                  <a:gd name="connsiteY16" fmla="*/ 85725 h 161925"/>
                  <a:gd name="connsiteX17" fmla="*/ 93345 w 114300"/>
                  <a:gd name="connsiteY17" fmla="*/ 102870 h 161925"/>
                  <a:gd name="connsiteX18" fmla="*/ 114300 w 114300"/>
                  <a:gd name="connsiteY18" fmla="*/ 123825 h 161925"/>
                  <a:gd name="connsiteX19" fmla="*/ 93345 w 114300"/>
                  <a:gd name="connsiteY19" fmla="*/ 102870 h 161925"/>
                  <a:gd name="connsiteX20" fmla="*/ 72390 w 114300"/>
                  <a:gd name="connsiteY20" fmla="*/ 123825 h 161925"/>
                  <a:gd name="connsiteX0" fmla="*/ 55245 w 114300"/>
                  <a:gd name="connsiteY0" fmla="*/ 0 h 161925"/>
                  <a:gd name="connsiteX1" fmla="*/ 85725 w 114300"/>
                  <a:gd name="connsiteY1" fmla="*/ 30480 h 161925"/>
                  <a:gd name="connsiteX2" fmla="*/ 55245 w 114300"/>
                  <a:gd name="connsiteY2" fmla="*/ 60960 h 161925"/>
                  <a:gd name="connsiteX3" fmla="*/ 55245 w 114300"/>
                  <a:gd name="connsiteY3" fmla="*/ 43815 h 161925"/>
                  <a:gd name="connsiteX4" fmla="*/ 0 w 114300"/>
                  <a:gd name="connsiteY4" fmla="*/ 65723 h 161925"/>
                  <a:gd name="connsiteX5" fmla="*/ 55245 w 114300"/>
                  <a:gd name="connsiteY5" fmla="*/ 18098 h 161925"/>
                  <a:gd name="connsiteX6" fmla="*/ 55245 w 114300"/>
                  <a:gd name="connsiteY6" fmla="*/ 0 h 161925"/>
                  <a:gd name="connsiteX7" fmla="*/ 54293 w 114300"/>
                  <a:gd name="connsiteY7" fmla="*/ 106680 h 161925"/>
                  <a:gd name="connsiteX8" fmla="*/ 37147 w 114300"/>
                  <a:gd name="connsiteY8" fmla="*/ 123825 h 161925"/>
                  <a:gd name="connsiteX9" fmla="*/ 54293 w 114300"/>
                  <a:gd name="connsiteY9" fmla="*/ 140970 h 161925"/>
                  <a:gd name="connsiteX10" fmla="*/ 71438 w 114300"/>
                  <a:gd name="connsiteY10" fmla="*/ 123825 h 161925"/>
                  <a:gd name="connsiteX11" fmla="*/ 54293 w 114300"/>
                  <a:gd name="connsiteY11" fmla="*/ 106680 h 161925"/>
                  <a:gd name="connsiteX12" fmla="*/ 76200 w 114300"/>
                  <a:gd name="connsiteY12" fmla="*/ 161925 h 161925"/>
                  <a:gd name="connsiteX13" fmla="*/ 55245 w 114300"/>
                  <a:gd name="connsiteY13" fmla="*/ 140970 h 161925"/>
                  <a:gd name="connsiteX14" fmla="*/ 34290 w 114300"/>
                  <a:gd name="connsiteY14" fmla="*/ 161925 h 161925"/>
                  <a:gd name="connsiteX15" fmla="*/ 93345 w 114300"/>
                  <a:gd name="connsiteY15" fmla="*/ 102870 h 161925"/>
                  <a:gd name="connsiteX16" fmla="*/ 76200 w 114300"/>
                  <a:gd name="connsiteY16" fmla="*/ 85725 h 161925"/>
                  <a:gd name="connsiteX17" fmla="*/ 93345 w 114300"/>
                  <a:gd name="connsiteY17" fmla="*/ 102870 h 161925"/>
                  <a:gd name="connsiteX18" fmla="*/ 114300 w 114300"/>
                  <a:gd name="connsiteY18" fmla="*/ 123825 h 161925"/>
                  <a:gd name="connsiteX19" fmla="*/ 72390 w 114300"/>
                  <a:gd name="connsiteY19" fmla="*/ 123825 h 161925"/>
                  <a:gd name="connsiteX0" fmla="*/ 55245 w 93345"/>
                  <a:gd name="connsiteY0" fmla="*/ 0 h 161925"/>
                  <a:gd name="connsiteX1" fmla="*/ 85725 w 93345"/>
                  <a:gd name="connsiteY1" fmla="*/ 30480 h 161925"/>
                  <a:gd name="connsiteX2" fmla="*/ 55245 w 93345"/>
                  <a:gd name="connsiteY2" fmla="*/ 60960 h 161925"/>
                  <a:gd name="connsiteX3" fmla="*/ 55245 w 93345"/>
                  <a:gd name="connsiteY3" fmla="*/ 43815 h 161925"/>
                  <a:gd name="connsiteX4" fmla="*/ 0 w 93345"/>
                  <a:gd name="connsiteY4" fmla="*/ 65723 h 161925"/>
                  <a:gd name="connsiteX5" fmla="*/ 55245 w 93345"/>
                  <a:gd name="connsiteY5" fmla="*/ 18098 h 161925"/>
                  <a:gd name="connsiteX6" fmla="*/ 55245 w 93345"/>
                  <a:gd name="connsiteY6" fmla="*/ 0 h 161925"/>
                  <a:gd name="connsiteX7" fmla="*/ 54293 w 93345"/>
                  <a:gd name="connsiteY7" fmla="*/ 106680 h 161925"/>
                  <a:gd name="connsiteX8" fmla="*/ 37147 w 93345"/>
                  <a:gd name="connsiteY8" fmla="*/ 123825 h 161925"/>
                  <a:gd name="connsiteX9" fmla="*/ 54293 w 93345"/>
                  <a:gd name="connsiteY9" fmla="*/ 140970 h 161925"/>
                  <a:gd name="connsiteX10" fmla="*/ 71438 w 93345"/>
                  <a:gd name="connsiteY10" fmla="*/ 123825 h 161925"/>
                  <a:gd name="connsiteX11" fmla="*/ 54293 w 93345"/>
                  <a:gd name="connsiteY11" fmla="*/ 106680 h 161925"/>
                  <a:gd name="connsiteX12" fmla="*/ 76200 w 93345"/>
                  <a:gd name="connsiteY12" fmla="*/ 161925 h 161925"/>
                  <a:gd name="connsiteX13" fmla="*/ 55245 w 93345"/>
                  <a:gd name="connsiteY13" fmla="*/ 140970 h 161925"/>
                  <a:gd name="connsiteX14" fmla="*/ 34290 w 93345"/>
                  <a:gd name="connsiteY14" fmla="*/ 161925 h 161925"/>
                  <a:gd name="connsiteX15" fmla="*/ 93345 w 93345"/>
                  <a:gd name="connsiteY15" fmla="*/ 102870 h 161925"/>
                  <a:gd name="connsiteX16" fmla="*/ 76200 w 93345"/>
                  <a:gd name="connsiteY16" fmla="*/ 85725 h 161925"/>
                  <a:gd name="connsiteX17" fmla="*/ 93345 w 93345"/>
                  <a:gd name="connsiteY17" fmla="*/ 102870 h 161925"/>
                  <a:gd name="connsiteX0" fmla="*/ 55245 w 85725"/>
                  <a:gd name="connsiteY0" fmla="*/ 0 h 161925"/>
                  <a:gd name="connsiteX1" fmla="*/ 85725 w 85725"/>
                  <a:gd name="connsiteY1" fmla="*/ 30480 h 161925"/>
                  <a:gd name="connsiteX2" fmla="*/ 55245 w 85725"/>
                  <a:gd name="connsiteY2" fmla="*/ 60960 h 161925"/>
                  <a:gd name="connsiteX3" fmla="*/ 55245 w 85725"/>
                  <a:gd name="connsiteY3" fmla="*/ 43815 h 161925"/>
                  <a:gd name="connsiteX4" fmla="*/ 0 w 85725"/>
                  <a:gd name="connsiteY4" fmla="*/ 65723 h 161925"/>
                  <a:gd name="connsiteX5" fmla="*/ 55245 w 85725"/>
                  <a:gd name="connsiteY5" fmla="*/ 18098 h 161925"/>
                  <a:gd name="connsiteX6" fmla="*/ 55245 w 85725"/>
                  <a:gd name="connsiteY6" fmla="*/ 0 h 161925"/>
                  <a:gd name="connsiteX7" fmla="*/ 54293 w 85725"/>
                  <a:gd name="connsiteY7" fmla="*/ 106680 h 161925"/>
                  <a:gd name="connsiteX8" fmla="*/ 37147 w 85725"/>
                  <a:gd name="connsiteY8" fmla="*/ 123825 h 161925"/>
                  <a:gd name="connsiteX9" fmla="*/ 54293 w 85725"/>
                  <a:gd name="connsiteY9" fmla="*/ 140970 h 161925"/>
                  <a:gd name="connsiteX10" fmla="*/ 71438 w 85725"/>
                  <a:gd name="connsiteY10" fmla="*/ 123825 h 161925"/>
                  <a:gd name="connsiteX11" fmla="*/ 54293 w 85725"/>
                  <a:gd name="connsiteY11" fmla="*/ 106680 h 161925"/>
                  <a:gd name="connsiteX12" fmla="*/ 76200 w 85725"/>
                  <a:gd name="connsiteY12" fmla="*/ 161925 h 161925"/>
                  <a:gd name="connsiteX13" fmla="*/ 55245 w 85725"/>
                  <a:gd name="connsiteY13" fmla="*/ 140970 h 161925"/>
                  <a:gd name="connsiteX14" fmla="*/ 34290 w 85725"/>
                  <a:gd name="connsiteY14" fmla="*/ 161925 h 161925"/>
                  <a:gd name="connsiteX0" fmla="*/ 55245 w 85725"/>
                  <a:gd name="connsiteY0" fmla="*/ 0 h 161925"/>
                  <a:gd name="connsiteX1" fmla="*/ 85725 w 85725"/>
                  <a:gd name="connsiteY1" fmla="*/ 30480 h 161925"/>
                  <a:gd name="connsiteX2" fmla="*/ 55245 w 85725"/>
                  <a:gd name="connsiteY2" fmla="*/ 60960 h 161925"/>
                  <a:gd name="connsiteX3" fmla="*/ 55245 w 85725"/>
                  <a:gd name="connsiteY3" fmla="*/ 43815 h 161925"/>
                  <a:gd name="connsiteX4" fmla="*/ 0 w 85725"/>
                  <a:gd name="connsiteY4" fmla="*/ 65723 h 161925"/>
                  <a:gd name="connsiteX5" fmla="*/ 55245 w 85725"/>
                  <a:gd name="connsiteY5" fmla="*/ 18098 h 161925"/>
                  <a:gd name="connsiteX6" fmla="*/ 55245 w 85725"/>
                  <a:gd name="connsiteY6" fmla="*/ 0 h 161925"/>
                  <a:gd name="connsiteX7" fmla="*/ 54293 w 85725"/>
                  <a:gd name="connsiteY7" fmla="*/ 106680 h 161925"/>
                  <a:gd name="connsiteX8" fmla="*/ 37147 w 85725"/>
                  <a:gd name="connsiteY8" fmla="*/ 123825 h 161925"/>
                  <a:gd name="connsiteX9" fmla="*/ 54293 w 85725"/>
                  <a:gd name="connsiteY9" fmla="*/ 140970 h 161925"/>
                  <a:gd name="connsiteX10" fmla="*/ 71438 w 85725"/>
                  <a:gd name="connsiteY10" fmla="*/ 123825 h 161925"/>
                  <a:gd name="connsiteX11" fmla="*/ 54293 w 85725"/>
                  <a:gd name="connsiteY11" fmla="*/ 106680 h 161925"/>
                  <a:gd name="connsiteX12" fmla="*/ 76200 w 85725"/>
                  <a:gd name="connsiteY12" fmla="*/ 161925 h 161925"/>
                  <a:gd name="connsiteX13" fmla="*/ 55245 w 85725"/>
                  <a:gd name="connsiteY13" fmla="*/ 140970 h 161925"/>
                  <a:gd name="connsiteX0" fmla="*/ 55245 w 85725"/>
                  <a:gd name="connsiteY0" fmla="*/ 0 h 140970"/>
                  <a:gd name="connsiteX1" fmla="*/ 85725 w 85725"/>
                  <a:gd name="connsiteY1" fmla="*/ 30480 h 140970"/>
                  <a:gd name="connsiteX2" fmla="*/ 55245 w 85725"/>
                  <a:gd name="connsiteY2" fmla="*/ 60960 h 140970"/>
                  <a:gd name="connsiteX3" fmla="*/ 55245 w 85725"/>
                  <a:gd name="connsiteY3" fmla="*/ 43815 h 140970"/>
                  <a:gd name="connsiteX4" fmla="*/ 0 w 85725"/>
                  <a:gd name="connsiteY4" fmla="*/ 65723 h 140970"/>
                  <a:gd name="connsiteX5" fmla="*/ 55245 w 85725"/>
                  <a:gd name="connsiteY5" fmla="*/ 18098 h 140970"/>
                  <a:gd name="connsiteX6" fmla="*/ 55245 w 85725"/>
                  <a:gd name="connsiteY6" fmla="*/ 0 h 140970"/>
                  <a:gd name="connsiteX7" fmla="*/ 54293 w 85725"/>
                  <a:gd name="connsiteY7" fmla="*/ 106680 h 140970"/>
                  <a:gd name="connsiteX8" fmla="*/ 37147 w 85725"/>
                  <a:gd name="connsiteY8" fmla="*/ 123825 h 140970"/>
                  <a:gd name="connsiteX9" fmla="*/ 54293 w 85725"/>
                  <a:gd name="connsiteY9" fmla="*/ 140970 h 140970"/>
                  <a:gd name="connsiteX10" fmla="*/ 71438 w 85725"/>
                  <a:gd name="connsiteY10" fmla="*/ 123825 h 140970"/>
                  <a:gd name="connsiteX11" fmla="*/ 54293 w 85725"/>
                  <a:gd name="connsiteY11" fmla="*/ 106680 h 140970"/>
                  <a:gd name="connsiteX0" fmla="*/ 55245 w 85725"/>
                  <a:gd name="connsiteY0" fmla="*/ 0 h 143111"/>
                  <a:gd name="connsiteX1" fmla="*/ 85725 w 85725"/>
                  <a:gd name="connsiteY1" fmla="*/ 30480 h 143111"/>
                  <a:gd name="connsiteX2" fmla="*/ 55245 w 85725"/>
                  <a:gd name="connsiteY2" fmla="*/ 60960 h 143111"/>
                  <a:gd name="connsiteX3" fmla="*/ 55245 w 85725"/>
                  <a:gd name="connsiteY3" fmla="*/ 43815 h 143111"/>
                  <a:gd name="connsiteX4" fmla="*/ 0 w 85725"/>
                  <a:gd name="connsiteY4" fmla="*/ 65723 h 143111"/>
                  <a:gd name="connsiteX5" fmla="*/ 55245 w 85725"/>
                  <a:gd name="connsiteY5" fmla="*/ 18098 h 143111"/>
                  <a:gd name="connsiteX6" fmla="*/ 55245 w 85725"/>
                  <a:gd name="connsiteY6" fmla="*/ 0 h 143111"/>
                  <a:gd name="connsiteX7" fmla="*/ 54293 w 85725"/>
                  <a:gd name="connsiteY7" fmla="*/ 106680 h 143111"/>
                  <a:gd name="connsiteX8" fmla="*/ 37147 w 85725"/>
                  <a:gd name="connsiteY8" fmla="*/ 123825 h 143111"/>
                  <a:gd name="connsiteX9" fmla="*/ 54293 w 85725"/>
                  <a:gd name="connsiteY9" fmla="*/ 140970 h 143111"/>
                  <a:gd name="connsiteX10" fmla="*/ 53167 w 85725"/>
                  <a:gd name="connsiteY10" fmla="*/ 140967 h 143111"/>
                  <a:gd name="connsiteX11" fmla="*/ 71438 w 85725"/>
                  <a:gd name="connsiteY11" fmla="*/ 123825 h 143111"/>
                  <a:gd name="connsiteX12" fmla="*/ 54293 w 85725"/>
                  <a:gd name="connsiteY12" fmla="*/ 106680 h 143111"/>
                  <a:gd name="connsiteX0" fmla="*/ 55245 w 85725"/>
                  <a:gd name="connsiteY0" fmla="*/ 0 h 140970"/>
                  <a:gd name="connsiteX1" fmla="*/ 85725 w 85725"/>
                  <a:gd name="connsiteY1" fmla="*/ 30480 h 140970"/>
                  <a:gd name="connsiteX2" fmla="*/ 55245 w 85725"/>
                  <a:gd name="connsiteY2" fmla="*/ 60960 h 140970"/>
                  <a:gd name="connsiteX3" fmla="*/ 55245 w 85725"/>
                  <a:gd name="connsiteY3" fmla="*/ 43815 h 140970"/>
                  <a:gd name="connsiteX4" fmla="*/ 0 w 85725"/>
                  <a:gd name="connsiteY4" fmla="*/ 65723 h 140970"/>
                  <a:gd name="connsiteX5" fmla="*/ 55245 w 85725"/>
                  <a:gd name="connsiteY5" fmla="*/ 18098 h 140970"/>
                  <a:gd name="connsiteX6" fmla="*/ 55245 w 85725"/>
                  <a:gd name="connsiteY6" fmla="*/ 0 h 140970"/>
                  <a:gd name="connsiteX7" fmla="*/ 54293 w 85725"/>
                  <a:gd name="connsiteY7" fmla="*/ 106680 h 140970"/>
                  <a:gd name="connsiteX8" fmla="*/ 37147 w 85725"/>
                  <a:gd name="connsiteY8" fmla="*/ 123825 h 140970"/>
                  <a:gd name="connsiteX9" fmla="*/ 54293 w 85725"/>
                  <a:gd name="connsiteY9" fmla="*/ 140970 h 140970"/>
                  <a:gd name="connsiteX10" fmla="*/ 71438 w 85725"/>
                  <a:gd name="connsiteY10" fmla="*/ 123825 h 140970"/>
                  <a:gd name="connsiteX11" fmla="*/ 54293 w 85725"/>
                  <a:gd name="connsiteY11" fmla="*/ 106680 h 140970"/>
                  <a:gd name="connsiteX0" fmla="*/ 55245 w 85725"/>
                  <a:gd name="connsiteY0" fmla="*/ 0 h 125967"/>
                  <a:gd name="connsiteX1" fmla="*/ 85725 w 85725"/>
                  <a:gd name="connsiteY1" fmla="*/ 30480 h 125967"/>
                  <a:gd name="connsiteX2" fmla="*/ 55245 w 85725"/>
                  <a:gd name="connsiteY2" fmla="*/ 60960 h 125967"/>
                  <a:gd name="connsiteX3" fmla="*/ 55245 w 85725"/>
                  <a:gd name="connsiteY3" fmla="*/ 43815 h 125967"/>
                  <a:gd name="connsiteX4" fmla="*/ 0 w 85725"/>
                  <a:gd name="connsiteY4" fmla="*/ 65723 h 125967"/>
                  <a:gd name="connsiteX5" fmla="*/ 55245 w 85725"/>
                  <a:gd name="connsiteY5" fmla="*/ 18098 h 125967"/>
                  <a:gd name="connsiteX6" fmla="*/ 55245 w 85725"/>
                  <a:gd name="connsiteY6" fmla="*/ 0 h 125967"/>
                  <a:gd name="connsiteX7" fmla="*/ 54293 w 85725"/>
                  <a:gd name="connsiteY7" fmla="*/ 106680 h 125967"/>
                  <a:gd name="connsiteX8" fmla="*/ 37147 w 85725"/>
                  <a:gd name="connsiteY8" fmla="*/ 123825 h 125967"/>
                  <a:gd name="connsiteX9" fmla="*/ 71438 w 85725"/>
                  <a:gd name="connsiteY9" fmla="*/ 123825 h 125967"/>
                  <a:gd name="connsiteX10" fmla="*/ 54293 w 85725"/>
                  <a:gd name="connsiteY10" fmla="*/ 106680 h 125967"/>
                  <a:gd name="connsiteX0" fmla="*/ 55245 w 85725"/>
                  <a:gd name="connsiteY0" fmla="*/ 0 h 123825"/>
                  <a:gd name="connsiteX1" fmla="*/ 85725 w 85725"/>
                  <a:gd name="connsiteY1" fmla="*/ 30480 h 123825"/>
                  <a:gd name="connsiteX2" fmla="*/ 55245 w 85725"/>
                  <a:gd name="connsiteY2" fmla="*/ 60960 h 123825"/>
                  <a:gd name="connsiteX3" fmla="*/ 55245 w 85725"/>
                  <a:gd name="connsiteY3" fmla="*/ 43815 h 123825"/>
                  <a:gd name="connsiteX4" fmla="*/ 0 w 85725"/>
                  <a:gd name="connsiteY4" fmla="*/ 65723 h 123825"/>
                  <a:gd name="connsiteX5" fmla="*/ 55245 w 85725"/>
                  <a:gd name="connsiteY5" fmla="*/ 18098 h 123825"/>
                  <a:gd name="connsiteX6" fmla="*/ 55245 w 85725"/>
                  <a:gd name="connsiteY6" fmla="*/ 0 h 123825"/>
                  <a:gd name="connsiteX7" fmla="*/ 54293 w 85725"/>
                  <a:gd name="connsiteY7" fmla="*/ 106680 h 123825"/>
                  <a:gd name="connsiteX8" fmla="*/ 37147 w 85725"/>
                  <a:gd name="connsiteY8" fmla="*/ 123825 h 123825"/>
                  <a:gd name="connsiteX9" fmla="*/ 54293 w 85725"/>
                  <a:gd name="connsiteY9" fmla="*/ 106680 h 123825"/>
                  <a:gd name="connsiteX0" fmla="*/ 55245 w 85725"/>
                  <a:gd name="connsiteY0" fmla="*/ 0 h 123825"/>
                  <a:gd name="connsiteX1" fmla="*/ 85725 w 85725"/>
                  <a:gd name="connsiteY1" fmla="*/ 30480 h 123825"/>
                  <a:gd name="connsiteX2" fmla="*/ 55245 w 85725"/>
                  <a:gd name="connsiteY2" fmla="*/ 60960 h 123825"/>
                  <a:gd name="connsiteX3" fmla="*/ 55245 w 85725"/>
                  <a:gd name="connsiteY3" fmla="*/ 43815 h 123825"/>
                  <a:gd name="connsiteX4" fmla="*/ 0 w 85725"/>
                  <a:gd name="connsiteY4" fmla="*/ 65723 h 123825"/>
                  <a:gd name="connsiteX5" fmla="*/ 55245 w 85725"/>
                  <a:gd name="connsiteY5" fmla="*/ 18098 h 123825"/>
                  <a:gd name="connsiteX6" fmla="*/ 55245 w 85725"/>
                  <a:gd name="connsiteY6" fmla="*/ 0 h 123825"/>
                  <a:gd name="connsiteX7" fmla="*/ 54293 w 85725"/>
                  <a:gd name="connsiteY7" fmla="*/ 106680 h 123825"/>
                  <a:gd name="connsiteX8" fmla="*/ 37147 w 85725"/>
                  <a:gd name="connsiteY8" fmla="*/ 123825 h 123825"/>
                  <a:gd name="connsiteX9" fmla="*/ 39793 w 85725"/>
                  <a:gd name="connsiteY9" fmla="*/ 123134 h 123825"/>
                  <a:gd name="connsiteX10" fmla="*/ 54293 w 85725"/>
                  <a:gd name="connsiteY10" fmla="*/ 106680 h 123825"/>
                  <a:gd name="connsiteX0" fmla="*/ 55245 w 85725"/>
                  <a:gd name="connsiteY0" fmla="*/ 0 h 123825"/>
                  <a:gd name="connsiteX1" fmla="*/ 85725 w 85725"/>
                  <a:gd name="connsiteY1" fmla="*/ 30480 h 123825"/>
                  <a:gd name="connsiteX2" fmla="*/ 55245 w 85725"/>
                  <a:gd name="connsiteY2" fmla="*/ 60960 h 123825"/>
                  <a:gd name="connsiteX3" fmla="*/ 55245 w 85725"/>
                  <a:gd name="connsiteY3" fmla="*/ 43815 h 123825"/>
                  <a:gd name="connsiteX4" fmla="*/ 0 w 85725"/>
                  <a:gd name="connsiteY4" fmla="*/ 65723 h 123825"/>
                  <a:gd name="connsiteX5" fmla="*/ 55245 w 85725"/>
                  <a:gd name="connsiteY5" fmla="*/ 18098 h 123825"/>
                  <a:gd name="connsiteX6" fmla="*/ 55245 w 85725"/>
                  <a:gd name="connsiteY6" fmla="*/ 0 h 123825"/>
                  <a:gd name="connsiteX7" fmla="*/ 54293 w 85725"/>
                  <a:gd name="connsiteY7" fmla="*/ 106680 h 123825"/>
                  <a:gd name="connsiteX8" fmla="*/ 37147 w 85725"/>
                  <a:gd name="connsiteY8" fmla="*/ 123825 h 123825"/>
                  <a:gd name="connsiteX9" fmla="*/ 54293 w 85725"/>
                  <a:gd name="connsiteY9" fmla="*/ 106680 h 123825"/>
                  <a:gd name="connsiteX0" fmla="*/ 55245 w 85725"/>
                  <a:gd name="connsiteY0" fmla="*/ 0 h 65723"/>
                  <a:gd name="connsiteX1" fmla="*/ 85725 w 85725"/>
                  <a:gd name="connsiteY1" fmla="*/ 30480 h 65723"/>
                  <a:gd name="connsiteX2" fmla="*/ 55245 w 85725"/>
                  <a:gd name="connsiteY2" fmla="*/ 60960 h 65723"/>
                  <a:gd name="connsiteX3" fmla="*/ 55245 w 85725"/>
                  <a:gd name="connsiteY3" fmla="*/ 43815 h 65723"/>
                  <a:gd name="connsiteX4" fmla="*/ 0 w 85725"/>
                  <a:gd name="connsiteY4" fmla="*/ 65723 h 65723"/>
                  <a:gd name="connsiteX5" fmla="*/ 55245 w 85725"/>
                  <a:gd name="connsiteY5" fmla="*/ 18098 h 65723"/>
                  <a:gd name="connsiteX6" fmla="*/ 55245 w 85725"/>
                  <a:gd name="connsiteY6" fmla="*/ 0 h 6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25" h="65723">
                    <a:moveTo>
                      <a:pt x="55245" y="0"/>
                    </a:moveTo>
                    <a:lnTo>
                      <a:pt x="85725" y="30480"/>
                    </a:lnTo>
                    <a:lnTo>
                      <a:pt x="55245" y="60960"/>
                    </a:lnTo>
                    <a:lnTo>
                      <a:pt x="55245" y="43815"/>
                    </a:lnTo>
                    <a:cubicBezTo>
                      <a:pt x="22860" y="43815"/>
                      <a:pt x="0" y="65723"/>
                      <a:pt x="0" y="65723"/>
                    </a:cubicBezTo>
                    <a:cubicBezTo>
                      <a:pt x="0" y="65723"/>
                      <a:pt x="7620" y="18098"/>
                      <a:pt x="55245" y="18098"/>
                    </a:cubicBezTo>
                    <a:lnTo>
                      <a:pt x="55245" y="0"/>
                    </a:lnTo>
                    <a:close/>
                  </a:path>
                </a:pathLst>
              </a:custGeom>
              <a:solidFill>
                <a:schemeClr val="accent1"/>
              </a:solidFill>
              <a:ln w="31750" cap="flat">
                <a:noFill/>
                <a:prstDash val="solid"/>
                <a:miter/>
              </a:ln>
            </p:spPr>
            <p:txBody>
              <a:bodyPr/>
              <a:lstStyle/>
              <a:p>
                <a:pPr defTabSz="672101">
                  <a:defRPr/>
                </a:pPr>
                <a:endParaRPr lang="en-US" sz="1323">
                  <a:solidFill>
                    <a:sysClr val="windowText" lastClr="000000"/>
                  </a:solidFill>
                  <a:latin typeface="Segoe UI"/>
                </a:endParaRPr>
              </a:p>
            </p:txBody>
          </p:sp>
          <p:sp>
            <p:nvSpPr>
              <p:cNvPr id="38" name="Rectangle 4">
                <a:extLst>
                  <a:ext uri="{FF2B5EF4-FFF2-40B4-BE49-F238E27FC236}">
                    <a16:creationId xmlns:a16="http://schemas.microsoft.com/office/drawing/2014/main" id="{467EF729-B3C0-4CD7-8E1B-1143AE0F5232}"/>
                  </a:ext>
                </a:extLst>
              </p:cNvPr>
              <p:cNvSpPr/>
              <p:nvPr/>
            </p:nvSpPr>
            <p:spPr bwMode="auto">
              <a:xfrm>
                <a:off x="2880659" y="3102526"/>
                <a:ext cx="567766" cy="469663"/>
              </a:xfrm>
              <a:custGeom>
                <a:avLst/>
                <a:gdLst>
                  <a:gd name="connsiteX0" fmla="*/ 0 w 567766"/>
                  <a:gd name="connsiteY0" fmla="*/ 0 h 469663"/>
                  <a:gd name="connsiteX1" fmla="*/ 567766 w 567766"/>
                  <a:gd name="connsiteY1" fmla="*/ 0 h 469663"/>
                  <a:gd name="connsiteX2" fmla="*/ 567766 w 567766"/>
                  <a:gd name="connsiteY2" fmla="*/ 469663 h 469663"/>
                  <a:gd name="connsiteX3" fmla="*/ 0 w 567766"/>
                  <a:gd name="connsiteY3" fmla="*/ 469663 h 469663"/>
                  <a:gd name="connsiteX4" fmla="*/ 0 w 567766"/>
                  <a:gd name="connsiteY4" fmla="*/ 0 h 469663"/>
                  <a:gd name="connsiteX0" fmla="*/ 0 w 567766"/>
                  <a:gd name="connsiteY0" fmla="*/ 0 h 469663"/>
                  <a:gd name="connsiteX1" fmla="*/ 567766 w 567766"/>
                  <a:gd name="connsiteY1" fmla="*/ 0 h 469663"/>
                  <a:gd name="connsiteX2" fmla="*/ 567765 w 567766"/>
                  <a:gd name="connsiteY2" fmla="*/ 292109 h 469663"/>
                  <a:gd name="connsiteX3" fmla="*/ 567766 w 567766"/>
                  <a:gd name="connsiteY3" fmla="*/ 469663 h 469663"/>
                  <a:gd name="connsiteX4" fmla="*/ 0 w 567766"/>
                  <a:gd name="connsiteY4" fmla="*/ 469663 h 469663"/>
                  <a:gd name="connsiteX5" fmla="*/ 0 w 567766"/>
                  <a:gd name="connsiteY5" fmla="*/ 0 h 469663"/>
                  <a:gd name="connsiteX0" fmla="*/ 567766 w 659206"/>
                  <a:gd name="connsiteY0" fmla="*/ 0 h 469663"/>
                  <a:gd name="connsiteX1" fmla="*/ 567765 w 659206"/>
                  <a:gd name="connsiteY1" fmla="*/ 292109 h 469663"/>
                  <a:gd name="connsiteX2" fmla="*/ 567766 w 659206"/>
                  <a:gd name="connsiteY2" fmla="*/ 469663 h 469663"/>
                  <a:gd name="connsiteX3" fmla="*/ 0 w 659206"/>
                  <a:gd name="connsiteY3" fmla="*/ 469663 h 469663"/>
                  <a:gd name="connsiteX4" fmla="*/ 0 w 659206"/>
                  <a:gd name="connsiteY4" fmla="*/ 0 h 469663"/>
                  <a:gd name="connsiteX5" fmla="*/ 659206 w 659206"/>
                  <a:gd name="connsiteY5" fmla="*/ 91440 h 469663"/>
                  <a:gd name="connsiteX0" fmla="*/ 567766 w 567766"/>
                  <a:gd name="connsiteY0" fmla="*/ 0 h 469663"/>
                  <a:gd name="connsiteX1" fmla="*/ 567765 w 567766"/>
                  <a:gd name="connsiteY1" fmla="*/ 292109 h 469663"/>
                  <a:gd name="connsiteX2" fmla="*/ 567766 w 567766"/>
                  <a:gd name="connsiteY2" fmla="*/ 469663 h 469663"/>
                  <a:gd name="connsiteX3" fmla="*/ 0 w 567766"/>
                  <a:gd name="connsiteY3" fmla="*/ 469663 h 469663"/>
                  <a:gd name="connsiteX4" fmla="*/ 0 w 567766"/>
                  <a:gd name="connsiteY4" fmla="*/ 0 h 469663"/>
                  <a:gd name="connsiteX0" fmla="*/ 567765 w 567766"/>
                  <a:gd name="connsiteY0" fmla="*/ 292109 h 469663"/>
                  <a:gd name="connsiteX1" fmla="*/ 567766 w 567766"/>
                  <a:gd name="connsiteY1" fmla="*/ 469663 h 469663"/>
                  <a:gd name="connsiteX2" fmla="*/ 0 w 567766"/>
                  <a:gd name="connsiteY2" fmla="*/ 469663 h 469663"/>
                  <a:gd name="connsiteX3" fmla="*/ 0 w 567766"/>
                  <a:gd name="connsiteY3" fmla="*/ 0 h 469663"/>
                </a:gdLst>
                <a:ahLst/>
                <a:cxnLst>
                  <a:cxn ang="0">
                    <a:pos x="connsiteX0" y="connsiteY0"/>
                  </a:cxn>
                  <a:cxn ang="0">
                    <a:pos x="connsiteX1" y="connsiteY1"/>
                  </a:cxn>
                  <a:cxn ang="0">
                    <a:pos x="connsiteX2" y="connsiteY2"/>
                  </a:cxn>
                  <a:cxn ang="0">
                    <a:pos x="connsiteX3" y="connsiteY3"/>
                  </a:cxn>
                </a:cxnLst>
                <a:rect l="l" t="t" r="r" b="b"/>
                <a:pathLst>
                  <a:path w="567766" h="469663">
                    <a:moveTo>
                      <a:pt x="567765" y="292109"/>
                    </a:moveTo>
                    <a:cubicBezTo>
                      <a:pt x="567765" y="351294"/>
                      <a:pt x="567766" y="410478"/>
                      <a:pt x="567766" y="469663"/>
                    </a:cubicBezTo>
                    <a:lnTo>
                      <a:pt x="0" y="469663"/>
                    </a:lnTo>
                    <a:lnTo>
                      <a:pt x="0" y="0"/>
                    </a:lnTo>
                  </a:path>
                </a:pathLst>
              </a:custGeom>
              <a:noFill/>
              <a:ln w="50800">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 name="Group 43">
            <a:extLst>
              <a:ext uri="{FF2B5EF4-FFF2-40B4-BE49-F238E27FC236}">
                <a16:creationId xmlns:a16="http://schemas.microsoft.com/office/drawing/2014/main" id="{0680FED3-A1DD-4558-B39A-52ABFA463047}"/>
              </a:ext>
            </a:extLst>
          </p:cNvPr>
          <p:cNvGrpSpPr/>
          <p:nvPr/>
        </p:nvGrpSpPr>
        <p:grpSpPr>
          <a:xfrm>
            <a:off x="4086235" y="2528257"/>
            <a:ext cx="1157084" cy="1157083"/>
            <a:chOff x="5673587" y="2705779"/>
            <a:chExt cx="1180286" cy="1180285"/>
          </a:xfrm>
        </p:grpSpPr>
        <p:sp>
          <p:nvSpPr>
            <p:cNvPr id="45" name="Oval 44">
              <a:extLst>
                <a:ext uri="{FF2B5EF4-FFF2-40B4-BE49-F238E27FC236}">
                  <a16:creationId xmlns:a16="http://schemas.microsoft.com/office/drawing/2014/main" id="{215BB216-E482-4E45-B46C-8212C5A52A90}"/>
                </a:ext>
              </a:extLst>
            </p:cNvPr>
            <p:cNvSpPr/>
            <p:nvPr/>
          </p:nvSpPr>
          <p:spPr bwMode="auto">
            <a:xfrm>
              <a:off x="5673587" y="2705779"/>
              <a:ext cx="1180286" cy="118028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46" name="Group 45">
              <a:extLst>
                <a:ext uri="{FF2B5EF4-FFF2-40B4-BE49-F238E27FC236}">
                  <a16:creationId xmlns:a16="http://schemas.microsoft.com/office/drawing/2014/main" id="{21B41088-6D16-4CFE-B7A9-4EFE28C8894E}"/>
                </a:ext>
              </a:extLst>
            </p:cNvPr>
            <p:cNvGrpSpPr/>
            <p:nvPr/>
          </p:nvGrpSpPr>
          <p:grpSpPr>
            <a:xfrm>
              <a:off x="5862084" y="3108248"/>
              <a:ext cx="759846" cy="375346"/>
              <a:chOff x="5862084" y="3105686"/>
              <a:chExt cx="759846" cy="375346"/>
            </a:xfrm>
          </p:grpSpPr>
          <p:grpSp>
            <p:nvGrpSpPr>
              <p:cNvPr id="47" name="Group 46">
                <a:extLst>
                  <a:ext uri="{FF2B5EF4-FFF2-40B4-BE49-F238E27FC236}">
                    <a16:creationId xmlns:a16="http://schemas.microsoft.com/office/drawing/2014/main" id="{D2FE4096-47C0-494E-9D56-38F08DF9E6C2}"/>
                  </a:ext>
                </a:extLst>
              </p:cNvPr>
              <p:cNvGrpSpPr/>
              <p:nvPr/>
            </p:nvGrpSpPr>
            <p:grpSpPr>
              <a:xfrm>
                <a:off x="5862084" y="3105686"/>
                <a:ext cx="311350" cy="375346"/>
                <a:chOff x="4750460" y="3105686"/>
                <a:chExt cx="311350" cy="375346"/>
              </a:xfrm>
            </p:grpSpPr>
            <p:sp>
              <p:nvSpPr>
                <p:cNvPr id="52" name="Freeform 7">
                  <a:extLst>
                    <a:ext uri="{FF2B5EF4-FFF2-40B4-BE49-F238E27FC236}">
                      <a16:creationId xmlns:a16="http://schemas.microsoft.com/office/drawing/2014/main" id="{098AB2DF-B1AC-4278-B5B2-D0437A168111}"/>
                    </a:ext>
                  </a:extLst>
                </p:cNvPr>
                <p:cNvSpPr>
                  <a:spLocks/>
                </p:cNvSpPr>
                <p:nvPr/>
              </p:nvSpPr>
              <p:spPr bwMode="auto">
                <a:xfrm>
                  <a:off x="4750460" y="3320780"/>
                  <a:ext cx="311350" cy="160252"/>
                </a:xfrm>
                <a:custGeom>
                  <a:avLst/>
                  <a:gdLst>
                    <a:gd name="T0" fmla="*/ 16 w 32"/>
                    <a:gd name="T1" fmla="*/ 0 h 16"/>
                    <a:gd name="T2" fmla="*/ 6 w 32"/>
                    <a:gd name="T3" fmla="*/ 3 h 16"/>
                    <a:gd name="T4" fmla="*/ 3 w 32"/>
                    <a:gd name="T5" fmla="*/ 6 h 16"/>
                    <a:gd name="T6" fmla="*/ 0 w 32"/>
                    <a:gd name="T7" fmla="*/ 16 h 16"/>
                    <a:gd name="T8" fmla="*/ 32 w 32"/>
                    <a:gd name="T9" fmla="*/ 16 h 16"/>
                    <a:gd name="T10" fmla="*/ 16 w 32"/>
                    <a:gd name="T11" fmla="*/ 0 h 16"/>
                  </a:gdLst>
                  <a:ahLst/>
                  <a:cxnLst>
                    <a:cxn ang="0">
                      <a:pos x="T0" y="T1"/>
                    </a:cxn>
                    <a:cxn ang="0">
                      <a:pos x="T2" y="T3"/>
                    </a:cxn>
                    <a:cxn ang="0">
                      <a:pos x="T4" y="T5"/>
                    </a:cxn>
                    <a:cxn ang="0">
                      <a:pos x="T6" y="T7"/>
                    </a:cxn>
                    <a:cxn ang="0">
                      <a:pos x="T8" y="T9"/>
                    </a:cxn>
                    <a:cxn ang="0">
                      <a:pos x="T10" y="T11"/>
                    </a:cxn>
                  </a:cxnLst>
                  <a:rect l="0" t="0" r="r" b="b"/>
                  <a:pathLst>
                    <a:path w="32" h="16">
                      <a:moveTo>
                        <a:pt x="16" y="0"/>
                      </a:moveTo>
                      <a:cubicBezTo>
                        <a:pt x="12" y="0"/>
                        <a:pt x="9" y="1"/>
                        <a:pt x="6" y="3"/>
                      </a:cubicBezTo>
                      <a:cubicBezTo>
                        <a:pt x="5" y="4"/>
                        <a:pt x="4" y="5"/>
                        <a:pt x="3" y="6"/>
                      </a:cubicBezTo>
                      <a:cubicBezTo>
                        <a:pt x="1" y="9"/>
                        <a:pt x="0" y="13"/>
                        <a:pt x="0" y="16"/>
                      </a:cubicBezTo>
                      <a:cubicBezTo>
                        <a:pt x="32" y="16"/>
                        <a:pt x="32" y="16"/>
                        <a:pt x="32" y="16"/>
                      </a:cubicBezTo>
                      <a:cubicBezTo>
                        <a:pt x="32" y="7"/>
                        <a:pt x="25" y="0"/>
                        <a:pt x="1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696">
                    <a:solidFill>
                      <a:srgbClr val="1A1A1A"/>
                    </a:solidFill>
                    <a:latin typeface="Segoe UI"/>
                  </a:endParaRPr>
                </a:p>
              </p:txBody>
            </p:sp>
            <p:sp>
              <p:nvSpPr>
                <p:cNvPr id="53" name="Freeform 8">
                  <a:extLst>
                    <a:ext uri="{FF2B5EF4-FFF2-40B4-BE49-F238E27FC236}">
                      <a16:creationId xmlns:a16="http://schemas.microsoft.com/office/drawing/2014/main" id="{F6777D29-13E5-4E21-8DF0-3B425C848F41}"/>
                    </a:ext>
                  </a:extLst>
                </p:cNvPr>
                <p:cNvSpPr>
                  <a:spLocks/>
                </p:cNvSpPr>
                <p:nvPr/>
              </p:nvSpPr>
              <p:spPr bwMode="auto">
                <a:xfrm>
                  <a:off x="4800821" y="3105686"/>
                  <a:ext cx="201461" cy="196882"/>
                </a:xfrm>
                <a:custGeom>
                  <a:avLst/>
                  <a:gdLst>
                    <a:gd name="T0" fmla="*/ 10 w 21"/>
                    <a:gd name="T1" fmla="*/ 20 h 20"/>
                    <a:gd name="T2" fmla="*/ 12 w 21"/>
                    <a:gd name="T3" fmla="*/ 20 h 20"/>
                    <a:gd name="T4" fmla="*/ 21 w 21"/>
                    <a:gd name="T5" fmla="*/ 9 h 20"/>
                    <a:gd name="T6" fmla="*/ 10 w 21"/>
                    <a:gd name="T7" fmla="*/ 0 h 20"/>
                    <a:gd name="T8" fmla="*/ 1 w 21"/>
                    <a:gd name="T9" fmla="*/ 11 h 20"/>
                    <a:gd name="T10" fmla="*/ 4 w 21"/>
                    <a:gd name="T11" fmla="*/ 17 h 20"/>
                    <a:gd name="T12" fmla="*/ 10 w 2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10" y="20"/>
                      </a:moveTo>
                      <a:cubicBezTo>
                        <a:pt x="12" y="20"/>
                        <a:pt x="12" y="20"/>
                        <a:pt x="12" y="20"/>
                      </a:cubicBezTo>
                      <a:cubicBezTo>
                        <a:pt x="17" y="20"/>
                        <a:pt x="21" y="15"/>
                        <a:pt x="21" y="9"/>
                      </a:cubicBezTo>
                      <a:cubicBezTo>
                        <a:pt x="20" y="4"/>
                        <a:pt x="15" y="0"/>
                        <a:pt x="10" y="0"/>
                      </a:cubicBezTo>
                      <a:cubicBezTo>
                        <a:pt x="4" y="1"/>
                        <a:pt x="0" y="5"/>
                        <a:pt x="1" y="11"/>
                      </a:cubicBezTo>
                      <a:cubicBezTo>
                        <a:pt x="1" y="13"/>
                        <a:pt x="2" y="15"/>
                        <a:pt x="4" y="17"/>
                      </a:cubicBezTo>
                      <a:cubicBezTo>
                        <a:pt x="5" y="19"/>
                        <a:pt x="8" y="20"/>
                        <a:pt x="10" y="2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696">
                    <a:solidFill>
                      <a:srgbClr val="1A1A1A"/>
                    </a:solidFill>
                    <a:latin typeface="Segoe UI"/>
                  </a:endParaRPr>
                </a:p>
              </p:txBody>
            </p:sp>
          </p:grpSp>
          <p:grpSp>
            <p:nvGrpSpPr>
              <p:cNvPr id="48" name="Group 47">
                <a:extLst>
                  <a:ext uri="{FF2B5EF4-FFF2-40B4-BE49-F238E27FC236}">
                    <a16:creationId xmlns:a16="http://schemas.microsoft.com/office/drawing/2014/main" id="{9B924BFF-5944-4B22-A078-7CF11B5751D0}"/>
                  </a:ext>
                </a:extLst>
              </p:cNvPr>
              <p:cNvGrpSpPr/>
              <p:nvPr/>
            </p:nvGrpSpPr>
            <p:grpSpPr>
              <a:xfrm>
                <a:off x="6260074" y="3141534"/>
                <a:ext cx="361856" cy="339498"/>
                <a:chOff x="6158474" y="3141534"/>
                <a:chExt cx="361856" cy="339498"/>
              </a:xfrm>
            </p:grpSpPr>
            <p:sp>
              <p:nvSpPr>
                <p:cNvPr id="49" name="Freeform 36">
                  <a:extLst>
                    <a:ext uri="{FF2B5EF4-FFF2-40B4-BE49-F238E27FC236}">
                      <a16:creationId xmlns:a16="http://schemas.microsoft.com/office/drawing/2014/main" id="{A4BB475D-EB27-4BF0-8F93-7842C1959219}"/>
                    </a:ext>
                  </a:extLst>
                </p:cNvPr>
                <p:cNvSpPr>
                  <a:spLocks/>
                </p:cNvSpPr>
                <p:nvPr/>
              </p:nvSpPr>
              <p:spPr bwMode="auto">
                <a:xfrm>
                  <a:off x="6158474" y="3141534"/>
                  <a:ext cx="361856" cy="67832"/>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54">
                    <a:defRPr/>
                  </a:pPr>
                  <a:endParaRPr lang="en-US" sz="1730">
                    <a:solidFill>
                      <a:srgbClr val="1A1A1A"/>
                    </a:solidFill>
                    <a:latin typeface="Segoe UI"/>
                  </a:endParaRPr>
                </a:p>
              </p:txBody>
            </p:sp>
            <p:sp>
              <p:nvSpPr>
                <p:cNvPr id="50" name="Freeform 36">
                  <a:extLst>
                    <a:ext uri="{FF2B5EF4-FFF2-40B4-BE49-F238E27FC236}">
                      <a16:creationId xmlns:a16="http://schemas.microsoft.com/office/drawing/2014/main" id="{0926D969-E191-4265-A31E-C44D4CFD192F}"/>
                    </a:ext>
                  </a:extLst>
                </p:cNvPr>
                <p:cNvSpPr>
                  <a:spLocks/>
                </p:cNvSpPr>
                <p:nvPr/>
              </p:nvSpPr>
              <p:spPr bwMode="auto">
                <a:xfrm>
                  <a:off x="6158474" y="3277367"/>
                  <a:ext cx="361856" cy="67832"/>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54">
                    <a:defRPr/>
                  </a:pPr>
                  <a:endParaRPr lang="en-US" sz="1730">
                    <a:solidFill>
                      <a:srgbClr val="1A1A1A"/>
                    </a:solidFill>
                    <a:latin typeface="Segoe UI"/>
                  </a:endParaRPr>
                </a:p>
              </p:txBody>
            </p:sp>
            <p:sp>
              <p:nvSpPr>
                <p:cNvPr id="51" name="Freeform 36">
                  <a:extLst>
                    <a:ext uri="{FF2B5EF4-FFF2-40B4-BE49-F238E27FC236}">
                      <a16:creationId xmlns:a16="http://schemas.microsoft.com/office/drawing/2014/main" id="{0572FBB7-1ED8-4739-8B3E-BE68EE72ED43}"/>
                    </a:ext>
                  </a:extLst>
                </p:cNvPr>
                <p:cNvSpPr>
                  <a:spLocks/>
                </p:cNvSpPr>
                <p:nvPr/>
              </p:nvSpPr>
              <p:spPr bwMode="auto">
                <a:xfrm>
                  <a:off x="6158474" y="3413200"/>
                  <a:ext cx="361856" cy="67832"/>
                </a:xfrm>
                <a:custGeom>
                  <a:avLst/>
                  <a:gdLst>
                    <a:gd name="T0" fmla="*/ 251 w 269"/>
                    <a:gd name="T1" fmla="*/ 37 h 37"/>
                    <a:gd name="T2" fmla="*/ 19 w 269"/>
                    <a:gd name="T3" fmla="*/ 37 h 37"/>
                    <a:gd name="T4" fmla="*/ 0 w 269"/>
                    <a:gd name="T5" fmla="*/ 19 h 37"/>
                    <a:gd name="T6" fmla="*/ 0 w 269"/>
                    <a:gd name="T7" fmla="*/ 19 h 37"/>
                    <a:gd name="T8" fmla="*/ 19 w 269"/>
                    <a:gd name="T9" fmla="*/ 0 h 37"/>
                    <a:gd name="T10" fmla="*/ 251 w 269"/>
                    <a:gd name="T11" fmla="*/ 0 h 37"/>
                    <a:gd name="T12" fmla="*/ 269 w 269"/>
                    <a:gd name="T13" fmla="*/ 19 h 37"/>
                    <a:gd name="T14" fmla="*/ 269 w 269"/>
                    <a:gd name="T15" fmla="*/ 19 h 37"/>
                    <a:gd name="T16" fmla="*/ 251 w 269"/>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37">
                      <a:moveTo>
                        <a:pt x="251" y="37"/>
                      </a:moveTo>
                      <a:cubicBezTo>
                        <a:pt x="19" y="37"/>
                        <a:pt x="19" y="37"/>
                        <a:pt x="19" y="37"/>
                      </a:cubicBezTo>
                      <a:cubicBezTo>
                        <a:pt x="8" y="37"/>
                        <a:pt x="0" y="29"/>
                        <a:pt x="0" y="19"/>
                      </a:cubicBezTo>
                      <a:cubicBezTo>
                        <a:pt x="0" y="19"/>
                        <a:pt x="0" y="19"/>
                        <a:pt x="0" y="19"/>
                      </a:cubicBezTo>
                      <a:cubicBezTo>
                        <a:pt x="0" y="9"/>
                        <a:pt x="8" y="0"/>
                        <a:pt x="19" y="0"/>
                      </a:cubicBezTo>
                      <a:cubicBezTo>
                        <a:pt x="251" y="0"/>
                        <a:pt x="251" y="0"/>
                        <a:pt x="251" y="0"/>
                      </a:cubicBezTo>
                      <a:cubicBezTo>
                        <a:pt x="261" y="0"/>
                        <a:pt x="269" y="9"/>
                        <a:pt x="269" y="19"/>
                      </a:cubicBezTo>
                      <a:cubicBezTo>
                        <a:pt x="269" y="19"/>
                        <a:pt x="269" y="19"/>
                        <a:pt x="269" y="19"/>
                      </a:cubicBezTo>
                      <a:cubicBezTo>
                        <a:pt x="269" y="29"/>
                        <a:pt x="261" y="37"/>
                        <a:pt x="251" y="37"/>
                      </a:cubicBez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defTabSz="896354">
                    <a:defRPr/>
                  </a:pPr>
                  <a:endParaRPr lang="en-US" sz="1730">
                    <a:solidFill>
                      <a:srgbClr val="1A1A1A"/>
                    </a:solidFill>
                    <a:latin typeface="Segoe UI"/>
                  </a:endParaRPr>
                </a:p>
              </p:txBody>
            </p:sp>
          </p:grpSp>
        </p:grpSp>
      </p:grpSp>
      <p:grpSp>
        <p:nvGrpSpPr>
          <p:cNvPr id="67" name="Group 66">
            <a:extLst>
              <a:ext uri="{FF2B5EF4-FFF2-40B4-BE49-F238E27FC236}">
                <a16:creationId xmlns:a16="http://schemas.microsoft.com/office/drawing/2014/main" id="{1D5C1F77-D729-47CA-BFF5-B5715B7932CA}"/>
              </a:ext>
            </a:extLst>
          </p:cNvPr>
          <p:cNvGrpSpPr/>
          <p:nvPr/>
        </p:nvGrpSpPr>
        <p:grpSpPr>
          <a:xfrm>
            <a:off x="6950805" y="2528257"/>
            <a:ext cx="1157084" cy="1157083"/>
            <a:chOff x="5658762" y="2795736"/>
            <a:chExt cx="1180286" cy="1180285"/>
          </a:xfrm>
        </p:grpSpPr>
        <p:sp>
          <p:nvSpPr>
            <p:cNvPr id="43" name="Oval 42">
              <a:extLst>
                <a:ext uri="{FF2B5EF4-FFF2-40B4-BE49-F238E27FC236}">
                  <a16:creationId xmlns:a16="http://schemas.microsoft.com/office/drawing/2014/main" id="{20295830-78B1-4F80-84AA-BF53A2D47305}"/>
                </a:ext>
              </a:extLst>
            </p:cNvPr>
            <p:cNvSpPr/>
            <p:nvPr/>
          </p:nvSpPr>
          <p:spPr bwMode="auto">
            <a:xfrm>
              <a:off x="5658762" y="2795736"/>
              <a:ext cx="1180286" cy="118028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65" name="Group 64">
              <a:extLst>
                <a:ext uri="{FF2B5EF4-FFF2-40B4-BE49-F238E27FC236}">
                  <a16:creationId xmlns:a16="http://schemas.microsoft.com/office/drawing/2014/main" id="{6951DFC9-A117-4C77-923B-9449793A374C}"/>
                </a:ext>
              </a:extLst>
            </p:cNvPr>
            <p:cNvGrpSpPr/>
            <p:nvPr/>
          </p:nvGrpSpPr>
          <p:grpSpPr>
            <a:xfrm>
              <a:off x="5838441" y="3026298"/>
              <a:ext cx="820929" cy="719161"/>
              <a:chOff x="5759364" y="2955135"/>
              <a:chExt cx="975079" cy="854201"/>
            </a:xfrm>
          </p:grpSpPr>
          <p:sp>
            <p:nvSpPr>
              <p:cNvPr id="58" name="Freeform: Shape 57">
                <a:extLst>
                  <a:ext uri="{FF2B5EF4-FFF2-40B4-BE49-F238E27FC236}">
                    <a16:creationId xmlns:a16="http://schemas.microsoft.com/office/drawing/2014/main" id="{88951AA1-8ACC-4062-A292-39DCB5219EAD}"/>
                  </a:ext>
                </a:extLst>
              </p:cNvPr>
              <p:cNvSpPr/>
              <p:nvPr/>
            </p:nvSpPr>
            <p:spPr bwMode="auto">
              <a:xfrm rot="19087688">
                <a:off x="5759364" y="3093985"/>
                <a:ext cx="650042" cy="215752"/>
              </a:xfrm>
              <a:custGeom>
                <a:avLst/>
                <a:gdLst>
                  <a:gd name="connsiteX0" fmla="*/ 561462 w 650042"/>
                  <a:gd name="connsiteY0" fmla="*/ 90582 h 215752"/>
                  <a:gd name="connsiteX1" fmla="*/ 645668 w 650042"/>
                  <a:gd name="connsiteY1" fmla="*/ 203495 h 215752"/>
                  <a:gd name="connsiteX2" fmla="*/ 650042 w 650042"/>
                  <a:gd name="connsiteY2" fmla="*/ 215752 h 215752"/>
                  <a:gd name="connsiteX3" fmla="*/ 0 w 650042"/>
                  <a:gd name="connsiteY3" fmla="*/ 215752 h 215752"/>
                  <a:gd name="connsiteX4" fmla="*/ 18223 w 650042"/>
                  <a:gd name="connsiteY4" fmla="*/ 175997 h 215752"/>
                  <a:gd name="connsiteX5" fmla="*/ 60573 w 650042"/>
                  <a:gd name="connsiteY5" fmla="*/ 117955 h 215752"/>
                  <a:gd name="connsiteX6" fmla="*/ 561462 w 650042"/>
                  <a:gd name="connsiteY6" fmla="*/ 90582 h 215752"/>
                  <a:gd name="connsiteX0" fmla="*/ 0 w 650042"/>
                  <a:gd name="connsiteY0" fmla="*/ 215752 h 307192"/>
                  <a:gd name="connsiteX1" fmla="*/ 18223 w 650042"/>
                  <a:gd name="connsiteY1" fmla="*/ 175997 h 307192"/>
                  <a:gd name="connsiteX2" fmla="*/ 60573 w 650042"/>
                  <a:gd name="connsiteY2" fmla="*/ 117955 h 307192"/>
                  <a:gd name="connsiteX3" fmla="*/ 561462 w 650042"/>
                  <a:gd name="connsiteY3" fmla="*/ 90582 h 307192"/>
                  <a:gd name="connsiteX4" fmla="*/ 645668 w 650042"/>
                  <a:gd name="connsiteY4" fmla="*/ 203495 h 307192"/>
                  <a:gd name="connsiteX5" fmla="*/ 650042 w 650042"/>
                  <a:gd name="connsiteY5" fmla="*/ 215752 h 307192"/>
                  <a:gd name="connsiteX6" fmla="*/ 91440 w 650042"/>
                  <a:gd name="connsiteY6" fmla="*/ 307192 h 307192"/>
                  <a:gd name="connsiteX0" fmla="*/ 0 w 650042"/>
                  <a:gd name="connsiteY0" fmla="*/ 215752 h 215752"/>
                  <a:gd name="connsiteX1" fmla="*/ 18223 w 650042"/>
                  <a:gd name="connsiteY1" fmla="*/ 175997 h 215752"/>
                  <a:gd name="connsiteX2" fmla="*/ 60573 w 650042"/>
                  <a:gd name="connsiteY2" fmla="*/ 117955 h 215752"/>
                  <a:gd name="connsiteX3" fmla="*/ 561462 w 650042"/>
                  <a:gd name="connsiteY3" fmla="*/ 90582 h 215752"/>
                  <a:gd name="connsiteX4" fmla="*/ 645668 w 650042"/>
                  <a:gd name="connsiteY4" fmla="*/ 203495 h 215752"/>
                  <a:gd name="connsiteX5" fmla="*/ 650042 w 650042"/>
                  <a:gd name="connsiteY5" fmla="*/ 215752 h 215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042" h="215752">
                    <a:moveTo>
                      <a:pt x="0" y="215752"/>
                    </a:moveTo>
                    <a:lnTo>
                      <a:pt x="18223" y="175997"/>
                    </a:lnTo>
                    <a:cubicBezTo>
                      <a:pt x="30118" y="155649"/>
                      <a:pt x="44228" y="136190"/>
                      <a:pt x="60573" y="117955"/>
                    </a:cubicBezTo>
                    <a:cubicBezTo>
                      <a:pt x="191330" y="-27920"/>
                      <a:pt x="415587" y="-40176"/>
                      <a:pt x="561462" y="90582"/>
                    </a:cubicBezTo>
                    <a:cubicBezTo>
                      <a:pt x="597931" y="123271"/>
                      <a:pt x="626049" y="161804"/>
                      <a:pt x="645668" y="203495"/>
                    </a:cubicBezTo>
                    <a:lnTo>
                      <a:pt x="650042" y="215752"/>
                    </a:lnTo>
                  </a:path>
                </a:pathLst>
              </a:cu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C3AB769-4E1D-4F9A-AA49-2C4FD5A1231B}"/>
                  </a:ext>
                </a:extLst>
              </p:cNvPr>
              <p:cNvSpPr/>
              <p:nvPr/>
            </p:nvSpPr>
            <p:spPr bwMode="auto">
              <a:xfrm rot="19087688">
                <a:off x="6113924" y="3488391"/>
                <a:ext cx="620519" cy="185008"/>
              </a:xfrm>
              <a:custGeom>
                <a:avLst/>
                <a:gdLst>
                  <a:gd name="connsiteX0" fmla="*/ 620519 w 620519"/>
                  <a:gd name="connsiteY0" fmla="*/ 0 h 185008"/>
                  <a:gd name="connsiteX1" fmla="*/ 616388 w 620519"/>
                  <a:gd name="connsiteY1" fmla="*/ 9010 h 185008"/>
                  <a:gd name="connsiteX2" fmla="*/ 574039 w 620519"/>
                  <a:gd name="connsiteY2" fmla="*/ 67052 h 185008"/>
                  <a:gd name="connsiteX3" fmla="*/ 73149 w 620519"/>
                  <a:gd name="connsiteY3" fmla="*/ 94426 h 185008"/>
                  <a:gd name="connsiteX4" fmla="*/ 24727 w 620519"/>
                  <a:gd name="connsiteY4" fmla="*/ 41345 h 185008"/>
                  <a:gd name="connsiteX5" fmla="*/ 0 w 620519"/>
                  <a:gd name="connsiteY5" fmla="*/ 0 h 185008"/>
                  <a:gd name="connsiteX6" fmla="*/ 620519 w 620519"/>
                  <a:gd name="connsiteY6" fmla="*/ 0 h 185008"/>
                  <a:gd name="connsiteX0" fmla="*/ 620519 w 711959"/>
                  <a:gd name="connsiteY0" fmla="*/ 0 h 185008"/>
                  <a:gd name="connsiteX1" fmla="*/ 616388 w 711959"/>
                  <a:gd name="connsiteY1" fmla="*/ 9010 h 185008"/>
                  <a:gd name="connsiteX2" fmla="*/ 574039 w 711959"/>
                  <a:gd name="connsiteY2" fmla="*/ 67052 h 185008"/>
                  <a:gd name="connsiteX3" fmla="*/ 73149 w 711959"/>
                  <a:gd name="connsiteY3" fmla="*/ 94426 h 185008"/>
                  <a:gd name="connsiteX4" fmla="*/ 24727 w 711959"/>
                  <a:gd name="connsiteY4" fmla="*/ 41345 h 185008"/>
                  <a:gd name="connsiteX5" fmla="*/ 0 w 711959"/>
                  <a:gd name="connsiteY5" fmla="*/ 0 h 185008"/>
                  <a:gd name="connsiteX6" fmla="*/ 711959 w 711959"/>
                  <a:gd name="connsiteY6" fmla="*/ 91440 h 185008"/>
                  <a:gd name="connsiteX0" fmla="*/ 620519 w 620519"/>
                  <a:gd name="connsiteY0" fmla="*/ 0 h 185008"/>
                  <a:gd name="connsiteX1" fmla="*/ 616388 w 620519"/>
                  <a:gd name="connsiteY1" fmla="*/ 9010 h 185008"/>
                  <a:gd name="connsiteX2" fmla="*/ 574039 w 620519"/>
                  <a:gd name="connsiteY2" fmla="*/ 67052 h 185008"/>
                  <a:gd name="connsiteX3" fmla="*/ 73149 w 620519"/>
                  <a:gd name="connsiteY3" fmla="*/ 94426 h 185008"/>
                  <a:gd name="connsiteX4" fmla="*/ 24727 w 620519"/>
                  <a:gd name="connsiteY4" fmla="*/ 41345 h 185008"/>
                  <a:gd name="connsiteX5" fmla="*/ 0 w 620519"/>
                  <a:gd name="connsiteY5" fmla="*/ 0 h 18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519" h="185008">
                    <a:moveTo>
                      <a:pt x="620519" y="0"/>
                    </a:moveTo>
                    <a:lnTo>
                      <a:pt x="616388" y="9010"/>
                    </a:lnTo>
                    <a:cubicBezTo>
                      <a:pt x="604494" y="29358"/>
                      <a:pt x="590384" y="48818"/>
                      <a:pt x="574039" y="67052"/>
                    </a:cubicBezTo>
                    <a:cubicBezTo>
                      <a:pt x="443282" y="212928"/>
                      <a:pt x="219025" y="225184"/>
                      <a:pt x="73149" y="94426"/>
                    </a:cubicBezTo>
                    <a:cubicBezTo>
                      <a:pt x="54915" y="78081"/>
                      <a:pt x="38769" y="60276"/>
                      <a:pt x="24727" y="41345"/>
                    </a:cubicBezTo>
                    <a:lnTo>
                      <a:pt x="0" y="0"/>
                    </a:lnTo>
                  </a:path>
                </a:pathLst>
              </a:cu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3">
                <a:extLst>
                  <a:ext uri="{FF2B5EF4-FFF2-40B4-BE49-F238E27FC236}">
                    <a16:creationId xmlns:a16="http://schemas.microsoft.com/office/drawing/2014/main" id="{E30E1811-E79A-400D-9B00-D98EE6701A5A}"/>
                  </a:ext>
                </a:extLst>
              </p:cNvPr>
              <p:cNvSpPr/>
              <p:nvPr/>
            </p:nvSpPr>
            <p:spPr bwMode="auto">
              <a:xfrm rot="3986383">
                <a:off x="6232909" y="2955135"/>
                <a:ext cx="155700" cy="155700"/>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3810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sp>
            <p:nvSpPr>
              <p:cNvPr id="62" name="Rectangle 3">
                <a:extLst>
                  <a:ext uri="{FF2B5EF4-FFF2-40B4-BE49-F238E27FC236}">
                    <a16:creationId xmlns:a16="http://schemas.microsoft.com/office/drawing/2014/main" id="{EA99C8DD-A231-406A-8200-A716B8A2A380}"/>
                  </a:ext>
                </a:extLst>
              </p:cNvPr>
              <p:cNvSpPr/>
              <p:nvPr/>
            </p:nvSpPr>
            <p:spPr bwMode="auto">
              <a:xfrm rot="19532488" flipH="1">
                <a:off x="6146549" y="3653636"/>
                <a:ext cx="155700" cy="155700"/>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3810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sp>
            <p:nvSpPr>
              <p:cNvPr id="63" name="Oval 62">
                <a:extLst>
                  <a:ext uri="{FF2B5EF4-FFF2-40B4-BE49-F238E27FC236}">
                    <a16:creationId xmlns:a16="http://schemas.microsoft.com/office/drawing/2014/main" id="{8B2B911C-595D-42DB-AEC4-457BBE36DCF7}"/>
                  </a:ext>
                </a:extLst>
              </p:cNvPr>
              <p:cNvSpPr/>
              <p:nvPr/>
            </p:nvSpPr>
            <p:spPr bwMode="auto">
              <a:xfrm>
                <a:off x="5897880" y="3519063"/>
                <a:ext cx="179070" cy="17907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3C49123E-E073-4711-A1A1-1995B9316C59}"/>
                  </a:ext>
                </a:extLst>
              </p:cNvPr>
              <p:cNvSpPr/>
              <p:nvPr/>
            </p:nvSpPr>
            <p:spPr bwMode="auto">
              <a:xfrm>
                <a:off x="6454140" y="3083445"/>
                <a:ext cx="162560" cy="1625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1" name="Group 80">
            <a:extLst>
              <a:ext uri="{FF2B5EF4-FFF2-40B4-BE49-F238E27FC236}">
                <a16:creationId xmlns:a16="http://schemas.microsoft.com/office/drawing/2014/main" id="{B05118CD-322B-48FB-AD0E-9F44038C9513}"/>
              </a:ext>
            </a:extLst>
          </p:cNvPr>
          <p:cNvGrpSpPr/>
          <p:nvPr/>
        </p:nvGrpSpPr>
        <p:grpSpPr>
          <a:xfrm>
            <a:off x="9815376" y="2528257"/>
            <a:ext cx="1157084" cy="1157083"/>
            <a:chOff x="10012194" y="2659903"/>
            <a:chExt cx="1180286" cy="1180285"/>
          </a:xfrm>
        </p:grpSpPr>
        <p:sp>
          <p:nvSpPr>
            <p:cNvPr id="82" name="Oval 81">
              <a:extLst>
                <a:ext uri="{FF2B5EF4-FFF2-40B4-BE49-F238E27FC236}">
                  <a16:creationId xmlns:a16="http://schemas.microsoft.com/office/drawing/2014/main" id="{81A86B8E-9CF2-406B-97DF-9A8434AE571F}"/>
                </a:ext>
              </a:extLst>
            </p:cNvPr>
            <p:cNvSpPr/>
            <p:nvPr/>
          </p:nvSpPr>
          <p:spPr bwMode="auto">
            <a:xfrm>
              <a:off x="10012194" y="2659903"/>
              <a:ext cx="1180286" cy="1180285"/>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0">
                      <a:srgbClr val="FFFFFF"/>
                    </a:gs>
                    <a:gs pos="100000">
                      <a:srgbClr val="FFFFFF"/>
                    </a:gs>
                  </a:gsLst>
                  <a:lin ang="5400000" scaled="0"/>
                </a:gradFill>
                <a:latin typeface="Segoe UI Semilight"/>
              </a:endParaRPr>
            </a:p>
          </p:txBody>
        </p:sp>
        <p:grpSp>
          <p:nvGrpSpPr>
            <p:cNvPr id="83" name="Group 82">
              <a:extLst>
                <a:ext uri="{FF2B5EF4-FFF2-40B4-BE49-F238E27FC236}">
                  <a16:creationId xmlns:a16="http://schemas.microsoft.com/office/drawing/2014/main" id="{9D59BF55-96B5-49BE-98AC-F9F7A401D52B}"/>
                </a:ext>
              </a:extLst>
            </p:cNvPr>
            <p:cNvGrpSpPr/>
            <p:nvPr/>
          </p:nvGrpSpPr>
          <p:grpSpPr>
            <a:xfrm>
              <a:off x="10293046" y="2845119"/>
              <a:ext cx="625500" cy="726823"/>
              <a:chOff x="10293046" y="2845119"/>
              <a:chExt cx="625500" cy="726823"/>
            </a:xfrm>
            <a:solidFill>
              <a:schemeClr val="bg1">
                <a:lumMod val="75000"/>
              </a:schemeClr>
            </a:solidFill>
          </p:grpSpPr>
          <p:grpSp>
            <p:nvGrpSpPr>
              <p:cNvPr id="85" name="Group 84">
                <a:extLst>
                  <a:ext uri="{FF2B5EF4-FFF2-40B4-BE49-F238E27FC236}">
                    <a16:creationId xmlns:a16="http://schemas.microsoft.com/office/drawing/2014/main" id="{C7388D9A-DA2F-47BB-A68A-B7241D19950E}"/>
                  </a:ext>
                </a:extLst>
              </p:cNvPr>
              <p:cNvGrpSpPr/>
              <p:nvPr/>
            </p:nvGrpSpPr>
            <p:grpSpPr>
              <a:xfrm>
                <a:off x="10488303" y="2845119"/>
                <a:ext cx="234987" cy="283284"/>
                <a:chOff x="4520366" y="3121669"/>
                <a:chExt cx="311350" cy="375342"/>
              </a:xfrm>
              <a:grpFill/>
            </p:grpSpPr>
            <p:sp>
              <p:nvSpPr>
                <p:cNvPr id="92" name="Freeform 7">
                  <a:extLst>
                    <a:ext uri="{FF2B5EF4-FFF2-40B4-BE49-F238E27FC236}">
                      <a16:creationId xmlns:a16="http://schemas.microsoft.com/office/drawing/2014/main" id="{F46B04DD-EE4E-4AC4-A18C-0DAADC9A9A42}"/>
                    </a:ext>
                  </a:extLst>
                </p:cNvPr>
                <p:cNvSpPr>
                  <a:spLocks/>
                </p:cNvSpPr>
                <p:nvPr/>
              </p:nvSpPr>
              <p:spPr bwMode="auto">
                <a:xfrm>
                  <a:off x="4520366" y="3336759"/>
                  <a:ext cx="311350" cy="160252"/>
                </a:xfrm>
                <a:custGeom>
                  <a:avLst/>
                  <a:gdLst>
                    <a:gd name="T0" fmla="*/ 16 w 32"/>
                    <a:gd name="T1" fmla="*/ 0 h 16"/>
                    <a:gd name="T2" fmla="*/ 6 w 32"/>
                    <a:gd name="T3" fmla="*/ 3 h 16"/>
                    <a:gd name="T4" fmla="*/ 3 w 32"/>
                    <a:gd name="T5" fmla="*/ 6 h 16"/>
                    <a:gd name="T6" fmla="*/ 0 w 32"/>
                    <a:gd name="T7" fmla="*/ 16 h 16"/>
                    <a:gd name="T8" fmla="*/ 32 w 32"/>
                    <a:gd name="T9" fmla="*/ 16 h 16"/>
                    <a:gd name="T10" fmla="*/ 16 w 32"/>
                    <a:gd name="T11" fmla="*/ 0 h 16"/>
                  </a:gdLst>
                  <a:ahLst/>
                  <a:cxnLst>
                    <a:cxn ang="0">
                      <a:pos x="T0" y="T1"/>
                    </a:cxn>
                    <a:cxn ang="0">
                      <a:pos x="T2" y="T3"/>
                    </a:cxn>
                    <a:cxn ang="0">
                      <a:pos x="T4" y="T5"/>
                    </a:cxn>
                    <a:cxn ang="0">
                      <a:pos x="T6" y="T7"/>
                    </a:cxn>
                    <a:cxn ang="0">
                      <a:pos x="T8" y="T9"/>
                    </a:cxn>
                    <a:cxn ang="0">
                      <a:pos x="T10" y="T11"/>
                    </a:cxn>
                  </a:cxnLst>
                  <a:rect l="0" t="0" r="r" b="b"/>
                  <a:pathLst>
                    <a:path w="32" h="16">
                      <a:moveTo>
                        <a:pt x="16" y="0"/>
                      </a:moveTo>
                      <a:cubicBezTo>
                        <a:pt x="12" y="0"/>
                        <a:pt x="9" y="1"/>
                        <a:pt x="6" y="3"/>
                      </a:cubicBezTo>
                      <a:cubicBezTo>
                        <a:pt x="5" y="4"/>
                        <a:pt x="4" y="5"/>
                        <a:pt x="3" y="6"/>
                      </a:cubicBezTo>
                      <a:cubicBezTo>
                        <a:pt x="1" y="9"/>
                        <a:pt x="0" y="13"/>
                        <a:pt x="0" y="16"/>
                      </a:cubicBezTo>
                      <a:cubicBezTo>
                        <a:pt x="32" y="16"/>
                        <a:pt x="32" y="16"/>
                        <a:pt x="32"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696">
                    <a:solidFill>
                      <a:srgbClr val="1A1A1A"/>
                    </a:solidFill>
                    <a:latin typeface="Segoe UI"/>
                  </a:endParaRPr>
                </a:p>
              </p:txBody>
            </p:sp>
            <p:sp>
              <p:nvSpPr>
                <p:cNvPr id="93" name="Freeform 8">
                  <a:extLst>
                    <a:ext uri="{FF2B5EF4-FFF2-40B4-BE49-F238E27FC236}">
                      <a16:creationId xmlns:a16="http://schemas.microsoft.com/office/drawing/2014/main" id="{B23A10F2-C240-4583-998E-2D9D97809621}"/>
                    </a:ext>
                  </a:extLst>
                </p:cNvPr>
                <p:cNvSpPr>
                  <a:spLocks/>
                </p:cNvSpPr>
                <p:nvPr/>
              </p:nvSpPr>
              <p:spPr bwMode="auto">
                <a:xfrm>
                  <a:off x="4570727" y="3121669"/>
                  <a:ext cx="201461" cy="196882"/>
                </a:xfrm>
                <a:custGeom>
                  <a:avLst/>
                  <a:gdLst>
                    <a:gd name="T0" fmla="*/ 10 w 21"/>
                    <a:gd name="T1" fmla="*/ 20 h 20"/>
                    <a:gd name="T2" fmla="*/ 12 w 21"/>
                    <a:gd name="T3" fmla="*/ 20 h 20"/>
                    <a:gd name="T4" fmla="*/ 21 w 21"/>
                    <a:gd name="T5" fmla="*/ 9 h 20"/>
                    <a:gd name="T6" fmla="*/ 10 w 21"/>
                    <a:gd name="T7" fmla="*/ 0 h 20"/>
                    <a:gd name="T8" fmla="*/ 1 w 21"/>
                    <a:gd name="T9" fmla="*/ 11 h 20"/>
                    <a:gd name="T10" fmla="*/ 4 w 21"/>
                    <a:gd name="T11" fmla="*/ 17 h 20"/>
                    <a:gd name="T12" fmla="*/ 10 w 2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10" y="20"/>
                      </a:moveTo>
                      <a:cubicBezTo>
                        <a:pt x="12" y="20"/>
                        <a:pt x="12" y="20"/>
                        <a:pt x="12" y="20"/>
                      </a:cubicBezTo>
                      <a:cubicBezTo>
                        <a:pt x="17" y="20"/>
                        <a:pt x="21" y="15"/>
                        <a:pt x="21" y="9"/>
                      </a:cubicBezTo>
                      <a:cubicBezTo>
                        <a:pt x="20" y="4"/>
                        <a:pt x="15" y="0"/>
                        <a:pt x="10" y="0"/>
                      </a:cubicBezTo>
                      <a:cubicBezTo>
                        <a:pt x="4" y="1"/>
                        <a:pt x="0" y="5"/>
                        <a:pt x="1" y="11"/>
                      </a:cubicBezTo>
                      <a:cubicBezTo>
                        <a:pt x="1" y="13"/>
                        <a:pt x="2" y="15"/>
                        <a:pt x="4" y="17"/>
                      </a:cubicBezTo>
                      <a:cubicBezTo>
                        <a:pt x="5" y="19"/>
                        <a:pt x="8"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696">
                    <a:solidFill>
                      <a:srgbClr val="1A1A1A"/>
                    </a:solidFill>
                    <a:latin typeface="Segoe UI"/>
                  </a:endParaRPr>
                </a:p>
              </p:txBody>
            </p:sp>
          </p:grpSp>
          <p:grpSp>
            <p:nvGrpSpPr>
              <p:cNvPr id="86" name="Group 85">
                <a:extLst>
                  <a:ext uri="{FF2B5EF4-FFF2-40B4-BE49-F238E27FC236}">
                    <a16:creationId xmlns:a16="http://schemas.microsoft.com/office/drawing/2014/main" id="{3E021F4D-4F39-4996-A655-13A429773C2B}"/>
                  </a:ext>
                </a:extLst>
              </p:cNvPr>
              <p:cNvGrpSpPr/>
              <p:nvPr/>
            </p:nvGrpSpPr>
            <p:grpSpPr>
              <a:xfrm>
                <a:off x="10683559" y="3288655"/>
                <a:ext cx="234987" cy="283287"/>
                <a:chOff x="4520366" y="3230765"/>
                <a:chExt cx="311350" cy="375346"/>
              </a:xfrm>
              <a:grpFill/>
            </p:grpSpPr>
            <p:sp>
              <p:nvSpPr>
                <p:cNvPr id="90" name="Freeform 7">
                  <a:extLst>
                    <a:ext uri="{FF2B5EF4-FFF2-40B4-BE49-F238E27FC236}">
                      <a16:creationId xmlns:a16="http://schemas.microsoft.com/office/drawing/2014/main" id="{98AF1D6C-E74A-4B21-A44A-6B01A79F5CE9}"/>
                    </a:ext>
                  </a:extLst>
                </p:cNvPr>
                <p:cNvSpPr>
                  <a:spLocks/>
                </p:cNvSpPr>
                <p:nvPr/>
              </p:nvSpPr>
              <p:spPr bwMode="auto">
                <a:xfrm>
                  <a:off x="4520366" y="3445859"/>
                  <a:ext cx="311350" cy="160252"/>
                </a:xfrm>
                <a:custGeom>
                  <a:avLst/>
                  <a:gdLst>
                    <a:gd name="T0" fmla="*/ 16 w 32"/>
                    <a:gd name="T1" fmla="*/ 0 h 16"/>
                    <a:gd name="T2" fmla="*/ 6 w 32"/>
                    <a:gd name="T3" fmla="*/ 3 h 16"/>
                    <a:gd name="T4" fmla="*/ 3 w 32"/>
                    <a:gd name="T5" fmla="*/ 6 h 16"/>
                    <a:gd name="T6" fmla="*/ 0 w 32"/>
                    <a:gd name="T7" fmla="*/ 16 h 16"/>
                    <a:gd name="T8" fmla="*/ 32 w 32"/>
                    <a:gd name="T9" fmla="*/ 16 h 16"/>
                    <a:gd name="T10" fmla="*/ 16 w 32"/>
                    <a:gd name="T11" fmla="*/ 0 h 16"/>
                  </a:gdLst>
                  <a:ahLst/>
                  <a:cxnLst>
                    <a:cxn ang="0">
                      <a:pos x="T0" y="T1"/>
                    </a:cxn>
                    <a:cxn ang="0">
                      <a:pos x="T2" y="T3"/>
                    </a:cxn>
                    <a:cxn ang="0">
                      <a:pos x="T4" y="T5"/>
                    </a:cxn>
                    <a:cxn ang="0">
                      <a:pos x="T6" y="T7"/>
                    </a:cxn>
                    <a:cxn ang="0">
                      <a:pos x="T8" y="T9"/>
                    </a:cxn>
                    <a:cxn ang="0">
                      <a:pos x="T10" y="T11"/>
                    </a:cxn>
                  </a:cxnLst>
                  <a:rect l="0" t="0" r="r" b="b"/>
                  <a:pathLst>
                    <a:path w="32" h="16">
                      <a:moveTo>
                        <a:pt x="16" y="0"/>
                      </a:moveTo>
                      <a:cubicBezTo>
                        <a:pt x="12" y="0"/>
                        <a:pt x="9" y="1"/>
                        <a:pt x="6" y="3"/>
                      </a:cubicBezTo>
                      <a:cubicBezTo>
                        <a:pt x="5" y="4"/>
                        <a:pt x="4" y="5"/>
                        <a:pt x="3" y="6"/>
                      </a:cubicBezTo>
                      <a:cubicBezTo>
                        <a:pt x="1" y="9"/>
                        <a:pt x="0" y="13"/>
                        <a:pt x="0" y="16"/>
                      </a:cubicBezTo>
                      <a:cubicBezTo>
                        <a:pt x="32" y="16"/>
                        <a:pt x="32" y="16"/>
                        <a:pt x="32"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696">
                    <a:solidFill>
                      <a:srgbClr val="1A1A1A"/>
                    </a:solidFill>
                    <a:latin typeface="Segoe UI"/>
                  </a:endParaRPr>
                </a:p>
              </p:txBody>
            </p:sp>
            <p:sp>
              <p:nvSpPr>
                <p:cNvPr id="91" name="Freeform 8">
                  <a:extLst>
                    <a:ext uri="{FF2B5EF4-FFF2-40B4-BE49-F238E27FC236}">
                      <a16:creationId xmlns:a16="http://schemas.microsoft.com/office/drawing/2014/main" id="{7A15E1D2-073D-448E-BDC8-493739671E64}"/>
                    </a:ext>
                  </a:extLst>
                </p:cNvPr>
                <p:cNvSpPr>
                  <a:spLocks/>
                </p:cNvSpPr>
                <p:nvPr/>
              </p:nvSpPr>
              <p:spPr bwMode="auto">
                <a:xfrm>
                  <a:off x="4570727" y="3230765"/>
                  <a:ext cx="201461" cy="196882"/>
                </a:xfrm>
                <a:custGeom>
                  <a:avLst/>
                  <a:gdLst>
                    <a:gd name="T0" fmla="*/ 10 w 21"/>
                    <a:gd name="T1" fmla="*/ 20 h 20"/>
                    <a:gd name="T2" fmla="*/ 12 w 21"/>
                    <a:gd name="T3" fmla="*/ 20 h 20"/>
                    <a:gd name="T4" fmla="*/ 21 w 21"/>
                    <a:gd name="T5" fmla="*/ 9 h 20"/>
                    <a:gd name="T6" fmla="*/ 10 w 21"/>
                    <a:gd name="T7" fmla="*/ 0 h 20"/>
                    <a:gd name="T8" fmla="*/ 1 w 21"/>
                    <a:gd name="T9" fmla="*/ 11 h 20"/>
                    <a:gd name="T10" fmla="*/ 4 w 21"/>
                    <a:gd name="T11" fmla="*/ 17 h 20"/>
                    <a:gd name="T12" fmla="*/ 10 w 2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10" y="20"/>
                      </a:moveTo>
                      <a:cubicBezTo>
                        <a:pt x="12" y="20"/>
                        <a:pt x="12" y="20"/>
                        <a:pt x="12" y="20"/>
                      </a:cubicBezTo>
                      <a:cubicBezTo>
                        <a:pt x="17" y="20"/>
                        <a:pt x="21" y="15"/>
                        <a:pt x="21" y="9"/>
                      </a:cubicBezTo>
                      <a:cubicBezTo>
                        <a:pt x="20" y="4"/>
                        <a:pt x="15" y="0"/>
                        <a:pt x="10" y="0"/>
                      </a:cubicBezTo>
                      <a:cubicBezTo>
                        <a:pt x="4" y="1"/>
                        <a:pt x="0" y="5"/>
                        <a:pt x="1" y="11"/>
                      </a:cubicBezTo>
                      <a:cubicBezTo>
                        <a:pt x="1" y="13"/>
                        <a:pt x="2" y="15"/>
                        <a:pt x="4" y="17"/>
                      </a:cubicBezTo>
                      <a:cubicBezTo>
                        <a:pt x="5" y="19"/>
                        <a:pt x="8"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696">
                    <a:solidFill>
                      <a:srgbClr val="1A1A1A"/>
                    </a:solidFill>
                    <a:latin typeface="Segoe UI"/>
                  </a:endParaRPr>
                </a:p>
              </p:txBody>
            </p:sp>
          </p:grpSp>
          <p:grpSp>
            <p:nvGrpSpPr>
              <p:cNvPr id="87" name="Group 86">
                <a:extLst>
                  <a:ext uri="{FF2B5EF4-FFF2-40B4-BE49-F238E27FC236}">
                    <a16:creationId xmlns:a16="http://schemas.microsoft.com/office/drawing/2014/main" id="{A15C8B65-4AD8-4853-A352-8FB0C6A7921E}"/>
                  </a:ext>
                </a:extLst>
              </p:cNvPr>
              <p:cNvGrpSpPr/>
              <p:nvPr/>
            </p:nvGrpSpPr>
            <p:grpSpPr>
              <a:xfrm>
                <a:off x="10293046" y="3288655"/>
                <a:ext cx="234987" cy="283287"/>
                <a:chOff x="4520366" y="3230765"/>
                <a:chExt cx="311350" cy="375346"/>
              </a:xfrm>
              <a:grpFill/>
            </p:grpSpPr>
            <p:sp>
              <p:nvSpPr>
                <p:cNvPr id="88" name="Freeform 7">
                  <a:extLst>
                    <a:ext uri="{FF2B5EF4-FFF2-40B4-BE49-F238E27FC236}">
                      <a16:creationId xmlns:a16="http://schemas.microsoft.com/office/drawing/2014/main" id="{22411C4C-B36E-4366-A571-DF0070718831}"/>
                    </a:ext>
                  </a:extLst>
                </p:cNvPr>
                <p:cNvSpPr>
                  <a:spLocks/>
                </p:cNvSpPr>
                <p:nvPr/>
              </p:nvSpPr>
              <p:spPr bwMode="auto">
                <a:xfrm>
                  <a:off x="4520366" y="3445859"/>
                  <a:ext cx="311350" cy="160252"/>
                </a:xfrm>
                <a:custGeom>
                  <a:avLst/>
                  <a:gdLst>
                    <a:gd name="T0" fmla="*/ 16 w 32"/>
                    <a:gd name="T1" fmla="*/ 0 h 16"/>
                    <a:gd name="T2" fmla="*/ 6 w 32"/>
                    <a:gd name="T3" fmla="*/ 3 h 16"/>
                    <a:gd name="T4" fmla="*/ 3 w 32"/>
                    <a:gd name="T5" fmla="*/ 6 h 16"/>
                    <a:gd name="T6" fmla="*/ 0 w 32"/>
                    <a:gd name="T7" fmla="*/ 16 h 16"/>
                    <a:gd name="T8" fmla="*/ 32 w 32"/>
                    <a:gd name="T9" fmla="*/ 16 h 16"/>
                    <a:gd name="T10" fmla="*/ 16 w 32"/>
                    <a:gd name="T11" fmla="*/ 0 h 16"/>
                  </a:gdLst>
                  <a:ahLst/>
                  <a:cxnLst>
                    <a:cxn ang="0">
                      <a:pos x="T0" y="T1"/>
                    </a:cxn>
                    <a:cxn ang="0">
                      <a:pos x="T2" y="T3"/>
                    </a:cxn>
                    <a:cxn ang="0">
                      <a:pos x="T4" y="T5"/>
                    </a:cxn>
                    <a:cxn ang="0">
                      <a:pos x="T6" y="T7"/>
                    </a:cxn>
                    <a:cxn ang="0">
                      <a:pos x="T8" y="T9"/>
                    </a:cxn>
                    <a:cxn ang="0">
                      <a:pos x="T10" y="T11"/>
                    </a:cxn>
                  </a:cxnLst>
                  <a:rect l="0" t="0" r="r" b="b"/>
                  <a:pathLst>
                    <a:path w="32" h="16">
                      <a:moveTo>
                        <a:pt x="16" y="0"/>
                      </a:moveTo>
                      <a:cubicBezTo>
                        <a:pt x="12" y="0"/>
                        <a:pt x="9" y="1"/>
                        <a:pt x="6" y="3"/>
                      </a:cubicBezTo>
                      <a:cubicBezTo>
                        <a:pt x="5" y="4"/>
                        <a:pt x="4" y="5"/>
                        <a:pt x="3" y="6"/>
                      </a:cubicBezTo>
                      <a:cubicBezTo>
                        <a:pt x="1" y="9"/>
                        <a:pt x="0" y="13"/>
                        <a:pt x="0" y="16"/>
                      </a:cubicBezTo>
                      <a:cubicBezTo>
                        <a:pt x="32" y="16"/>
                        <a:pt x="32" y="16"/>
                        <a:pt x="32"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696">
                    <a:solidFill>
                      <a:srgbClr val="1A1A1A"/>
                    </a:solidFill>
                    <a:latin typeface="Segoe UI"/>
                  </a:endParaRPr>
                </a:p>
              </p:txBody>
            </p:sp>
            <p:sp>
              <p:nvSpPr>
                <p:cNvPr id="89" name="Freeform 8">
                  <a:extLst>
                    <a:ext uri="{FF2B5EF4-FFF2-40B4-BE49-F238E27FC236}">
                      <a16:creationId xmlns:a16="http://schemas.microsoft.com/office/drawing/2014/main" id="{35C22172-36F9-4048-8EEB-7D2FAC2C7221}"/>
                    </a:ext>
                  </a:extLst>
                </p:cNvPr>
                <p:cNvSpPr>
                  <a:spLocks/>
                </p:cNvSpPr>
                <p:nvPr/>
              </p:nvSpPr>
              <p:spPr bwMode="auto">
                <a:xfrm>
                  <a:off x="4570727" y="3230765"/>
                  <a:ext cx="201461" cy="196882"/>
                </a:xfrm>
                <a:custGeom>
                  <a:avLst/>
                  <a:gdLst>
                    <a:gd name="T0" fmla="*/ 10 w 21"/>
                    <a:gd name="T1" fmla="*/ 20 h 20"/>
                    <a:gd name="T2" fmla="*/ 12 w 21"/>
                    <a:gd name="T3" fmla="*/ 20 h 20"/>
                    <a:gd name="T4" fmla="*/ 21 w 21"/>
                    <a:gd name="T5" fmla="*/ 9 h 20"/>
                    <a:gd name="T6" fmla="*/ 10 w 21"/>
                    <a:gd name="T7" fmla="*/ 0 h 20"/>
                    <a:gd name="T8" fmla="*/ 1 w 21"/>
                    <a:gd name="T9" fmla="*/ 11 h 20"/>
                    <a:gd name="T10" fmla="*/ 4 w 21"/>
                    <a:gd name="T11" fmla="*/ 17 h 20"/>
                    <a:gd name="T12" fmla="*/ 10 w 2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10" y="20"/>
                      </a:moveTo>
                      <a:cubicBezTo>
                        <a:pt x="12" y="20"/>
                        <a:pt x="12" y="20"/>
                        <a:pt x="12" y="20"/>
                      </a:cubicBezTo>
                      <a:cubicBezTo>
                        <a:pt x="17" y="20"/>
                        <a:pt x="21" y="15"/>
                        <a:pt x="21" y="9"/>
                      </a:cubicBezTo>
                      <a:cubicBezTo>
                        <a:pt x="20" y="4"/>
                        <a:pt x="15" y="0"/>
                        <a:pt x="10" y="0"/>
                      </a:cubicBezTo>
                      <a:cubicBezTo>
                        <a:pt x="4" y="1"/>
                        <a:pt x="0" y="5"/>
                        <a:pt x="1" y="11"/>
                      </a:cubicBezTo>
                      <a:cubicBezTo>
                        <a:pt x="1" y="13"/>
                        <a:pt x="2" y="15"/>
                        <a:pt x="4" y="17"/>
                      </a:cubicBezTo>
                      <a:cubicBezTo>
                        <a:pt x="5" y="19"/>
                        <a:pt x="8"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696">
                    <a:solidFill>
                      <a:srgbClr val="1A1A1A"/>
                    </a:solidFill>
                    <a:latin typeface="Segoe UI"/>
                  </a:endParaRPr>
                </a:p>
              </p:txBody>
            </p:sp>
          </p:grpSp>
        </p:grpSp>
        <p:sp>
          <p:nvSpPr>
            <p:cNvPr id="84" name="Rectangle 3">
              <a:extLst>
                <a:ext uri="{FF2B5EF4-FFF2-40B4-BE49-F238E27FC236}">
                  <a16:creationId xmlns:a16="http://schemas.microsoft.com/office/drawing/2014/main" id="{616A5DB9-5042-4370-8798-7ABCE2ACCCF9}"/>
                </a:ext>
              </a:extLst>
            </p:cNvPr>
            <p:cNvSpPr/>
            <p:nvPr/>
          </p:nvSpPr>
          <p:spPr bwMode="auto">
            <a:xfrm rot="18900000">
              <a:off x="10536123" y="3227103"/>
              <a:ext cx="131086" cy="131085"/>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38100">
              <a:solidFill>
                <a:schemeClr val="accent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grpSp>
    </p:spTree>
    <p:extLst>
      <p:ext uri="{BB962C8B-B14F-4D97-AF65-F5344CB8AC3E}">
        <p14:creationId xmlns:p14="http://schemas.microsoft.com/office/powerpoint/2010/main" val="136766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20291E-6 L 0 0.09124 " pathEditMode="relative" rAng="0" ptsTypes="AA">
                                      <p:cBhvr>
                                        <p:cTn id="9" dur="750" spd="-100000" fill="hold"/>
                                        <p:tgtEl>
                                          <p:spTgt spid="3"/>
                                        </p:tgtEl>
                                        <p:attrNameLst>
                                          <p:attrName>ppt_x</p:attrName>
                                          <p:attrName>ppt_y</p:attrName>
                                        </p:attrNameLst>
                                      </p:cBhvr>
                                      <p:rCtr x="0" y="4562"/>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64" presetClass="path" presetSubtype="0" decel="100000" fill="hold" grpId="1" nodeType="withEffect">
                                  <p:stCondLst>
                                    <p:cond delay="500"/>
                                  </p:stCondLst>
                                  <p:childTnLst>
                                    <p:animMotion origin="layout" path="M 2.14195E-6 4.65729E-6 L 2.14195E-6 -0.08807 " pathEditMode="relative" rAng="0" ptsTypes="AA">
                                      <p:cBhvr>
                                        <p:cTn id="17" dur="750" spd="-100000" fill="hold"/>
                                        <p:tgtEl>
                                          <p:spTgt spid="4">
                                            <p:txEl>
                                              <p:pRg st="0" end="0"/>
                                            </p:txEl>
                                          </p:spTgt>
                                        </p:tgtEl>
                                        <p:attrNameLst>
                                          <p:attrName>ppt_x</p:attrName>
                                          <p:attrName>ppt_y</p:attrName>
                                        </p:attrNameLst>
                                      </p:cBhvr>
                                      <p:rCtr x="0" y="-4403"/>
                                    </p:animMotion>
                                  </p:childTnLst>
                                </p:cTn>
                              </p:par>
                              <p:par>
                                <p:cTn id="18" presetID="10" presetClass="entr" presetSubtype="0" fill="hold" grpId="0" nodeType="withEffect">
                                  <p:stCondLst>
                                    <p:cond delay="6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par>
                                <p:cTn id="21" presetID="64" presetClass="path" presetSubtype="0" decel="100000" fill="hold" grpId="1" nodeType="withEffect">
                                  <p:stCondLst>
                                    <p:cond delay="600"/>
                                  </p:stCondLst>
                                  <p:childTnLst>
                                    <p:animMotion origin="layout" path="M 2.14195E-6 4.65729E-6 L 2.14195E-6 -0.08807 " pathEditMode="relative" rAng="0" ptsTypes="AA">
                                      <p:cBhvr>
                                        <p:cTn id="22" dur="750" spd="-100000" fill="hold"/>
                                        <p:tgtEl>
                                          <p:spTgt spid="10">
                                            <p:txEl>
                                              <p:pRg st="0" end="0"/>
                                            </p:txEl>
                                          </p:spTgt>
                                        </p:tgtEl>
                                        <p:attrNameLst>
                                          <p:attrName>ppt_x</p:attrName>
                                          <p:attrName>ppt_y</p:attrName>
                                        </p:attrNameLst>
                                      </p:cBhvr>
                                      <p:rCtr x="0" y="-4403"/>
                                    </p:animMotion>
                                  </p:childTnLst>
                                </p:cTn>
                              </p:par>
                              <p:par>
                                <p:cTn id="23" presetID="10" presetClass="entr" presetSubtype="0" fill="hold" grpId="0" nodeType="withEffect">
                                  <p:stCondLst>
                                    <p:cond delay="70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par>
                                <p:cTn id="26" presetID="64" presetClass="path" presetSubtype="0" decel="100000" fill="hold" grpId="1" nodeType="withEffect">
                                  <p:stCondLst>
                                    <p:cond delay="700"/>
                                  </p:stCondLst>
                                  <p:childTnLst>
                                    <p:animMotion origin="layout" path="M 2.14195E-6 4.65729E-6 L 2.14195E-6 -0.08807 " pathEditMode="relative" rAng="0" ptsTypes="AA">
                                      <p:cBhvr>
                                        <p:cTn id="27" dur="750" spd="-100000" fill="hold"/>
                                        <p:tgtEl>
                                          <p:spTgt spid="11">
                                            <p:txEl>
                                              <p:pRg st="0" end="0"/>
                                            </p:txEl>
                                          </p:spTgt>
                                        </p:tgtEl>
                                        <p:attrNameLst>
                                          <p:attrName>ppt_x</p:attrName>
                                          <p:attrName>ppt_y</p:attrName>
                                        </p:attrNameLst>
                                      </p:cBhvr>
                                      <p:rCtr x="0" y="-4403"/>
                                    </p:animMotion>
                                  </p:childTnLst>
                                </p:cTn>
                              </p:par>
                              <p:par>
                                <p:cTn id="28" presetID="10" presetClass="entr" presetSubtype="0" fill="hold" grpId="0" nodeType="withEffect">
                                  <p:stCondLst>
                                    <p:cond delay="80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64" presetClass="path" presetSubtype="0" decel="100000" fill="hold" grpId="1" nodeType="withEffect">
                                  <p:stCondLst>
                                    <p:cond delay="800"/>
                                  </p:stCondLst>
                                  <p:childTnLst>
                                    <p:animMotion origin="layout" path="M 2.14195E-6 4.65729E-6 L 2.14195E-6 -0.08807 " pathEditMode="relative" rAng="0" ptsTypes="AA">
                                      <p:cBhvr>
                                        <p:cTn id="32" dur="750" spd="-100000" fill="hold"/>
                                        <p:tgtEl>
                                          <p:spTgt spid="12">
                                            <p:txEl>
                                              <p:pRg st="0" end="0"/>
                                            </p:txEl>
                                          </p:spTgt>
                                        </p:tgtEl>
                                        <p:attrNameLst>
                                          <p:attrName>ppt_x</p:attrName>
                                          <p:attrName>ppt_y</p:attrName>
                                        </p:attrNameLst>
                                      </p:cBhvr>
                                      <p:rCtr x="0" y="-4403"/>
                                    </p:animMotion>
                                  </p:childTnLst>
                                </p:cTn>
                              </p:par>
                              <p:par>
                                <p:cTn id="33" presetID="10" presetClass="entr" presetSubtype="0" fill="hold" nodeType="withEffect">
                                  <p:stCondLst>
                                    <p:cond delay="6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7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8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 presetClass="entr" presetSubtype="0" fill="hold" nodeType="withEffect">
                                  <p:stCondLst>
                                    <p:cond delay="0"/>
                                  </p:stCondLst>
                                  <p:childTnLst>
                                    <p:set>
                                      <p:cBhvr>
                                        <p:cTn id="43" dur="1" fill="hold">
                                          <p:stCondLst>
                                            <p:cond delay="499"/>
                                          </p:stCondLst>
                                        </p:cTn>
                                        <p:tgtEl>
                                          <p:spTgt spid="28"/>
                                        </p:tgtEl>
                                        <p:attrNameLst>
                                          <p:attrName>style.visibility</p:attrName>
                                        </p:attrNameLst>
                                      </p:cBhvr>
                                      <p:to>
                                        <p:strVal val="visible"/>
                                      </p:to>
                                    </p:set>
                                  </p:childTnLst>
                                </p:cTn>
                              </p:par>
                              <p:par>
                                <p:cTn id="44" presetID="6" presetClass="emph" presetSubtype="0" decel="100000" autoRev="1" fill="hold" nodeType="withEffect">
                                  <p:stCondLst>
                                    <p:cond delay="0"/>
                                  </p:stCondLst>
                                  <p:childTnLst>
                                    <p:animScale>
                                      <p:cBhvr>
                                        <p:cTn id="45" dur="500" fill="hold"/>
                                        <p:tgtEl>
                                          <p:spTgt spid="28"/>
                                        </p:tgtEl>
                                      </p:cBhvr>
                                      <p:by x="0" y="0"/>
                                    </p:animScale>
                                  </p:childTnLst>
                                </p:cTn>
                              </p:par>
                              <p:par>
                                <p:cTn id="46" presetID="1" presetClass="entr" presetSubtype="0" fill="hold" nodeType="withEffect">
                                  <p:stCondLst>
                                    <p:cond delay="100"/>
                                  </p:stCondLst>
                                  <p:childTnLst>
                                    <p:set>
                                      <p:cBhvr>
                                        <p:cTn id="47" dur="1" fill="hold">
                                          <p:stCondLst>
                                            <p:cond delay="499"/>
                                          </p:stCondLst>
                                        </p:cTn>
                                        <p:tgtEl>
                                          <p:spTgt spid="44"/>
                                        </p:tgtEl>
                                        <p:attrNameLst>
                                          <p:attrName>style.visibility</p:attrName>
                                        </p:attrNameLst>
                                      </p:cBhvr>
                                      <p:to>
                                        <p:strVal val="visible"/>
                                      </p:to>
                                    </p:set>
                                  </p:childTnLst>
                                </p:cTn>
                              </p:par>
                              <p:par>
                                <p:cTn id="48" presetID="6" presetClass="emph" presetSubtype="0" decel="100000" autoRev="1" fill="hold" nodeType="withEffect">
                                  <p:stCondLst>
                                    <p:cond delay="100"/>
                                  </p:stCondLst>
                                  <p:childTnLst>
                                    <p:animScale>
                                      <p:cBhvr>
                                        <p:cTn id="49" dur="500" fill="hold"/>
                                        <p:tgtEl>
                                          <p:spTgt spid="44"/>
                                        </p:tgtEl>
                                      </p:cBhvr>
                                      <p:by x="0" y="0"/>
                                    </p:animScale>
                                  </p:childTnLst>
                                </p:cTn>
                              </p:par>
                              <p:par>
                                <p:cTn id="50" presetID="1" presetClass="entr" presetSubtype="0" fill="hold" nodeType="withEffect">
                                  <p:stCondLst>
                                    <p:cond delay="200"/>
                                  </p:stCondLst>
                                  <p:childTnLst>
                                    <p:set>
                                      <p:cBhvr>
                                        <p:cTn id="51" dur="1" fill="hold">
                                          <p:stCondLst>
                                            <p:cond delay="499"/>
                                          </p:stCondLst>
                                        </p:cTn>
                                        <p:tgtEl>
                                          <p:spTgt spid="67"/>
                                        </p:tgtEl>
                                        <p:attrNameLst>
                                          <p:attrName>style.visibility</p:attrName>
                                        </p:attrNameLst>
                                      </p:cBhvr>
                                      <p:to>
                                        <p:strVal val="visible"/>
                                      </p:to>
                                    </p:set>
                                  </p:childTnLst>
                                </p:cTn>
                              </p:par>
                              <p:par>
                                <p:cTn id="52" presetID="6" presetClass="emph" presetSubtype="0" decel="100000" autoRev="1" fill="hold" nodeType="withEffect">
                                  <p:stCondLst>
                                    <p:cond delay="200"/>
                                  </p:stCondLst>
                                  <p:childTnLst>
                                    <p:animScale>
                                      <p:cBhvr>
                                        <p:cTn id="53" dur="500" fill="hold"/>
                                        <p:tgtEl>
                                          <p:spTgt spid="67"/>
                                        </p:tgtEl>
                                      </p:cBhvr>
                                      <p:by x="0" y="0"/>
                                    </p:animScale>
                                  </p:childTnLst>
                                </p:cTn>
                              </p:par>
                              <p:par>
                                <p:cTn id="54" presetID="1" presetClass="entr" presetSubtype="0" fill="hold" nodeType="withEffect">
                                  <p:stCondLst>
                                    <p:cond delay="300"/>
                                  </p:stCondLst>
                                  <p:childTnLst>
                                    <p:set>
                                      <p:cBhvr>
                                        <p:cTn id="55" dur="1" fill="hold">
                                          <p:stCondLst>
                                            <p:cond delay="499"/>
                                          </p:stCondLst>
                                        </p:cTn>
                                        <p:tgtEl>
                                          <p:spTgt spid="81"/>
                                        </p:tgtEl>
                                        <p:attrNameLst>
                                          <p:attrName>style.visibility</p:attrName>
                                        </p:attrNameLst>
                                      </p:cBhvr>
                                      <p:to>
                                        <p:strVal val="visible"/>
                                      </p:to>
                                    </p:set>
                                  </p:childTnLst>
                                </p:cTn>
                              </p:par>
                              <p:par>
                                <p:cTn id="56" presetID="6" presetClass="emph" presetSubtype="0" decel="100000" autoRev="1" fill="hold" nodeType="withEffect">
                                  <p:stCondLst>
                                    <p:cond delay="300"/>
                                  </p:stCondLst>
                                  <p:childTnLst>
                                    <p:animScale>
                                      <p:cBhvr>
                                        <p:cTn id="57" dur="500" fill="hold"/>
                                        <p:tgtEl>
                                          <p:spTgt spid="8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3" grpId="1"/>
      <p:bldP spid="4" grpId="0" build="p"/>
      <p:bldP spid="4" grpId="1" build="p"/>
      <p:bldP spid="10" grpId="0" build="p"/>
      <p:bldP spid="10" grpId="1" build="p"/>
      <p:bldP spid="11" grpId="0" build="p"/>
      <p:bldP spid="11" grpId="1" build="p"/>
      <p:bldP spid="12" grpId="0" build="p"/>
      <p:bldP spid="12" grpI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3D79104-237F-4821-8D5A-292065F914F7}"/>
              </a:ext>
            </a:extLst>
          </p:cNvPr>
          <p:cNvSpPr txBox="1"/>
          <p:nvPr/>
        </p:nvSpPr>
        <p:spPr>
          <a:xfrm>
            <a:off x="4852763" y="3112638"/>
            <a:ext cx="2491174" cy="593968"/>
          </a:xfrm>
          <a:prstGeom prst="rect">
            <a:avLst/>
          </a:prstGeom>
          <a:noFill/>
        </p:spPr>
        <p:txBody>
          <a:bodyPr wrap="square" lIns="182750" tIns="146201" rIns="182750" bIns="146201" rtlCol="0">
            <a:spAutoFit/>
          </a:bodyPr>
          <a:lstStyle/>
          <a:p>
            <a:pPr algn="ctr" defTabSz="895698">
              <a:lnSpc>
                <a:spcPct val="90000"/>
              </a:lnSpc>
              <a:spcAft>
                <a:spcPts val="600"/>
              </a:spcAft>
              <a:defRPr/>
            </a:pPr>
            <a:r>
              <a:rPr lang="en-US" sz="2157" kern="0">
                <a:gradFill>
                  <a:gsLst>
                    <a:gs pos="2917">
                      <a:srgbClr val="000000"/>
                    </a:gs>
                    <a:gs pos="30000">
                      <a:srgbClr val="000000"/>
                    </a:gs>
                  </a:gsLst>
                  <a:lin ang="5400000" scaled="0"/>
                </a:gradFill>
                <a:cs typeface="Segoe UI Light" panose="020B0502040204020203" pitchFamily="34" charset="0"/>
              </a:rPr>
              <a:t>Files</a:t>
            </a:r>
          </a:p>
        </p:txBody>
      </p:sp>
      <p:sp>
        <p:nvSpPr>
          <p:cNvPr id="32" name="TextBox 31">
            <a:extLst>
              <a:ext uri="{FF2B5EF4-FFF2-40B4-BE49-F238E27FC236}">
                <a16:creationId xmlns:a16="http://schemas.microsoft.com/office/drawing/2014/main" id="{E9E43BE3-A1E9-41D7-92CF-9AF60A02C94D}"/>
              </a:ext>
            </a:extLst>
          </p:cNvPr>
          <p:cNvSpPr txBox="1"/>
          <p:nvPr/>
        </p:nvSpPr>
        <p:spPr>
          <a:xfrm>
            <a:off x="7915593" y="3115692"/>
            <a:ext cx="3943493" cy="593968"/>
          </a:xfrm>
          <a:prstGeom prst="rect">
            <a:avLst/>
          </a:prstGeom>
          <a:noFill/>
        </p:spPr>
        <p:txBody>
          <a:bodyPr wrap="square" lIns="182750" tIns="146201" rIns="182750" bIns="146201" rtlCol="0">
            <a:spAutoFit/>
          </a:bodyPr>
          <a:lstStyle/>
          <a:p>
            <a:pPr algn="ctr" defTabSz="895698">
              <a:lnSpc>
                <a:spcPct val="90000"/>
              </a:lnSpc>
              <a:spcAft>
                <a:spcPts val="600"/>
              </a:spcAft>
              <a:defRPr/>
            </a:pPr>
            <a:r>
              <a:rPr lang="en-US" sz="2157" kern="0">
                <a:gradFill>
                  <a:gsLst>
                    <a:gs pos="2917">
                      <a:srgbClr val="000000"/>
                    </a:gs>
                    <a:gs pos="30000">
                      <a:srgbClr val="000000"/>
                    </a:gs>
                  </a:gsLst>
                  <a:lin ang="5400000" scaled="0"/>
                </a:gradFill>
                <a:cs typeface="Segoe UI Light" panose="020B0502040204020203" pitchFamily="34" charset="0"/>
              </a:rPr>
              <a:t>Lists, pages, and apps</a:t>
            </a:r>
          </a:p>
        </p:txBody>
      </p:sp>
      <p:sp>
        <p:nvSpPr>
          <p:cNvPr id="4" name="Title 3">
            <a:extLst>
              <a:ext uri="{FF2B5EF4-FFF2-40B4-BE49-F238E27FC236}">
                <a16:creationId xmlns:a16="http://schemas.microsoft.com/office/drawing/2014/main" id="{1BB0192E-425F-4EB5-A53D-79896AD39BBD}"/>
              </a:ext>
            </a:extLst>
          </p:cNvPr>
          <p:cNvSpPr>
            <a:spLocks noGrp="1"/>
          </p:cNvSpPr>
          <p:nvPr>
            <p:ph type="title"/>
          </p:nvPr>
        </p:nvSpPr>
        <p:spPr/>
        <p:txBody>
          <a:bodyPr/>
          <a:lstStyle/>
          <a:p>
            <a:pPr algn="ctr"/>
            <a:r>
              <a:rPr lang="en-US"/>
              <a:t>Integrated experiences</a:t>
            </a:r>
          </a:p>
        </p:txBody>
      </p:sp>
      <p:sp>
        <p:nvSpPr>
          <p:cNvPr id="26" name="TextBox 25">
            <a:extLst>
              <a:ext uri="{FF2B5EF4-FFF2-40B4-BE49-F238E27FC236}">
                <a16:creationId xmlns:a16="http://schemas.microsoft.com/office/drawing/2014/main" id="{DA6E9747-BF68-4B43-AFC4-FB36AE5A4D45}"/>
              </a:ext>
            </a:extLst>
          </p:cNvPr>
          <p:cNvSpPr txBox="1"/>
          <p:nvPr/>
        </p:nvSpPr>
        <p:spPr>
          <a:xfrm>
            <a:off x="1100361" y="3112638"/>
            <a:ext cx="2491174" cy="593968"/>
          </a:xfrm>
          <a:prstGeom prst="rect">
            <a:avLst/>
          </a:prstGeom>
          <a:noFill/>
        </p:spPr>
        <p:txBody>
          <a:bodyPr wrap="square" lIns="182750" tIns="146201" rIns="182750" bIns="146201" rtlCol="0">
            <a:spAutoFit/>
          </a:bodyPr>
          <a:lstStyle/>
          <a:p>
            <a:pPr algn="ctr" defTabSz="895698">
              <a:lnSpc>
                <a:spcPct val="90000"/>
              </a:lnSpc>
              <a:spcAft>
                <a:spcPts val="600"/>
              </a:spcAft>
              <a:defRPr/>
            </a:pPr>
            <a:r>
              <a:rPr lang="en-US" sz="2157" kern="0">
                <a:gradFill>
                  <a:gsLst>
                    <a:gs pos="2917">
                      <a:srgbClr val="000000"/>
                    </a:gs>
                    <a:gs pos="30000">
                      <a:srgbClr val="000000"/>
                    </a:gs>
                  </a:gsLst>
                  <a:lin ang="5400000" scaled="0"/>
                </a:gradFill>
                <a:cs typeface="Segoe UI Light" panose="020B0502040204020203" pitchFamily="34" charset="0"/>
              </a:rPr>
              <a:t>News</a:t>
            </a:r>
          </a:p>
        </p:txBody>
      </p:sp>
      <p:sp>
        <p:nvSpPr>
          <p:cNvPr id="40" name="TextBox 39">
            <a:extLst>
              <a:ext uri="{FF2B5EF4-FFF2-40B4-BE49-F238E27FC236}">
                <a16:creationId xmlns:a16="http://schemas.microsoft.com/office/drawing/2014/main" id="{C2EE3ED3-622D-4C67-A65C-7E92A8E2353C}"/>
              </a:ext>
            </a:extLst>
          </p:cNvPr>
          <p:cNvSpPr txBox="1"/>
          <p:nvPr/>
        </p:nvSpPr>
        <p:spPr>
          <a:xfrm>
            <a:off x="4852763" y="5953586"/>
            <a:ext cx="2491174" cy="593968"/>
          </a:xfrm>
          <a:prstGeom prst="rect">
            <a:avLst/>
          </a:prstGeom>
          <a:noFill/>
        </p:spPr>
        <p:txBody>
          <a:bodyPr wrap="square" lIns="182750" tIns="146201" rIns="182750" bIns="146201" rtlCol="0">
            <a:spAutoFit/>
          </a:bodyPr>
          <a:lstStyle/>
          <a:p>
            <a:pPr algn="ctr" defTabSz="895698">
              <a:lnSpc>
                <a:spcPct val="90000"/>
              </a:lnSpc>
              <a:spcAft>
                <a:spcPts val="600"/>
              </a:spcAft>
              <a:defRPr/>
            </a:pPr>
            <a:r>
              <a:rPr lang="en-US" sz="2157" kern="0">
                <a:gradFill>
                  <a:gsLst>
                    <a:gs pos="2917">
                      <a:srgbClr val="000000"/>
                    </a:gs>
                    <a:gs pos="30000">
                      <a:srgbClr val="000000"/>
                    </a:gs>
                  </a:gsLst>
                  <a:lin ang="5400000" scaled="0"/>
                </a:gradFill>
                <a:cs typeface="Segoe UI Light" panose="020B0502040204020203" pitchFamily="34" charset="0"/>
              </a:rPr>
              <a:t>Add a team</a:t>
            </a:r>
          </a:p>
        </p:txBody>
      </p:sp>
      <p:sp>
        <p:nvSpPr>
          <p:cNvPr id="41" name="TextBox 40">
            <a:extLst>
              <a:ext uri="{FF2B5EF4-FFF2-40B4-BE49-F238E27FC236}">
                <a16:creationId xmlns:a16="http://schemas.microsoft.com/office/drawing/2014/main" id="{6B34EB51-D2A8-4A35-809A-263EEF823071}"/>
              </a:ext>
            </a:extLst>
          </p:cNvPr>
          <p:cNvSpPr txBox="1"/>
          <p:nvPr/>
        </p:nvSpPr>
        <p:spPr>
          <a:xfrm>
            <a:off x="8204910" y="5958386"/>
            <a:ext cx="3364861" cy="593968"/>
          </a:xfrm>
          <a:prstGeom prst="rect">
            <a:avLst/>
          </a:prstGeom>
          <a:noFill/>
        </p:spPr>
        <p:txBody>
          <a:bodyPr wrap="square" lIns="182750" tIns="146201" rIns="182750" bIns="146201" rtlCol="0">
            <a:spAutoFit/>
          </a:bodyPr>
          <a:lstStyle/>
          <a:p>
            <a:pPr algn="ctr" defTabSz="895698">
              <a:lnSpc>
                <a:spcPct val="90000"/>
              </a:lnSpc>
              <a:spcAft>
                <a:spcPts val="600"/>
              </a:spcAft>
              <a:defRPr/>
            </a:pPr>
            <a:r>
              <a:rPr lang="en-US" sz="2157" kern="0">
                <a:gradFill>
                  <a:gsLst>
                    <a:gs pos="2917">
                      <a:srgbClr val="000000"/>
                    </a:gs>
                    <a:gs pos="30000">
                      <a:srgbClr val="000000"/>
                    </a:gs>
                  </a:gsLst>
                  <a:lin ang="5400000" scaled="0"/>
                </a:gradFill>
                <a:cs typeface="Segoe UI Light" panose="020B0502040204020203" pitchFamily="34" charset="0"/>
              </a:rPr>
              <a:t>Tabs as pages</a:t>
            </a:r>
          </a:p>
        </p:txBody>
      </p:sp>
      <p:sp>
        <p:nvSpPr>
          <p:cNvPr id="42" name="TextBox 41">
            <a:extLst>
              <a:ext uri="{FF2B5EF4-FFF2-40B4-BE49-F238E27FC236}">
                <a16:creationId xmlns:a16="http://schemas.microsoft.com/office/drawing/2014/main" id="{BEA08074-51FF-48CE-B028-3C52423473DB}"/>
              </a:ext>
            </a:extLst>
          </p:cNvPr>
          <p:cNvSpPr txBox="1"/>
          <p:nvPr/>
        </p:nvSpPr>
        <p:spPr>
          <a:xfrm>
            <a:off x="1100361" y="5952876"/>
            <a:ext cx="2491174" cy="593968"/>
          </a:xfrm>
          <a:prstGeom prst="rect">
            <a:avLst/>
          </a:prstGeom>
          <a:noFill/>
        </p:spPr>
        <p:txBody>
          <a:bodyPr wrap="square" lIns="182750" tIns="146201" rIns="182750" bIns="146201" rtlCol="0">
            <a:spAutoFit/>
          </a:bodyPr>
          <a:lstStyle/>
          <a:p>
            <a:pPr algn="ctr" defTabSz="895698">
              <a:lnSpc>
                <a:spcPct val="90000"/>
              </a:lnSpc>
              <a:spcAft>
                <a:spcPts val="600"/>
              </a:spcAft>
              <a:defRPr/>
            </a:pPr>
            <a:r>
              <a:rPr lang="en-US" sz="2157" kern="0">
                <a:gradFill>
                  <a:gsLst>
                    <a:gs pos="2917">
                      <a:srgbClr val="000000"/>
                    </a:gs>
                    <a:gs pos="30000">
                      <a:srgbClr val="000000"/>
                    </a:gs>
                  </a:gsLst>
                  <a:lin ang="5400000" scaled="0"/>
                </a:gradFill>
                <a:cs typeface="Segoe UI Light" panose="020B0502040204020203" pitchFamily="34" charset="0"/>
              </a:rPr>
              <a:t>Channel folders</a:t>
            </a:r>
          </a:p>
        </p:txBody>
      </p:sp>
      <p:pic>
        <p:nvPicPr>
          <p:cNvPr id="8" name="Picture 7">
            <a:extLst>
              <a:ext uri="{FF2B5EF4-FFF2-40B4-BE49-F238E27FC236}">
                <a16:creationId xmlns:a16="http://schemas.microsoft.com/office/drawing/2014/main" id="{583E67B5-933E-4C66-AF0D-F0A15053180E}"/>
              </a:ext>
            </a:extLst>
          </p:cNvPr>
          <p:cNvPicPr>
            <a:picLocks noChangeAspect="1"/>
          </p:cNvPicPr>
          <p:nvPr/>
        </p:nvPicPr>
        <p:blipFill>
          <a:blip r:embed="rId3"/>
          <a:stretch>
            <a:fillRect/>
          </a:stretch>
        </p:blipFill>
        <p:spPr>
          <a:xfrm>
            <a:off x="1590835" y="1768474"/>
            <a:ext cx="1510224" cy="1349963"/>
          </a:xfrm>
          <a:prstGeom prst="rect">
            <a:avLst/>
          </a:prstGeom>
        </p:spPr>
      </p:pic>
      <p:pic>
        <p:nvPicPr>
          <p:cNvPr id="9" name="Picture 8">
            <a:extLst>
              <a:ext uri="{FF2B5EF4-FFF2-40B4-BE49-F238E27FC236}">
                <a16:creationId xmlns:a16="http://schemas.microsoft.com/office/drawing/2014/main" id="{510B7EB8-4899-4B24-A0E5-79086B73F154}"/>
              </a:ext>
            </a:extLst>
          </p:cNvPr>
          <p:cNvPicPr>
            <a:picLocks noChangeAspect="1"/>
          </p:cNvPicPr>
          <p:nvPr/>
        </p:nvPicPr>
        <p:blipFill>
          <a:blip r:embed="rId4"/>
          <a:stretch>
            <a:fillRect/>
          </a:stretch>
        </p:blipFill>
        <p:spPr>
          <a:xfrm>
            <a:off x="5324732" y="1750350"/>
            <a:ext cx="1547236" cy="1349963"/>
          </a:xfrm>
          <a:prstGeom prst="rect">
            <a:avLst/>
          </a:prstGeom>
        </p:spPr>
      </p:pic>
      <p:pic>
        <p:nvPicPr>
          <p:cNvPr id="10" name="Picture 9">
            <a:extLst>
              <a:ext uri="{FF2B5EF4-FFF2-40B4-BE49-F238E27FC236}">
                <a16:creationId xmlns:a16="http://schemas.microsoft.com/office/drawing/2014/main" id="{AF86F995-5D50-4E03-9D7C-398C8F2C83EC}"/>
              </a:ext>
            </a:extLst>
          </p:cNvPr>
          <p:cNvPicPr>
            <a:picLocks noChangeAspect="1"/>
          </p:cNvPicPr>
          <p:nvPr/>
        </p:nvPicPr>
        <p:blipFill>
          <a:blip r:embed="rId5"/>
          <a:stretch>
            <a:fillRect/>
          </a:stretch>
        </p:blipFill>
        <p:spPr>
          <a:xfrm>
            <a:off x="9132229" y="1741332"/>
            <a:ext cx="1510224" cy="1316411"/>
          </a:xfrm>
          <a:prstGeom prst="rect">
            <a:avLst/>
          </a:prstGeom>
        </p:spPr>
      </p:pic>
      <p:pic>
        <p:nvPicPr>
          <p:cNvPr id="13" name="Picture 12">
            <a:extLst>
              <a:ext uri="{FF2B5EF4-FFF2-40B4-BE49-F238E27FC236}">
                <a16:creationId xmlns:a16="http://schemas.microsoft.com/office/drawing/2014/main" id="{8572097A-E004-4E6B-BC4C-8EF633E44214}"/>
              </a:ext>
            </a:extLst>
          </p:cNvPr>
          <p:cNvPicPr>
            <a:picLocks noChangeAspect="1"/>
          </p:cNvPicPr>
          <p:nvPr/>
        </p:nvPicPr>
        <p:blipFill>
          <a:blip r:embed="rId6"/>
          <a:stretch>
            <a:fillRect/>
          </a:stretch>
        </p:blipFill>
        <p:spPr>
          <a:xfrm>
            <a:off x="1563576" y="4624024"/>
            <a:ext cx="1564742" cy="1394559"/>
          </a:xfrm>
          <a:prstGeom prst="rect">
            <a:avLst/>
          </a:prstGeom>
        </p:spPr>
      </p:pic>
      <p:grpSp>
        <p:nvGrpSpPr>
          <p:cNvPr id="35" name="Group 34">
            <a:extLst>
              <a:ext uri="{FF2B5EF4-FFF2-40B4-BE49-F238E27FC236}">
                <a16:creationId xmlns:a16="http://schemas.microsoft.com/office/drawing/2014/main" id="{DB2E7FBA-8285-7A46-9C64-889145EBC0A4}"/>
              </a:ext>
            </a:extLst>
          </p:cNvPr>
          <p:cNvGrpSpPr/>
          <p:nvPr/>
        </p:nvGrpSpPr>
        <p:grpSpPr>
          <a:xfrm>
            <a:off x="5352649" y="4624489"/>
            <a:ext cx="1491401" cy="1245322"/>
            <a:chOff x="5270096" y="5062194"/>
            <a:chExt cx="1676618" cy="1399977"/>
          </a:xfrm>
        </p:grpSpPr>
        <p:pic>
          <p:nvPicPr>
            <p:cNvPr id="14" name="Picture 13">
              <a:extLst>
                <a:ext uri="{FF2B5EF4-FFF2-40B4-BE49-F238E27FC236}">
                  <a16:creationId xmlns:a16="http://schemas.microsoft.com/office/drawing/2014/main" id="{7E0000A8-E1A3-47A0-8A1D-695FCA39941D}"/>
                </a:ext>
              </a:extLst>
            </p:cNvPr>
            <p:cNvPicPr>
              <a:picLocks noChangeAspect="1"/>
            </p:cNvPicPr>
            <p:nvPr/>
          </p:nvPicPr>
          <p:blipFill>
            <a:blip r:embed="rId7"/>
            <a:stretch>
              <a:fillRect/>
            </a:stretch>
          </p:blipFill>
          <p:spPr>
            <a:xfrm>
              <a:off x="5270096" y="5062194"/>
              <a:ext cx="1676618" cy="1399976"/>
            </a:xfrm>
            <a:prstGeom prst="rect">
              <a:avLst/>
            </a:prstGeom>
          </p:spPr>
        </p:pic>
        <p:pic>
          <p:nvPicPr>
            <p:cNvPr id="15" name="Picture 14">
              <a:extLst>
                <a:ext uri="{FF2B5EF4-FFF2-40B4-BE49-F238E27FC236}">
                  <a16:creationId xmlns:a16="http://schemas.microsoft.com/office/drawing/2014/main" id="{7C26DC88-37B2-4095-BFDB-3F486BD8772F}"/>
                </a:ext>
              </a:extLst>
            </p:cNvPr>
            <p:cNvPicPr>
              <a:picLocks noChangeAspect="1"/>
            </p:cNvPicPr>
            <p:nvPr/>
          </p:nvPicPr>
          <p:blipFill>
            <a:blip r:embed="rId8"/>
            <a:stretch>
              <a:fillRect/>
            </a:stretch>
          </p:blipFill>
          <p:spPr>
            <a:xfrm>
              <a:off x="5499209" y="5227228"/>
              <a:ext cx="1019669" cy="776609"/>
            </a:xfrm>
            <a:prstGeom prst="rect">
              <a:avLst/>
            </a:prstGeom>
            <a:ln>
              <a:noFill/>
            </a:ln>
            <a:effectLst>
              <a:outerShdw blurRad="292100" dist="139700" dir="2700000" algn="tl" rotWithShape="0">
                <a:srgbClr val="333333">
                  <a:alpha val="65000"/>
                </a:srgbClr>
              </a:outerShdw>
            </a:effectLst>
          </p:spPr>
        </p:pic>
        <p:cxnSp>
          <p:nvCxnSpPr>
            <p:cNvPr id="18" name="Straight Connector 17">
              <a:extLst>
                <a:ext uri="{FF2B5EF4-FFF2-40B4-BE49-F238E27FC236}">
                  <a16:creationId xmlns:a16="http://schemas.microsoft.com/office/drawing/2014/main" id="{CBE1CC2A-4251-4964-A5E1-989C68489CDA}"/>
                </a:ext>
              </a:extLst>
            </p:cNvPr>
            <p:cNvCxnSpPr>
              <a:cxnSpLocks/>
            </p:cNvCxnSpPr>
            <p:nvPr/>
          </p:nvCxnSpPr>
          <p:spPr>
            <a:xfrm flipV="1">
              <a:off x="5279664" y="5234175"/>
              <a:ext cx="219545" cy="1227996"/>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3C9F2DF-BCE9-4F52-9A58-DCB707CDB5AF}"/>
                </a:ext>
              </a:extLst>
            </p:cNvPr>
            <p:cNvCxnSpPr>
              <a:cxnSpLocks/>
            </p:cNvCxnSpPr>
            <p:nvPr/>
          </p:nvCxnSpPr>
          <p:spPr>
            <a:xfrm flipV="1">
              <a:off x="5279664" y="6010784"/>
              <a:ext cx="1239214" cy="44474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D187BF94-82AF-4535-8AB3-D38A6131C434}"/>
              </a:ext>
            </a:extLst>
          </p:cNvPr>
          <p:cNvPicPr>
            <a:picLocks noChangeAspect="1"/>
          </p:cNvPicPr>
          <p:nvPr/>
        </p:nvPicPr>
        <p:blipFill>
          <a:blip r:embed="rId9"/>
          <a:stretch>
            <a:fillRect/>
          </a:stretch>
        </p:blipFill>
        <p:spPr>
          <a:xfrm>
            <a:off x="9107709" y="4624023"/>
            <a:ext cx="1559264" cy="1360458"/>
          </a:xfrm>
          <a:prstGeom prst="rect">
            <a:avLst/>
          </a:prstGeom>
        </p:spPr>
      </p:pic>
      <p:grpSp>
        <p:nvGrpSpPr>
          <p:cNvPr id="12" name="Group 11">
            <a:extLst>
              <a:ext uri="{FF2B5EF4-FFF2-40B4-BE49-F238E27FC236}">
                <a16:creationId xmlns:a16="http://schemas.microsoft.com/office/drawing/2014/main" id="{A02CF32E-187B-4774-AACF-7C8DDD3D49FC}"/>
              </a:ext>
            </a:extLst>
          </p:cNvPr>
          <p:cNvGrpSpPr/>
          <p:nvPr/>
        </p:nvGrpSpPr>
        <p:grpSpPr>
          <a:xfrm>
            <a:off x="643587" y="1124222"/>
            <a:ext cx="10926183" cy="2662639"/>
            <a:chOff x="656492" y="1146269"/>
            <a:chExt cx="11145276" cy="2716030"/>
          </a:xfrm>
        </p:grpSpPr>
        <p:sp>
          <p:nvSpPr>
            <p:cNvPr id="3" name="Rectangle 2">
              <a:extLst>
                <a:ext uri="{FF2B5EF4-FFF2-40B4-BE49-F238E27FC236}">
                  <a16:creationId xmlns:a16="http://schemas.microsoft.com/office/drawing/2014/main" id="{6FBB2644-EBDB-44A6-85A8-8205298231DB}"/>
                </a:ext>
              </a:extLst>
            </p:cNvPr>
            <p:cNvSpPr/>
            <p:nvPr/>
          </p:nvSpPr>
          <p:spPr bwMode="auto">
            <a:xfrm>
              <a:off x="656492" y="1441938"/>
              <a:ext cx="11145276" cy="2420361"/>
            </a:xfrm>
            <a:prstGeom prst="rect">
              <a:avLst/>
            </a:prstGeom>
            <a:noFill/>
            <a:ln w="50800">
              <a:solidFill>
                <a:srgbClr val="5558A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52" name="TextBox 51">
              <a:extLst>
                <a:ext uri="{FF2B5EF4-FFF2-40B4-BE49-F238E27FC236}">
                  <a16:creationId xmlns:a16="http://schemas.microsoft.com/office/drawing/2014/main" id="{CFE698B9-FF3F-48E9-86C9-F17D8540C932}"/>
                </a:ext>
              </a:extLst>
            </p:cNvPr>
            <p:cNvSpPr txBox="1"/>
            <p:nvPr/>
          </p:nvSpPr>
          <p:spPr>
            <a:xfrm>
              <a:off x="3344160" y="1146269"/>
              <a:ext cx="5752948" cy="605878"/>
            </a:xfrm>
            <a:prstGeom prst="rect">
              <a:avLst/>
            </a:prstGeom>
          </p:spPr>
          <p:txBody>
            <a:bodyPr wrap="square" lIns="182750" tIns="146201" rIns="182750" bIns="146201" rtlCol="0">
              <a:spAutoFit/>
            </a:bodyPr>
            <a:lstStyle/>
            <a:p>
              <a:pPr algn="ctr" defTabSz="895698">
                <a:lnSpc>
                  <a:spcPct val="90000"/>
                </a:lnSpc>
                <a:spcAft>
                  <a:spcPts val="600"/>
                </a:spcAft>
                <a:defRPr/>
              </a:pPr>
              <a:r>
                <a:rPr lang="en-US" sz="2157">
                  <a:gradFill>
                    <a:gsLst>
                      <a:gs pos="16811">
                        <a:srgbClr val="5558AF"/>
                      </a:gs>
                      <a:gs pos="2917">
                        <a:srgbClr val="5558AF"/>
                      </a:gs>
                    </a:gsLst>
                    <a:lin ang="5400000" scaled="0"/>
                  </a:gradFill>
                  <a:latin typeface="+mj-lt"/>
                </a:rPr>
                <a:t>Experience SharePoint in Microsoft Teams</a:t>
              </a:r>
              <a:endParaRPr lang="en-US" sz="2157" kern="0">
                <a:gradFill>
                  <a:gsLst>
                    <a:gs pos="16811">
                      <a:srgbClr val="5558AF"/>
                    </a:gs>
                    <a:gs pos="2917">
                      <a:srgbClr val="5558AF"/>
                    </a:gs>
                  </a:gsLst>
                  <a:lin ang="5400000" scaled="0"/>
                </a:gradFill>
                <a:latin typeface="+mj-lt"/>
                <a:cs typeface="Segoe UI Light" panose="020B0502040204020203" pitchFamily="34" charset="0"/>
              </a:endParaRPr>
            </a:p>
          </p:txBody>
        </p:sp>
      </p:grpSp>
      <p:grpSp>
        <p:nvGrpSpPr>
          <p:cNvPr id="16" name="Group 15">
            <a:extLst>
              <a:ext uri="{FF2B5EF4-FFF2-40B4-BE49-F238E27FC236}">
                <a16:creationId xmlns:a16="http://schemas.microsoft.com/office/drawing/2014/main" id="{B7E860E7-0526-45C1-91BF-EB5B41705C58}"/>
              </a:ext>
            </a:extLst>
          </p:cNvPr>
          <p:cNvGrpSpPr/>
          <p:nvPr/>
        </p:nvGrpSpPr>
        <p:grpSpPr>
          <a:xfrm>
            <a:off x="643587" y="3925022"/>
            <a:ext cx="10926183" cy="2676743"/>
            <a:chOff x="656492" y="4003230"/>
            <a:chExt cx="11145276" cy="2730417"/>
          </a:xfrm>
        </p:grpSpPr>
        <p:sp>
          <p:nvSpPr>
            <p:cNvPr id="27" name="Rectangle 26">
              <a:extLst>
                <a:ext uri="{FF2B5EF4-FFF2-40B4-BE49-F238E27FC236}">
                  <a16:creationId xmlns:a16="http://schemas.microsoft.com/office/drawing/2014/main" id="{9E2E5794-1414-4307-A39C-118D19852BF6}"/>
                </a:ext>
              </a:extLst>
            </p:cNvPr>
            <p:cNvSpPr/>
            <p:nvPr/>
          </p:nvSpPr>
          <p:spPr bwMode="auto">
            <a:xfrm>
              <a:off x="656492" y="4313286"/>
              <a:ext cx="11145276" cy="2420361"/>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53" name="TextBox 52">
              <a:extLst>
                <a:ext uri="{FF2B5EF4-FFF2-40B4-BE49-F238E27FC236}">
                  <a16:creationId xmlns:a16="http://schemas.microsoft.com/office/drawing/2014/main" id="{72B1FE7F-34EE-4D5C-AC66-424991E8501F}"/>
                </a:ext>
              </a:extLst>
            </p:cNvPr>
            <p:cNvSpPr txBox="1"/>
            <p:nvPr/>
          </p:nvSpPr>
          <p:spPr>
            <a:xfrm>
              <a:off x="3332437" y="4003230"/>
              <a:ext cx="5776394" cy="605878"/>
            </a:xfrm>
            <a:prstGeom prst="rect">
              <a:avLst/>
            </a:prstGeom>
          </p:spPr>
          <p:txBody>
            <a:bodyPr wrap="square" lIns="182750" tIns="146201" rIns="182750" bIns="146201" rtlCol="0">
              <a:spAutoFit/>
            </a:bodyPr>
            <a:lstStyle/>
            <a:p>
              <a:pPr algn="ctr" defTabSz="895698">
                <a:lnSpc>
                  <a:spcPct val="90000"/>
                </a:lnSpc>
                <a:spcAft>
                  <a:spcPts val="600"/>
                </a:spcAft>
                <a:defRPr/>
              </a:pPr>
              <a:r>
                <a:rPr lang="en-US" sz="2157">
                  <a:gradFill>
                    <a:gsLst>
                      <a:gs pos="16811">
                        <a:schemeClr val="accent1"/>
                      </a:gs>
                      <a:gs pos="2917">
                        <a:schemeClr val="accent1"/>
                      </a:gs>
                    </a:gsLst>
                    <a:lin ang="5400000" scaled="0"/>
                  </a:gradFill>
                  <a:latin typeface="+mj-lt"/>
                </a:rPr>
                <a:t>Experience Microsoft Teams in SharePoint</a:t>
              </a:r>
            </a:p>
          </p:txBody>
        </p:sp>
      </p:grpSp>
    </p:spTree>
    <p:extLst>
      <p:ext uri="{BB962C8B-B14F-4D97-AF65-F5344CB8AC3E}">
        <p14:creationId xmlns:p14="http://schemas.microsoft.com/office/powerpoint/2010/main" val="3418766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2.29167E-6 -3.33333E-6 L 2.29167E-6 0.04352 " pathEditMode="relative" rAng="0" ptsTypes="AA">
                                      <p:cBhvr>
                                        <p:cTn id="12" dur="500" spd="-100000" fill="hold"/>
                                        <p:tgtEl>
                                          <p:spTgt spid="8"/>
                                        </p:tgtEl>
                                        <p:attrNameLst>
                                          <p:attrName>ppt_x</p:attrName>
                                          <p:attrName>ppt_y</p:attrName>
                                        </p:attrNameLst>
                                      </p:cBhvr>
                                      <p:rCtr x="0" y="2176"/>
                                    </p:animMotion>
                                  </p:childTnLst>
                                </p:cTn>
                              </p:par>
                              <p:par>
                                <p:cTn id="13" presetID="10" presetClass="entr" presetSubtype="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42" presetClass="path" presetSubtype="0" decel="100000" fill="hold" grpId="1" nodeType="withEffect">
                                  <p:stCondLst>
                                    <p:cond delay="100"/>
                                  </p:stCondLst>
                                  <p:childTnLst>
                                    <p:animMotion origin="layout" path="M 2.29167E-6 -3.33333E-6 L 2.29167E-6 0.04352 " pathEditMode="relative" rAng="0" ptsTypes="AA">
                                      <p:cBhvr>
                                        <p:cTn id="17" dur="500" spd="-100000" fill="hold"/>
                                        <p:tgtEl>
                                          <p:spTgt spid="26"/>
                                        </p:tgtEl>
                                        <p:attrNameLst>
                                          <p:attrName>ppt_x</p:attrName>
                                          <p:attrName>ppt_y</p:attrName>
                                        </p:attrNameLst>
                                      </p:cBhvr>
                                      <p:rCtr x="0" y="2176"/>
                                    </p:animMotion>
                                  </p:childTnLst>
                                </p:cTn>
                              </p:par>
                              <p:par>
                                <p:cTn id="18" presetID="10" presetClass="entr" presetSubtype="0"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nodeType="withEffect">
                                  <p:stCondLst>
                                    <p:cond delay="200"/>
                                  </p:stCondLst>
                                  <p:childTnLst>
                                    <p:animMotion origin="layout" path="M 2.29167E-6 -3.33333E-6 L 2.29167E-6 0.04352 " pathEditMode="relative" rAng="0" ptsTypes="AA">
                                      <p:cBhvr>
                                        <p:cTn id="22" dur="500" spd="-100000" fill="hold"/>
                                        <p:tgtEl>
                                          <p:spTgt spid="9"/>
                                        </p:tgtEl>
                                        <p:attrNameLst>
                                          <p:attrName>ppt_x</p:attrName>
                                          <p:attrName>ppt_y</p:attrName>
                                        </p:attrNameLst>
                                      </p:cBhvr>
                                      <p:rCtr x="0" y="2176"/>
                                    </p:animMotion>
                                  </p:childTnLst>
                                </p:cTn>
                              </p:par>
                              <p:par>
                                <p:cTn id="23" presetID="10" presetClass="entr" presetSubtype="0" fill="hold" grpId="0" nodeType="withEffect">
                                  <p:stCondLst>
                                    <p:cond delay="3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42" presetClass="path" presetSubtype="0" decel="100000" fill="hold" grpId="1" nodeType="withEffect">
                                  <p:stCondLst>
                                    <p:cond delay="300"/>
                                  </p:stCondLst>
                                  <p:childTnLst>
                                    <p:animMotion origin="layout" path="M -2.08333E-7 -3.33333E-6 L -2.08333E-7 0.04352 " pathEditMode="relative" rAng="0" ptsTypes="AA">
                                      <p:cBhvr>
                                        <p:cTn id="27" dur="500" spd="-100000" fill="hold"/>
                                        <p:tgtEl>
                                          <p:spTgt spid="25"/>
                                        </p:tgtEl>
                                        <p:attrNameLst>
                                          <p:attrName>ppt_x</p:attrName>
                                          <p:attrName>ppt_y</p:attrName>
                                        </p:attrNameLst>
                                      </p:cBhvr>
                                      <p:rCtr x="0" y="2176"/>
                                    </p:animMotion>
                                  </p:childTnLst>
                                </p:cTn>
                              </p:par>
                              <p:par>
                                <p:cTn id="28" presetID="10" presetClass="entr" presetSubtype="0" fill="hold"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path" presetSubtype="0" decel="100000" fill="hold" nodeType="withEffect">
                                  <p:stCondLst>
                                    <p:cond delay="500"/>
                                  </p:stCondLst>
                                  <p:childTnLst>
                                    <p:animMotion origin="layout" path="M 2.29167E-6 -3.33333E-6 L 2.29167E-6 0.04352 " pathEditMode="relative" rAng="0" ptsTypes="AA">
                                      <p:cBhvr>
                                        <p:cTn id="32" dur="500" spd="-100000" fill="hold"/>
                                        <p:tgtEl>
                                          <p:spTgt spid="10"/>
                                        </p:tgtEl>
                                        <p:attrNameLst>
                                          <p:attrName>ppt_x</p:attrName>
                                          <p:attrName>ppt_y</p:attrName>
                                        </p:attrNameLst>
                                      </p:cBhvr>
                                      <p:rCtr x="0" y="2176"/>
                                    </p:animMotion>
                                  </p:childTnLst>
                                </p:cTn>
                              </p:par>
                              <p:par>
                                <p:cTn id="33" presetID="10" presetClass="entr" presetSubtype="0" fill="hold" grpId="0" nodeType="withEffect">
                                  <p:stCondLst>
                                    <p:cond delay="5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42" presetClass="path" presetSubtype="0" decel="100000" fill="hold" grpId="1" nodeType="withEffect">
                                  <p:stCondLst>
                                    <p:cond delay="500"/>
                                  </p:stCondLst>
                                  <p:childTnLst>
                                    <p:animMotion origin="layout" path="M 2.5E-6 3.7037E-6 L 2.5E-6 0.04351 " pathEditMode="relative" rAng="0" ptsTypes="AA">
                                      <p:cBhvr>
                                        <p:cTn id="37" dur="500" spd="-100000" fill="hold"/>
                                        <p:tgtEl>
                                          <p:spTgt spid="32"/>
                                        </p:tgtEl>
                                        <p:attrNameLst>
                                          <p:attrName>ppt_x</p:attrName>
                                          <p:attrName>ppt_y</p:attrName>
                                        </p:attrNameLst>
                                      </p:cBhvr>
                                      <p:rCtr x="0" y="2176"/>
                                    </p:animMotion>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decel="100000" fill="hold" nodeType="withEffect">
                                  <p:stCondLst>
                                    <p:cond delay="0"/>
                                  </p:stCondLst>
                                  <p:childTnLst>
                                    <p:animMotion origin="layout" path="M 2.29167E-6 -3.33333E-6 L 2.29167E-6 0.04352 " pathEditMode="relative" rAng="0" ptsTypes="AA">
                                      <p:cBhvr>
                                        <p:cTn id="46" dur="500" spd="-100000" fill="hold"/>
                                        <p:tgtEl>
                                          <p:spTgt spid="13"/>
                                        </p:tgtEl>
                                        <p:attrNameLst>
                                          <p:attrName>ppt_x</p:attrName>
                                          <p:attrName>ppt_y</p:attrName>
                                        </p:attrNameLst>
                                      </p:cBhvr>
                                      <p:rCtr x="0" y="2176"/>
                                    </p:animMotion>
                                  </p:childTnLst>
                                </p:cTn>
                              </p:par>
                              <p:par>
                                <p:cTn id="47" presetID="10" presetClass="entr" presetSubtype="0" fill="hold" grpId="0" nodeType="withEffect">
                                  <p:stCondLst>
                                    <p:cond delay="10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100"/>
                                  </p:stCondLst>
                                  <p:childTnLst>
                                    <p:animMotion origin="layout" path="M 2.29167E-6 -3.33333E-6 L 2.29167E-6 0.04352 " pathEditMode="relative" rAng="0" ptsTypes="AA">
                                      <p:cBhvr>
                                        <p:cTn id="51" dur="500" spd="-100000" fill="hold"/>
                                        <p:tgtEl>
                                          <p:spTgt spid="42"/>
                                        </p:tgtEl>
                                        <p:attrNameLst>
                                          <p:attrName>ppt_x</p:attrName>
                                          <p:attrName>ppt_y</p:attrName>
                                        </p:attrNameLst>
                                      </p:cBhvr>
                                      <p:rCtr x="0" y="2176"/>
                                    </p:animMotion>
                                  </p:childTnLst>
                                </p:cTn>
                              </p:par>
                              <p:par>
                                <p:cTn id="52" presetID="10" presetClass="entr" presetSubtype="0" fill="hold" nodeType="withEffect">
                                  <p:stCondLst>
                                    <p:cond delay="20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42" presetClass="path" presetSubtype="0" decel="100000" fill="hold" nodeType="withEffect">
                                  <p:stCondLst>
                                    <p:cond delay="200"/>
                                  </p:stCondLst>
                                  <p:childTnLst>
                                    <p:animMotion origin="layout" path="M 2.29167E-6 -3.33333E-6 L 2.29167E-6 0.04352 " pathEditMode="relative" rAng="0" ptsTypes="AA">
                                      <p:cBhvr>
                                        <p:cTn id="56" dur="500" spd="-100000" fill="hold"/>
                                        <p:tgtEl>
                                          <p:spTgt spid="35"/>
                                        </p:tgtEl>
                                        <p:attrNameLst>
                                          <p:attrName>ppt_x</p:attrName>
                                          <p:attrName>ppt_y</p:attrName>
                                        </p:attrNameLst>
                                      </p:cBhvr>
                                      <p:rCtr x="0" y="2176"/>
                                    </p:animMotion>
                                  </p:childTnLst>
                                </p:cTn>
                              </p:par>
                              <p:par>
                                <p:cTn id="57" presetID="10" presetClass="entr" presetSubtype="0" fill="hold" grpId="0" nodeType="withEffect">
                                  <p:stCondLst>
                                    <p:cond delay="3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42" presetClass="path" presetSubtype="0" decel="100000" fill="hold" grpId="1" nodeType="withEffect">
                                  <p:stCondLst>
                                    <p:cond delay="300"/>
                                  </p:stCondLst>
                                  <p:childTnLst>
                                    <p:animMotion origin="layout" path="M -2.08333E-7 -4.81481E-6 L -2.08333E-7 0.04352 " pathEditMode="relative" rAng="0" ptsTypes="AA">
                                      <p:cBhvr>
                                        <p:cTn id="61" dur="500" spd="-100000" fill="hold"/>
                                        <p:tgtEl>
                                          <p:spTgt spid="40"/>
                                        </p:tgtEl>
                                        <p:attrNameLst>
                                          <p:attrName>ppt_x</p:attrName>
                                          <p:attrName>ppt_y</p:attrName>
                                        </p:attrNameLst>
                                      </p:cBhvr>
                                      <p:rCtr x="0" y="2176"/>
                                    </p:animMotion>
                                  </p:childTnLst>
                                </p:cTn>
                              </p:par>
                              <p:par>
                                <p:cTn id="62" presetID="10" presetClass="entr" presetSubtype="0" fill="hold" grpId="0"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42" presetClass="path" presetSubtype="0" decel="100000" fill="hold" grpId="1" nodeType="withEffect">
                                  <p:stCondLst>
                                    <p:cond delay="500"/>
                                  </p:stCondLst>
                                  <p:childTnLst>
                                    <p:animMotion origin="layout" path="M 2.29167E-6 7.40741E-7 L 2.29167E-6 0.04352 " pathEditMode="relative" rAng="0" ptsTypes="AA">
                                      <p:cBhvr>
                                        <p:cTn id="66" dur="500" spd="-100000" fill="hold"/>
                                        <p:tgtEl>
                                          <p:spTgt spid="41"/>
                                        </p:tgtEl>
                                        <p:attrNameLst>
                                          <p:attrName>ppt_x</p:attrName>
                                          <p:attrName>ppt_y</p:attrName>
                                        </p:attrNameLst>
                                      </p:cBhvr>
                                      <p:rCtr x="0" y="2176"/>
                                    </p:animMotion>
                                  </p:childTnLst>
                                </p:cTn>
                              </p:par>
                              <p:par>
                                <p:cTn id="67" presetID="10" presetClass="entr" presetSubtype="0" fill="hold"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42" presetClass="path" presetSubtype="0" decel="100000" fill="hold" nodeType="withEffect">
                                  <p:stCondLst>
                                    <p:cond delay="400"/>
                                  </p:stCondLst>
                                  <p:childTnLst>
                                    <p:animMotion origin="layout" path="M 2.29167E-6 -3.33333E-6 L 2.29167E-6 0.04352 " pathEditMode="relative" rAng="0" ptsTypes="AA">
                                      <p:cBhvr>
                                        <p:cTn id="71" dur="500" spd="-100000" fill="hold"/>
                                        <p:tgtEl>
                                          <p:spTgt spid="2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26" grpId="0"/>
      <p:bldP spid="26" grpId="1"/>
      <p:bldP spid="40" grpId="0"/>
      <p:bldP spid="40" grpId="1"/>
      <p:bldP spid="41" grpId="0"/>
      <p:bldP spid="41" grpId="1"/>
      <p:bldP spid="42" grpId="0"/>
      <p:bldP spid="4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F41D87-FA31-486C-A2C0-C816D2D97BF0}"/>
              </a:ext>
            </a:extLst>
          </p:cNvPr>
          <p:cNvSpPr/>
          <p:nvPr/>
        </p:nvSpPr>
        <p:spPr bwMode="auto">
          <a:xfrm>
            <a:off x="7425938" y="487"/>
            <a:ext cx="4766062"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46C9F2DF-DBC8-46CF-819A-83F8DD9C3CCB}"/>
              </a:ext>
            </a:extLst>
          </p:cNvPr>
          <p:cNvSpPr>
            <a:spLocks noGrp="1"/>
          </p:cNvSpPr>
          <p:nvPr>
            <p:ph type="title"/>
          </p:nvPr>
        </p:nvSpPr>
        <p:spPr/>
        <p:txBody>
          <a:bodyPr/>
          <a:lstStyle/>
          <a:p>
            <a:r>
              <a:rPr lang="en-US"/>
              <a:t>Give the value of SharePoint + Teams</a:t>
            </a:r>
          </a:p>
        </p:txBody>
      </p:sp>
      <p:sp>
        <p:nvSpPr>
          <p:cNvPr id="4" name="Text Placeholder 3">
            <a:extLst>
              <a:ext uri="{FF2B5EF4-FFF2-40B4-BE49-F238E27FC236}">
                <a16:creationId xmlns:a16="http://schemas.microsoft.com/office/drawing/2014/main" id="{A1B5D919-D0C1-481E-A37B-0C23CFDE1189}"/>
              </a:ext>
            </a:extLst>
          </p:cNvPr>
          <p:cNvSpPr>
            <a:spLocks noGrp="1"/>
          </p:cNvSpPr>
          <p:nvPr>
            <p:ph type="body" sz="quarter" idx="4294967295"/>
          </p:nvPr>
        </p:nvSpPr>
        <p:spPr>
          <a:xfrm>
            <a:off x="464814" y="1499024"/>
            <a:ext cx="5456017" cy="4818570"/>
          </a:xfrm>
        </p:spPr>
        <p:txBody>
          <a:bodyPr>
            <a:normAutofit lnSpcReduction="10000"/>
          </a:bodyPr>
          <a:lstStyle/>
          <a:p>
            <a:pPr>
              <a:spcBef>
                <a:spcPts val="1175"/>
              </a:spcBef>
            </a:pPr>
            <a:r>
              <a:rPr lang="en-US" sz="1765" b="1" dirty="0">
                <a:gradFill>
                  <a:gsLst>
                    <a:gs pos="0">
                      <a:schemeClr val="accent1"/>
                    </a:gs>
                    <a:gs pos="100000">
                      <a:schemeClr val="accent1"/>
                    </a:gs>
                  </a:gsLst>
                </a:gradFill>
              </a:rPr>
              <a:t>NEW FILES EXPERIENCE</a:t>
            </a:r>
            <a:br>
              <a:rPr lang="en-US" sz="2353" dirty="0"/>
            </a:br>
            <a:r>
              <a:rPr lang="en-US" sz="2157" dirty="0"/>
              <a:t>Brings the full power of SharePoint libraries to teams, including sync, custom metadata &amp; views, custom formatting, PowerApps &amp; Flow</a:t>
            </a:r>
          </a:p>
          <a:p>
            <a:pPr>
              <a:spcBef>
                <a:spcPts val="2353"/>
              </a:spcBef>
            </a:pPr>
            <a:r>
              <a:rPr lang="en-US" sz="1765" b="1" dirty="0">
                <a:gradFill>
                  <a:gsLst>
                    <a:gs pos="0">
                      <a:schemeClr val="accent1"/>
                    </a:gs>
                    <a:gs pos="100000">
                      <a:schemeClr val="accent1"/>
                    </a:gs>
                  </a:gsLst>
                </a:gradFill>
              </a:rPr>
              <a:t>SHAREPOINT PAGES IN TEAMS</a:t>
            </a:r>
            <a:br>
              <a:rPr lang="en-US" sz="2353" dirty="0"/>
            </a:br>
            <a:r>
              <a:rPr lang="en-US" sz="2157" dirty="0"/>
              <a:t>Rich canvas to share news &amp; information</a:t>
            </a:r>
          </a:p>
          <a:p>
            <a:pPr>
              <a:spcBef>
                <a:spcPts val="2353"/>
              </a:spcBef>
            </a:pPr>
            <a:r>
              <a:rPr lang="en-US" sz="1765" b="1" dirty="0">
                <a:gradFill>
                  <a:gsLst>
                    <a:gs pos="0">
                      <a:schemeClr val="accent1"/>
                    </a:gs>
                    <a:gs pos="100000">
                      <a:schemeClr val="accent1"/>
                    </a:gs>
                  </a:gsLst>
                </a:gradFill>
              </a:rPr>
              <a:t>SHAREPOINT NEWS CONNECTOR</a:t>
            </a:r>
            <a:br>
              <a:rPr lang="en-US" sz="2353" dirty="0"/>
            </a:br>
            <a:r>
              <a:rPr lang="en-US" sz="2157" dirty="0"/>
              <a:t>Keep your team up-to-date</a:t>
            </a:r>
          </a:p>
          <a:p>
            <a:pPr>
              <a:spcBef>
                <a:spcPts val="2353"/>
              </a:spcBef>
            </a:pPr>
            <a:r>
              <a:rPr lang="en-US" sz="1765" b="1" dirty="0">
                <a:gradFill>
                  <a:gsLst>
                    <a:gs pos="0">
                      <a:schemeClr val="accent1"/>
                    </a:gs>
                    <a:gs pos="100000">
                      <a:schemeClr val="accent1"/>
                    </a:gs>
                  </a:gsLst>
                </a:gradFill>
              </a:rPr>
              <a:t>SHAREPOINT LISTs as TABS in TEAMS</a:t>
            </a:r>
            <a:br>
              <a:rPr lang="en-US" sz="2353" dirty="0"/>
            </a:br>
            <a:r>
              <a:rPr lang="en-US" sz="2157" dirty="0"/>
              <a:t>Share data</a:t>
            </a:r>
          </a:p>
          <a:p>
            <a:pPr>
              <a:spcBef>
                <a:spcPts val="2353"/>
              </a:spcBef>
            </a:pPr>
            <a:r>
              <a:rPr lang="en-US" sz="1765" b="1" dirty="0">
                <a:gradFill>
                  <a:gsLst>
                    <a:gs pos="0">
                      <a:schemeClr val="accent1"/>
                    </a:gs>
                    <a:gs pos="100000">
                      <a:schemeClr val="accent1"/>
                    </a:gs>
                  </a:gsLst>
                </a:gradFill>
              </a:rPr>
              <a:t>RAPID APPLICATION DEVELOPMENT </a:t>
            </a:r>
            <a:br>
              <a:rPr lang="en-US" sz="1765" b="1" dirty="0">
                <a:gradFill>
                  <a:gsLst>
                    <a:gs pos="0">
                      <a:schemeClr val="accent1"/>
                    </a:gs>
                    <a:gs pos="100000">
                      <a:schemeClr val="accent1"/>
                    </a:gs>
                  </a:gsLst>
                </a:gradFill>
              </a:rPr>
            </a:br>
            <a:r>
              <a:rPr lang="en-US" sz="2157" dirty="0"/>
              <a:t>Pages with connected web parts, </a:t>
            </a:r>
            <a:br>
              <a:rPr lang="en-US" sz="2157" dirty="0"/>
            </a:br>
            <a:r>
              <a:rPr lang="en-US" sz="2157" dirty="0"/>
              <a:t>Flow, &amp; PowerApps</a:t>
            </a:r>
          </a:p>
        </p:txBody>
      </p:sp>
      <p:sp>
        <p:nvSpPr>
          <p:cNvPr id="5" name="Rectangle 4">
            <a:extLst>
              <a:ext uri="{FF2B5EF4-FFF2-40B4-BE49-F238E27FC236}">
                <a16:creationId xmlns:a16="http://schemas.microsoft.com/office/drawing/2014/main" id="{A7FA315A-6DCB-42DC-9E9B-348BF2822B1A}"/>
              </a:ext>
            </a:extLst>
          </p:cNvPr>
          <p:cNvSpPr/>
          <p:nvPr/>
        </p:nvSpPr>
        <p:spPr>
          <a:xfrm>
            <a:off x="8648666" y="1127555"/>
            <a:ext cx="6094444" cy="4336813"/>
          </a:xfrm>
          <a:prstGeom prst="rect">
            <a:avLst/>
          </a:prstGeom>
        </p:spPr>
        <p:txBody>
          <a:bodyPr>
            <a:spAutoFit/>
          </a:bodyPr>
          <a:lstStyle/>
          <a:p>
            <a:pPr>
              <a:spcBef>
                <a:spcPts val="1175"/>
              </a:spcBef>
            </a:pPr>
            <a:endParaRPr lang="en-US" sz="1765"/>
          </a:p>
          <a:p>
            <a:r>
              <a:rPr lang="en-US" sz="2745">
                <a:gradFill>
                  <a:gsLst>
                    <a:gs pos="0">
                      <a:schemeClr val="bg2"/>
                    </a:gs>
                    <a:gs pos="100000">
                      <a:schemeClr val="bg2"/>
                    </a:gs>
                  </a:gsLst>
                  <a:lin ang="0" scaled="0"/>
                </a:gradFill>
              </a:rPr>
              <a:t>When should </a:t>
            </a:r>
            <a:br>
              <a:rPr lang="en-US" sz="2745">
                <a:gradFill>
                  <a:gsLst>
                    <a:gs pos="0">
                      <a:schemeClr val="bg2"/>
                    </a:gs>
                    <a:gs pos="100000">
                      <a:schemeClr val="bg2"/>
                    </a:gs>
                  </a:gsLst>
                  <a:lin ang="0" scaled="0"/>
                </a:gradFill>
              </a:rPr>
            </a:br>
            <a:r>
              <a:rPr lang="en-US" sz="2745">
                <a:gradFill>
                  <a:gsLst>
                    <a:gs pos="0">
                      <a:schemeClr val="bg2"/>
                    </a:gs>
                    <a:gs pos="100000">
                      <a:schemeClr val="bg2"/>
                    </a:gs>
                  </a:gsLst>
                  <a:lin ang="0" scaled="0"/>
                </a:gradFill>
              </a:rPr>
              <a:t>I use SharePoint? </a:t>
            </a:r>
          </a:p>
          <a:p>
            <a:pPr>
              <a:lnSpc>
                <a:spcPct val="90000"/>
              </a:lnSpc>
              <a:spcBef>
                <a:spcPts val="980"/>
              </a:spcBef>
            </a:pPr>
            <a:r>
              <a:rPr lang="en-US" sz="2549">
                <a:gradFill>
                  <a:gsLst>
                    <a:gs pos="0">
                      <a:schemeClr val="bg2"/>
                    </a:gs>
                    <a:gs pos="100000">
                      <a:schemeClr val="bg2"/>
                    </a:gs>
                  </a:gsLst>
                  <a:lin ang="0" scaled="0"/>
                </a:gradFill>
                <a:latin typeface="+mj-lt"/>
              </a:rPr>
              <a:t>Every team </a:t>
            </a:r>
            <a:br>
              <a:rPr lang="en-US" sz="2549">
                <a:gradFill>
                  <a:gsLst>
                    <a:gs pos="0">
                      <a:schemeClr val="bg2"/>
                    </a:gs>
                    <a:gs pos="100000">
                      <a:schemeClr val="bg2"/>
                    </a:gs>
                  </a:gsLst>
                  <a:lin ang="0" scaled="0"/>
                </a:gradFill>
                <a:latin typeface="+mj-lt"/>
              </a:rPr>
            </a:br>
            <a:r>
              <a:rPr lang="en-US" sz="2549">
                <a:gradFill>
                  <a:gsLst>
                    <a:gs pos="0">
                      <a:schemeClr val="bg2"/>
                    </a:gs>
                    <a:gs pos="100000">
                      <a:schemeClr val="bg2"/>
                    </a:gs>
                  </a:gsLst>
                  <a:lin ang="0" scaled="0"/>
                </a:gradFill>
                <a:latin typeface="+mj-lt"/>
              </a:rPr>
              <a:t>uses SharePoint</a:t>
            </a:r>
            <a:endParaRPr lang="en-US" sz="2745">
              <a:gradFill>
                <a:gsLst>
                  <a:gs pos="0">
                    <a:schemeClr val="bg2"/>
                  </a:gs>
                  <a:gs pos="100000">
                    <a:schemeClr val="bg2"/>
                  </a:gs>
                </a:gsLst>
                <a:lin ang="0" scaled="0"/>
              </a:gradFill>
              <a:latin typeface="+mj-lt"/>
            </a:endParaRPr>
          </a:p>
          <a:p>
            <a:pPr>
              <a:lnSpc>
                <a:spcPct val="90000"/>
              </a:lnSpc>
              <a:spcBef>
                <a:spcPts val="5294"/>
              </a:spcBef>
            </a:pPr>
            <a:r>
              <a:rPr lang="en-US" sz="2745">
                <a:gradFill>
                  <a:gsLst>
                    <a:gs pos="0">
                      <a:schemeClr val="bg2"/>
                    </a:gs>
                    <a:gs pos="100000">
                      <a:schemeClr val="bg2"/>
                    </a:gs>
                  </a:gsLst>
                  <a:lin ang="0" scaled="0"/>
                </a:gradFill>
              </a:rPr>
              <a:t>Where do I go to </a:t>
            </a:r>
            <a:br>
              <a:rPr lang="en-US" sz="2745">
                <a:gradFill>
                  <a:gsLst>
                    <a:gs pos="0">
                      <a:schemeClr val="bg2"/>
                    </a:gs>
                    <a:gs pos="100000">
                      <a:schemeClr val="bg2"/>
                    </a:gs>
                  </a:gsLst>
                  <a:lin ang="0" scaled="0"/>
                </a:gradFill>
              </a:rPr>
            </a:br>
            <a:r>
              <a:rPr lang="en-US" sz="2745">
                <a:gradFill>
                  <a:gsLst>
                    <a:gs pos="0">
                      <a:schemeClr val="bg2"/>
                    </a:gs>
                    <a:gs pos="100000">
                      <a:schemeClr val="bg2"/>
                    </a:gs>
                  </a:gsLst>
                  <a:lin ang="0" scaled="0"/>
                </a:gradFill>
              </a:rPr>
              <a:t>work with my team? </a:t>
            </a:r>
          </a:p>
          <a:p>
            <a:pPr>
              <a:lnSpc>
                <a:spcPct val="90000"/>
              </a:lnSpc>
              <a:spcBef>
                <a:spcPts val="980"/>
              </a:spcBef>
            </a:pPr>
            <a:r>
              <a:rPr lang="en-US" sz="2549">
                <a:gradFill>
                  <a:gsLst>
                    <a:gs pos="0">
                      <a:schemeClr val="bg2"/>
                    </a:gs>
                    <a:gs pos="100000">
                      <a:schemeClr val="bg2"/>
                    </a:gs>
                  </a:gsLst>
                  <a:lin ang="0" scaled="0"/>
                </a:gradFill>
                <a:latin typeface="+mj-lt"/>
              </a:rPr>
              <a:t>Wherever it’s </a:t>
            </a:r>
            <a:br>
              <a:rPr lang="en-US" sz="2549">
                <a:gradFill>
                  <a:gsLst>
                    <a:gs pos="0">
                      <a:schemeClr val="bg2"/>
                    </a:gs>
                    <a:gs pos="100000">
                      <a:schemeClr val="bg2"/>
                    </a:gs>
                  </a:gsLst>
                  <a:lin ang="0" scaled="0"/>
                </a:gradFill>
                <a:latin typeface="+mj-lt"/>
              </a:rPr>
            </a:br>
            <a:r>
              <a:rPr lang="en-US" sz="2549">
                <a:gradFill>
                  <a:gsLst>
                    <a:gs pos="0">
                      <a:schemeClr val="bg2"/>
                    </a:gs>
                    <a:gs pos="100000">
                      <a:schemeClr val="bg2"/>
                    </a:gs>
                  </a:gsLst>
                  <a:lin ang="0" scaled="0"/>
                </a:gradFill>
                <a:latin typeface="+mj-lt"/>
              </a:rPr>
              <a:t>most productive</a:t>
            </a:r>
          </a:p>
        </p:txBody>
      </p:sp>
      <p:grpSp>
        <p:nvGrpSpPr>
          <p:cNvPr id="26" name="Group 25">
            <a:extLst>
              <a:ext uri="{FF2B5EF4-FFF2-40B4-BE49-F238E27FC236}">
                <a16:creationId xmlns:a16="http://schemas.microsoft.com/office/drawing/2014/main" id="{312ABBC6-F432-4773-AE59-5E854F3FF9C2}"/>
              </a:ext>
            </a:extLst>
          </p:cNvPr>
          <p:cNvGrpSpPr/>
          <p:nvPr/>
        </p:nvGrpSpPr>
        <p:grpSpPr>
          <a:xfrm>
            <a:off x="7813283" y="1502855"/>
            <a:ext cx="686151" cy="686151"/>
            <a:chOff x="7958667" y="1532494"/>
            <a:chExt cx="699910" cy="699910"/>
          </a:xfrm>
        </p:grpSpPr>
        <p:sp>
          <p:nvSpPr>
            <p:cNvPr id="9" name="Oval 8">
              <a:extLst>
                <a:ext uri="{FF2B5EF4-FFF2-40B4-BE49-F238E27FC236}">
                  <a16:creationId xmlns:a16="http://schemas.microsoft.com/office/drawing/2014/main" id="{0BB46C56-5273-4FDE-9E68-24B71E29C2D1}"/>
                </a:ext>
              </a:extLst>
            </p:cNvPr>
            <p:cNvSpPr/>
            <p:nvPr/>
          </p:nvSpPr>
          <p:spPr bwMode="auto">
            <a:xfrm>
              <a:off x="7958667" y="1532494"/>
              <a:ext cx="699910" cy="6999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AA3BDC09-DE7A-4D05-94E7-906A89FA56AF}"/>
                </a:ext>
              </a:extLst>
            </p:cNvPr>
            <p:cNvGrpSpPr/>
            <p:nvPr/>
          </p:nvGrpSpPr>
          <p:grpSpPr>
            <a:xfrm>
              <a:off x="8103624" y="1725201"/>
              <a:ext cx="398463" cy="371475"/>
              <a:chOff x="8084771" y="1728343"/>
              <a:chExt cx="398463" cy="371475"/>
            </a:xfrm>
          </p:grpSpPr>
          <p:sp>
            <p:nvSpPr>
              <p:cNvPr id="13" name="Freeform 23">
                <a:extLst>
                  <a:ext uri="{FF2B5EF4-FFF2-40B4-BE49-F238E27FC236}">
                    <a16:creationId xmlns:a16="http://schemas.microsoft.com/office/drawing/2014/main" id="{DE7B789E-1AB2-4EB9-BF63-1B6E69FEB3AC}"/>
                  </a:ext>
                </a:extLst>
              </p:cNvPr>
              <p:cNvSpPr>
                <a:spLocks noEditPoints="1"/>
              </p:cNvSpPr>
              <p:nvPr/>
            </p:nvSpPr>
            <p:spPr bwMode="auto">
              <a:xfrm>
                <a:off x="8084771" y="1728343"/>
                <a:ext cx="398463" cy="371475"/>
              </a:xfrm>
              <a:custGeom>
                <a:avLst/>
                <a:gdLst>
                  <a:gd name="T0" fmla="*/ 0 w 251"/>
                  <a:gd name="T1" fmla="*/ 180 h 234"/>
                  <a:gd name="T2" fmla="*/ 73 w 251"/>
                  <a:gd name="T3" fmla="*/ 180 h 234"/>
                  <a:gd name="T4" fmla="*/ 73 w 251"/>
                  <a:gd name="T5" fmla="*/ 234 h 234"/>
                  <a:gd name="T6" fmla="*/ 116 w 251"/>
                  <a:gd name="T7" fmla="*/ 180 h 234"/>
                  <a:gd name="T8" fmla="*/ 251 w 251"/>
                  <a:gd name="T9" fmla="*/ 180 h 234"/>
                  <a:gd name="T10" fmla="*/ 251 w 251"/>
                  <a:gd name="T11" fmla="*/ 0 h 234"/>
                  <a:gd name="T12" fmla="*/ 0 w 251"/>
                  <a:gd name="T13" fmla="*/ 0 h 234"/>
                  <a:gd name="T14" fmla="*/ 0 w 251"/>
                  <a:gd name="T15" fmla="*/ 180 h 234"/>
                  <a:gd name="T16" fmla="*/ 20 w 251"/>
                  <a:gd name="T17" fmla="*/ 27 h 234"/>
                  <a:gd name="T18" fmla="*/ 20 w 251"/>
                  <a:gd name="T19" fmla="*/ 19 h 234"/>
                  <a:gd name="T20" fmla="*/ 234 w 251"/>
                  <a:gd name="T21" fmla="*/ 19 h 234"/>
                  <a:gd name="T22" fmla="*/ 234 w 251"/>
                  <a:gd name="T23" fmla="*/ 162 h 234"/>
                  <a:gd name="T24" fmla="*/ 20 w 251"/>
                  <a:gd name="T25" fmla="*/ 162 h 234"/>
                  <a:gd name="T26" fmla="*/ 20 w 251"/>
                  <a:gd name="T27" fmla="*/ 2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234">
                    <a:moveTo>
                      <a:pt x="0" y="180"/>
                    </a:moveTo>
                    <a:lnTo>
                      <a:pt x="73" y="180"/>
                    </a:lnTo>
                    <a:lnTo>
                      <a:pt x="73" y="234"/>
                    </a:lnTo>
                    <a:lnTo>
                      <a:pt x="116" y="180"/>
                    </a:lnTo>
                    <a:lnTo>
                      <a:pt x="251" y="180"/>
                    </a:lnTo>
                    <a:lnTo>
                      <a:pt x="251" y="0"/>
                    </a:lnTo>
                    <a:lnTo>
                      <a:pt x="0" y="0"/>
                    </a:lnTo>
                    <a:lnTo>
                      <a:pt x="0" y="180"/>
                    </a:lnTo>
                    <a:close/>
                    <a:moveTo>
                      <a:pt x="20" y="27"/>
                    </a:moveTo>
                    <a:lnTo>
                      <a:pt x="20" y="19"/>
                    </a:lnTo>
                    <a:lnTo>
                      <a:pt x="234" y="19"/>
                    </a:lnTo>
                    <a:lnTo>
                      <a:pt x="234" y="162"/>
                    </a:lnTo>
                    <a:lnTo>
                      <a:pt x="20" y="162"/>
                    </a:lnTo>
                    <a:lnTo>
                      <a:pt x="20"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gradFill>
                    <a:gsLst>
                      <a:gs pos="8850">
                        <a:srgbClr val="000000"/>
                      </a:gs>
                      <a:gs pos="51000">
                        <a:srgbClr val="000000"/>
                      </a:gs>
                    </a:gsLst>
                    <a:lin ang="0" scaled="0"/>
                  </a:gradFill>
                </a:endParaRPr>
              </a:p>
            </p:txBody>
          </p:sp>
          <p:sp>
            <p:nvSpPr>
              <p:cNvPr id="23" name="Rectangle 22">
                <a:extLst>
                  <a:ext uri="{FF2B5EF4-FFF2-40B4-BE49-F238E27FC236}">
                    <a16:creationId xmlns:a16="http://schemas.microsoft.com/office/drawing/2014/main" id="{34E956F8-3507-47BA-9621-F5F89CECB940}"/>
                  </a:ext>
                </a:extLst>
              </p:cNvPr>
              <p:cNvSpPr/>
              <p:nvPr/>
            </p:nvSpPr>
            <p:spPr bwMode="auto">
              <a:xfrm>
                <a:off x="8107052" y="1739154"/>
                <a:ext cx="376182" cy="2738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0A142CBF-BA96-4F69-9129-F13077A81A8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199483" y="1729727"/>
                <a:ext cx="187230" cy="298600"/>
              </a:xfrm>
              <a:prstGeom prst="rect">
                <a:avLst/>
              </a:prstGeom>
            </p:spPr>
          </p:pic>
        </p:grpSp>
      </p:grpSp>
      <p:grpSp>
        <p:nvGrpSpPr>
          <p:cNvPr id="27" name="Group 26">
            <a:extLst>
              <a:ext uri="{FF2B5EF4-FFF2-40B4-BE49-F238E27FC236}">
                <a16:creationId xmlns:a16="http://schemas.microsoft.com/office/drawing/2014/main" id="{6D27FA78-5BCC-4B9D-B759-0C08E0828020}"/>
              </a:ext>
            </a:extLst>
          </p:cNvPr>
          <p:cNvGrpSpPr/>
          <p:nvPr/>
        </p:nvGrpSpPr>
        <p:grpSpPr>
          <a:xfrm>
            <a:off x="7813283" y="3810467"/>
            <a:ext cx="686151" cy="686151"/>
            <a:chOff x="7958667" y="1532494"/>
            <a:chExt cx="699910" cy="699910"/>
          </a:xfrm>
        </p:grpSpPr>
        <p:sp>
          <p:nvSpPr>
            <p:cNvPr id="28" name="Oval 27">
              <a:extLst>
                <a:ext uri="{FF2B5EF4-FFF2-40B4-BE49-F238E27FC236}">
                  <a16:creationId xmlns:a16="http://schemas.microsoft.com/office/drawing/2014/main" id="{8A0C91F2-40A5-4D64-9D4F-52F485415946}"/>
                </a:ext>
              </a:extLst>
            </p:cNvPr>
            <p:cNvSpPr/>
            <p:nvPr/>
          </p:nvSpPr>
          <p:spPr bwMode="auto">
            <a:xfrm>
              <a:off x="7958667" y="1532494"/>
              <a:ext cx="699910" cy="6999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730083B9-8450-4DB6-A6BE-3120F9E9100D}"/>
                </a:ext>
              </a:extLst>
            </p:cNvPr>
            <p:cNvGrpSpPr/>
            <p:nvPr/>
          </p:nvGrpSpPr>
          <p:grpSpPr>
            <a:xfrm>
              <a:off x="8103624" y="1725201"/>
              <a:ext cx="398463" cy="371475"/>
              <a:chOff x="8084771" y="1728343"/>
              <a:chExt cx="398463" cy="371475"/>
            </a:xfrm>
          </p:grpSpPr>
          <p:sp>
            <p:nvSpPr>
              <p:cNvPr id="30" name="Freeform 23">
                <a:extLst>
                  <a:ext uri="{FF2B5EF4-FFF2-40B4-BE49-F238E27FC236}">
                    <a16:creationId xmlns:a16="http://schemas.microsoft.com/office/drawing/2014/main" id="{53F06818-0872-4D77-BF12-2CBC8939C1EF}"/>
                  </a:ext>
                </a:extLst>
              </p:cNvPr>
              <p:cNvSpPr>
                <a:spLocks noEditPoints="1"/>
              </p:cNvSpPr>
              <p:nvPr/>
            </p:nvSpPr>
            <p:spPr bwMode="auto">
              <a:xfrm>
                <a:off x="8084771" y="1728343"/>
                <a:ext cx="398463" cy="371475"/>
              </a:xfrm>
              <a:custGeom>
                <a:avLst/>
                <a:gdLst>
                  <a:gd name="T0" fmla="*/ 0 w 251"/>
                  <a:gd name="T1" fmla="*/ 180 h 234"/>
                  <a:gd name="T2" fmla="*/ 73 w 251"/>
                  <a:gd name="T3" fmla="*/ 180 h 234"/>
                  <a:gd name="T4" fmla="*/ 73 w 251"/>
                  <a:gd name="T5" fmla="*/ 234 h 234"/>
                  <a:gd name="T6" fmla="*/ 116 w 251"/>
                  <a:gd name="T7" fmla="*/ 180 h 234"/>
                  <a:gd name="T8" fmla="*/ 251 w 251"/>
                  <a:gd name="T9" fmla="*/ 180 h 234"/>
                  <a:gd name="T10" fmla="*/ 251 w 251"/>
                  <a:gd name="T11" fmla="*/ 0 h 234"/>
                  <a:gd name="T12" fmla="*/ 0 w 251"/>
                  <a:gd name="T13" fmla="*/ 0 h 234"/>
                  <a:gd name="T14" fmla="*/ 0 w 251"/>
                  <a:gd name="T15" fmla="*/ 180 h 234"/>
                  <a:gd name="T16" fmla="*/ 20 w 251"/>
                  <a:gd name="T17" fmla="*/ 27 h 234"/>
                  <a:gd name="T18" fmla="*/ 20 w 251"/>
                  <a:gd name="T19" fmla="*/ 19 h 234"/>
                  <a:gd name="T20" fmla="*/ 234 w 251"/>
                  <a:gd name="T21" fmla="*/ 19 h 234"/>
                  <a:gd name="T22" fmla="*/ 234 w 251"/>
                  <a:gd name="T23" fmla="*/ 162 h 234"/>
                  <a:gd name="T24" fmla="*/ 20 w 251"/>
                  <a:gd name="T25" fmla="*/ 162 h 234"/>
                  <a:gd name="T26" fmla="*/ 20 w 251"/>
                  <a:gd name="T27" fmla="*/ 2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 h="234">
                    <a:moveTo>
                      <a:pt x="0" y="180"/>
                    </a:moveTo>
                    <a:lnTo>
                      <a:pt x="73" y="180"/>
                    </a:lnTo>
                    <a:lnTo>
                      <a:pt x="73" y="234"/>
                    </a:lnTo>
                    <a:lnTo>
                      <a:pt x="116" y="180"/>
                    </a:lnTo>
                    <a:lnTo>
                      <a:pt x="251" y="180"/>
                    </a:lnTo>
                    <a:lnTo>
                      <a:pt x="251" y="0"/>
                    </a:lnTo>
                    <a:lnTo>
                      <a:pt x="0" y="0"/>
                    </a:lnTo>
                    <a:lnTo>
                      <a:pt x="0" y="180"/>
                    </a:lnTo>
                    <a:close/>
                    <a:moveTo>
                      <a:pt x="20" y="27"/>
                    </a:moveTo>
                    <a:lnTo>
                      <a:pt x="20" y="19"/>
                    </a:lnTo>
                    <a:lnTo>
                      <a:pt x="234" y="19"/>
                    </a:lnTo>
                    <a:lnTo>
                      <a:pt x="234" y="162"/>
                    </a:lnTo>
                    <a:lnTo>
                      <a:pt x="20" y="162"/>
                    </a:lnTo>
                    <a:lnTo>
                      <a:pt x="20"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gradFill>
                    <a:gsLst>
                      <a:gs pos="8850">
                        <a:srgbClr val="000000"/>
                      </a:gs>
                      <a:gs pos="51000">
                        <a:srgbClr val="000000"/>
                      </a:gs>
                    </a:gsLst>
                    <a:lin ang="0" scaled="0"/>
                  </a:gradFill>
                </a:endParaRPr>
              </a:p>
            </p:txBody>
          </p:sp>
          <p:sp>
            <p:nvSpPr>
              <p:cNvPr id="31" name="Rectangle 30">
                <a:extLst>
                  <a:ext uri="{FF2B5EF4-FFF2-40B4-BE49-F238E27FC236}">
                    <a16:creationId xmlns:a16="http://schemas.microsoft.com/office/drawing/2014/main" id="{0063F70B-EA26-41CB-A3CD-9B1E50361AB9}"/>
                  </a:ext>
                </a:extLst>
              </p:cNvPr>
              <p:cNvSpPr/>
              <p:nvPr/>
            </p:nvSpPr>
            <p:spPr bwMode="auto">
              <a:xfrm>
                <a:off x="8107052" y="1739154"/>
                <a:ext cx="376182" cy="2738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9DB8BAB4-9420-4975-A7C3-15EB654A232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199483" y="1729727"/>
                <a:ext cx="187230" cy="298600"/>
              </a:xfrm>
              <a:prstGeom prst="rect">
                <a:avLst/>
              </a:prstGeom>
            </p:spPr>
          </p:pic>
        </p:grpSp>
      </p:grpSp>
    </p:spTree>
    <p:extLst>
      <p:ext uri="{BB962C8B-B14F-4D97-AF65-F5344CB8AC3E}">
        <p14:creationId xmlns:p14="http://schemas.microsoft.com/office/powerpoint/2010/main" val="2986024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0"/>
                                  </p:stCondLst>
                                  <p:childTnLst>
                                    <p:animMotion origin="layout" path="M 7.5568E-7 -1.42987E-6 L 7.5568E-7 0.04358 " pathEditMode="relative" rAng="0" ptsTypes="AA">
                                      <p:cBhvr>
                                        <p:cTn id="14" dur="500" spd="-100000" fill="hold"/>
                                        <p:tgtEl>
                                          <p:spTgt spid="26"/>
                                        </p:tgtEl>
                                        <p:attrNameLst>
                                          <p:attrName>ppt_x</p:attrName>
                                          <p:attrName>ppt_y</p:attrName>
                                        </p:attrNameLst>
                                      </p:cBhvr>
                                      <p:rCtr x="0" y="2179"/>
                                    </p:animMotion>
                                  </p:childTnLst>
                                </p:cTn>
                              </p:par>
                              <p:par>
                                <p:cTn id="15" presetID="10"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par>
                                <p:cTn id="27" presetID="42" presetClass="path" presetSubtype="0" decel="100000" fill="hold" grpId="1" nodeType="withEffect">
                                  <p:stCondLst>
                                    <p:cond delay="0"/>
                                  </p:stCondLst>
                                  <p:childTnLst>
                                    <p:animMotion origin="layout" path="M 1.59561E-6 -4.09896E-6 L 1.59561E-6 0.04358 " pathEditMode="relative" rAng="0" ptsTypes="AA">
                                      <p:cBhvr>
                                        <p:cTn id="28" dur="500" spd="-100000" fill="hold"/>
                                        <p:tgtEl>
                                          <p:spTgt spid="5">
                                            <p:txEl>
                                              <p:pRg st="1" end="1"/>
                                            </p:txEl>
                                          </p:spTgt>
                                        </p:tgtEl>
                                        <p:attrNameLst>
                                          <p:attrName>ppt_x</p:attrName>
                                          <p:attrName>ppt_y</p:attrName>
                                        </p:attrNameLst>
                                      </p:cBhvr>
                                      <p:rCtr x="0" y="2179"/>
                                    </p:animMotion>
                                  </p:childTnLst>
                                </p:cTn>
                              </p:par>
                              <p:par>
                                <p:cTn id="29" presetID="42" presetClass="path" presetSubtype="0" decel="100000" fill="hold" grpId="1" nodeType="withEffect">
                                  <p:stCondLst>
                                    <p:cond delay="0"/>
                                  </p:stCondLst>
                                  <p:childTnLst>
                                    <p:animMotion origin="layout" path="M -2.31555E-6 4.49841E-6 L -2.31555E-6 0.04357 " pathEditMode="relative" rAng="0" ptsTypes="AA">
                                      <p:cBhvr>
                                        <p:cTn id="30" dur="500" spd="-100000" fill="hold"/>
                                        <p:tgtEl>
                                          <p:spTgt spid="5">
                                            <p:txEl>
                                              <p:pRg st="2" end="2"/>
                                            </p:txEl>
                                          </p:spTgt>
                                        </p:tgtEl>
                                        <p:attrNameLst>
                                          <p:attrName>ppt_x</p:attrName>
                                          <p:attrName>ppt_y</p:attrName>
                                        </p:attrNameLst>
                                      </p:cBhvr>
                                      <p:rCtr x="0" y="2179"/>
                                    </p:animMotion>
                                  </p:childTnLst>
                                </p:cTn>
                              </p:par>
                              <p:par>
                                <p:cTn id="31" presetID="42" presetClass="path" presetSubtype="0" decel="100000" fill="hold" grpId="1" nodeType="withEffect">
                                  <p:stCondLst>
                                    <p:cond delay="200"/>
                                  </p:stCondLst>
                                  <p:childTnLst>
                                    <p:animMotion origin="layout" path="M -3.95456E-6 8.17068E-8 L -3.95456E-6 0.04358 " pathEditMode="relative" rAng="0" ptsTypes="AA">
                                      <p:cBhvr>
                                        <p:cTn id="32" dur="500" spd="-100000" fill="hold"/>
                                        <p:tgtEl>
                                          <p:spTgt spid="5">
                                            <p:txEl>
                                              <p:pRg st="3" end="3"/>
                                            </p:txEl>
                                          </p:spTgt>
                                        </p:tgtEl>
                                        <p:attrNameLst>
                                          <p:attrName>ppt_x</p:attrName>
                                          <p:attrName>ppt_y</p:attrName>
                                        </p:attrNameLst>
                                      </p:cBhvr>
                                      <p:rCtr x="0" y="2179"/>
                                    </p:animMotion>
                                  </p:childTnLst>
                                </p:cTn>
                              </p:par>
                              <p:par>
                                <p:cTn id="33" presetID="42" presetClass="path" presetSubtype="0" decel="100000" fill="hold" grpId="1" nodeType="withEffect">
                                  <p:stCondLst>
                                    <p:cond delay="200"/>
                                  </p:stCondLst>
                                  <p:childTnLst>
                                    <p:animMotion origin="layout" path="M 1.16926E-6 -4.335E-6 L 1.16926E-6 0.04358 " pathEditMode="relative" rAng="0" ptsTypes="AA">
                                      <p:cBhvr>
                                        <p:cTn id="34" dur="500" spd="-100000" fill="hold"/>
                                        <p:tgtEl>
                                          <p:spTgt spid="5">
                                            <p:txEl>
                                              <p:pRg st="4" end="4"/>
                                            </p:txEl>
                                          </p:spTgt>
                                        </p:tgtEl>
                                        <p:attrNameLst>
                                          <p:attrName>ppt_x</p:attrName>
                                          <p:attrName>ppt_y</p:attrName>
                                        </p:attrNameLst>
                                      </p:cBhvr>
                                      <p:rCtr x="0" y="2179"/>
                                    </p:animMotion>
                                  </p:childTnLst>
                                </p:cTn>
                              </p:par>
                              <p:par>
                                <p:cTn id="35" presetID="10" presetClass="entr" presetSubtype="0" fill="hold" nodeType="withEffect">
                                  <p:stCondLst>
                                    <p:cond delay="2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nodeType="withEffect">
                                  <p:stCondLst>
                                    <p:cond delay="200"/>
                                  </p:stCondLst>
                                  <p:childTnLst>
                                    <p:animMotion origin="layout" path="M 7.5568E-7 2.09714E-6 L 7.5568E-7 0.04357 " pathEditMode="relative" rAng="0" ptsTypes="AA">
                                      <p:cBhvr>
                                        <p:cTn id="39" dur="500" spd="-100000" fill="hold"/>
                                        <p:tgtEl>
                                          <p:spTgt spid="27"/>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uiExpand="1" build="p"/>
      <p:bldP spid="5" grpId="1"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5197-3F29-4C07-8259-B81D0B47FCC4}"/>
              </a:ext>
            </a:extLst>
          </p:cNvPr>
          <p:cNvSpPr>
            <a:spLocks noGrp="1"/>
          </p:cNvSpPr>
          <p:nvPr>
            <p:ph type="title"/>
          </p:nvPr>
        </p:nvSpPr>
        <p:spPr/>
        <p:txBody>
          <a:bodyPr/>
          <a:lstStyle/>
          <a:p>
            <a:r>
              <a:rPr lang="en-US" dirty="0"/>
              <a:t>Demonstration</a:t>
            </a:r>
          </a:p>
        </p:txBody>
      </p:sp>
      <p:pic>
        <p:nvPicPr>
          <p:cNvPr id="3" name="Picture 2">
            <a:extLst>
              <a:ext uri="{FF2B5EF4-FFF2-40B4-BE49-F238E27FC236}">
                <a16:creationId xmlns:a16="http://schemas.microsoft.com/office/drawing/2014/main" id="{92B8BD56-AD64-42FA-8265-82A37AFD546A}"/>
              </a:ext>
            </a:extLst>
          </p:cNvPr>
          <p:cNvPicPr>
            <a:picLocks noChangeAspect="1"/>
          </p:cNvPicPr>
          <p:nvPr/>
        </p:nvPicPr>
        <p:blipFill>
          <a:blip r:embed="rId2"/>
          <a:stretch>
            <a:fillRect/>
          </a:stretch>
        </p:blipFill>
        <p:spPr>
          <a:xfrm>
            <a:off x="426424" y="1581626"/>
            <a:ext cx="6865381" cy="3562810"/>
          </a:xfrm>
          <a:prstGeom prst="rect">
            <a:avLst/>
          </a:prstGeom>
        </p:spPr>
      </p:pic>
      <p:sp>
        <p:nvSpPr>
          <p:cNvPr id="5" name="TextBox 4">
            <a:extLst>
              <a:ext uri="{FF2B5EF4-FFF2-40B4-BE49-F238E27FC236}">
                <a16:creationId xmlns:a16="http://schemas.microsoft.com/office/drawing/2014/main" id="{ACBAA979-CF70-4B49-863F-19F8FA5F62BF}"/>
              </a:ext>
            </a:extLst>
          </p:cNvPr>
          <p:cNvSpPr txBox="1"/>
          <p:nvPr/>
        </p:nvSpPr>
        <p:spPr>
          <a:xfrm>
            <a:off x="7761767" y="2323191"/>
            <a:ext cx="3668233" cy="2308324"/>
          </a:xfrm>
          <a:prstGeom prst="rect">
            <a:avLst/>
          </a:prstGeom>
          <a:noFill/>
        </p:spPr>
        <p:txBody>
          <a:bodyPr wrap="square" rtlCol="0">
            <a:spAutoFit/>
          </a:bodyPr>
          <a:lstStyle/>
          <a:p>
            <a:r>
              <a:rPr lang="en-US" dirty="0">
                <a:hlinkClick r:id="rId3"/>
              </a:rPr>
              <a:t>Ignite 2019 Session</a:t>
            </a:r>
            <a:endParaRPr lang="en-US" dirty="0"/>
          </a:p>
          <a:p>
            <a:pPr marL="285750" indent="-285750">
              <a:buFont typeface="Arial" panose="020B0604020202020204" pitchFamily="34" charset="0"/>
              <a:buChar char="•"/>
            </a:pPr>
            <a:r>
              <a:rPr lang="en-US" dirty="0"/>
              <a:t>41:00 – 48:00: Teams and SharePoint Modern Workplace experiences</a:t>
            </a:r>
          </a:p>
          <a:p>
            <a:pPr marL="285750" indent="-285750">
              <a:buFont typeface="Arial" panose="020B0604020202020204" pitchFamily="34" charset="0"/>
              <a:buChar char="•"/>
            </a:pPr>
            <a:r>
              <a:rPr lang="en-US" dirty="0"/>
              <a:t>4:02 – 9:00: Share and Work Together on files Modern </a:t>
            </a:r>
            <a:br>
              <a:rPr lang="en-US" dirty="0"/>
            </a:br>
            <a:r>
              <a:rPr lang="en-US" dirty="0"/>
              <a:t>Workplace vision</a:t>
            </a:r>
          </a:p>
          <a:p>
            <a:endParaRPr lang="en-US" dirty="0"/>
          </a:p>
        </p:txBody>
      </p:sp>
    </p:spTree>
    <p:extLst>
      <p:ext uri="{BB962C8B-B14F-4D97-AF65-F5344CB8AC3E}">
        <p14:creationId xmlns:p14="http://schemas.microsoft.com/office/powerpoint/2010/main" val="9179744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886CE-188E-4A1F-A233-B06A997CA32F}"/>
              </a:ext>
            </a:extLst>
          </p:cNvPr>
          <p:cNvSpPr>
            <a:spLocks noGrp="1"/>
          </p:cNvSpPr>
          <p:nvPr>
            <p:ph type="title"/>
          </p:nvPr>
        </p:nvSpPr>
        <p:spPr>
          <a:xfrm>
            <a:off x="247599" y="1316"/>
            <a:ext cx="12007472" cy="904863"/>
          </a:xfrm>
        </p:spPr>
        <p:txBody>
          <a:bodyPr/>
          <a:lstStyle/>
          <a:p>
            <a:r>
              <a:rPr lang="en-US" sz="4400" dirty="0"/>
              <a:t>Teamwork Transformation Workshop Goal</a:t>
            </a:r>
          </a:p>
        </p:txBody>
      </p:sp>
      <p:grpSp>
        <p:nvGrpSpPr>
          <p:cNvPr id="15" name="Group 14">
            <a:extLst>
              <a:ext uri="{FF2B5EF4-FFF2-40B4-BE49-F238E27FC236}">
                <a16:creationId xmlns:a16="http://schemas.microsoft.com/office/drawing/2014/main" id="{974F11B9-AAC0-4C0E-93F6-2F1E474E1675}"/>
              </a:ext>
            </a:extLst>
          </p:cNvPr>
          <p:cNvGrpSpPr/>
          <p:nvPr/>
        </p:nvGrpSpPr>
        <p:grpSpPr>
          <a:xfrm>
            <a:off x="489272" y="1635185"/>
            <a:ext cx="11075199" cy="4642738"/>
            <a:chOff x="501089" y="1436508"/>
            <a:chExt cx="11075199" cy="4642738"/>
          </a:xfrm>
        </p:grpSpPr>
        <p:pic>
          <p:nvPicPr>
            <p:cNvPr id="31" name="Picture 2" descr="Classic site">
              <a:extLst>
                <a:ext uri="{FF2B5EF4-FFF2-40B4-BE49-F238E27FC236}">
                  <a16:creationId xmlns:a16="http://schemas.microsoft.com/office/drawing/2014/main" id="{F480867E-695E-4EE4-94BA-5E7DB5CB61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5" t="554" r="704" b="46079"/>
            <a:stretch/>
          </p:blipFill>
          <p:spPr bwMode="auto">
            <a:xfrm>
              <a:off x="593386" y="2782560"/>
              <a:ext cx="3290127" cy="17486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A8C8F0-CB5A-47DC-BF25-961E15CFA33D}"/>
                </a:ext>
              </a:extLst>
            </p:cNvPr>
            <p:cNvSpPr txBox="1"/>
            <p:nvPr/>
          </p:nvSpPr>
          <p:spPr>
            <a:xfrm>
              <a:off x="501089" y="2302757"/>
              <a:ext cx="3474720" cy="461665"/>
            </a:xfrm>
            <a:prstGeom prst="rect">
              <a:avLst/>
            </a:prstGeom>
            <a:noFill/>
          </p:spPr>
          <p:txBody>
            <a:bodyPr wrap="square" lIns="182880" tIns="146304" rIns="182880" bIns="146304" rtlCol="0" anchor="t">
              <a:noAutofit/>
            </a:bodyPr>
            <a:lstStyle/>
            <a:p>
              <a:pPr algn="ctr">
                <a:lnSpc>
                  <a:spcPct val="90000"/>
                </a:lnSpc>
                <a:spcAft>
                  <a:spcPts val="600"/>
                </a:spcAft>
              </a:pPr>
              <a:r>
                <a:rPr lang="en-US" sz="1200" dirty="0">
                  <a:gradFill>
                    <a:gsLst>
                      <a:gs pos="2917">
                        <a:schemeClr val="tx1"/>
                      </a:gs>
                      <a:gs pos="30000">
                        <a:schemeClr val="tx1"/>
                      </a:gs>
                    </a:gsLst>
                    <a:lin ang="5400000" scaled="0"/>
                  </a:gradFill>
                </a:rPr>
                <a:t>Assess SharePoint classic sites</a:t>
              </a:r>
            </a:p>
          </p:txBody>
        </p:sp>
        <p:sp>
          <p:nvSpPr>
            <p:cNvPr id="5" name="TextBox 4">
              <a:extLst>
                <a:ext uri="{FF2B5EF4-FFF2-40B4-BE49-F238E27FC236}">
                  <a16:creationId xmlns:a16="http://schemas.microsoft.com/office/drawing/2014/main" id="{E52E1FB4-A6F6-44A5-9899-D26268B2AEDC}"/>
                </a:ext>
              </a:extLst>
            </p:cNvPr>
            <p:cNvSpPr txBox="1"/>
            <p:nvPr/>
          </p:nvSpPr>
          <p:spPr>
            <a:xfrm>
              <a:off x="1846194" y="1436508"/>
              <a:ext cx="784510"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chemeClr val="accent3"/>
                  </a:solidFill>
                </a:rPr>
                <a:t>1</a:t>
              </a:r>
            </a:p>
          </p:txBody>
        </p:sp>
        <p:pic>
          <p:nvPicPr>
            <p:cNvPr id="32" name="Picture 4" descr="Modern site">
              <a:extLst>
                <a:ext uri="{FF2B5EF4-FFF2-40B4-BE49-F238E27FC236}">
                  <a16:creationId xmlns:a16="http://schemas.microsoft.com/office/drawing/2014/main" id="{83645759-78C8-4927-A4F9-3DBC1B0653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20" t="733" r="706" b="-1237"/>
            <a:stretch/>
          </p:blipFill>
          <p:spPr bwMode="auto">
            <a:xfrm>
              <a:off x="4356955" y="2782560"/>
              <a:ext cx="3291840" cy="329668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1A0FBC3B-966E-4129-B5CB-0465694298EA}"/>
                </a:ext>
              </a:extLst>
            </p:cNvPr>
            <p:cNvSpPr txBox="1"/>
            <p:nvPr/>
          </p:nvSpPr>
          <p:spPr>
            <a:xfrm>
              <a:off x="4265515" y="2302757"/>
              <a:ext cx="3474720" cy="461665"/>
            </a:xfrm>
            <a:prstGeom prst="rect">
              <a:avLst/>
            </a:prstGeom>
            <a:noFill/>
          </p:spPr>
          <p:txBody>
            <a:bodyPr wrap="square" lIns="91440" tIns="146304" rIns="91440" bIns="146304" rtlCol="0">
              <a:noAutofit/>
            </a:bodyPr>
            <a:lstStyle/>
            <a:p>
              <a:pPr algn="ctr">
                <a:lnSpc>
                  <a:spcPct val="90000"/>
                </a:lnSpc>
                <a:spcAft>
                  <a:spcPts val="600"/>
                </a:spcAft>
              </a:pPr>
              <a:r>
                <a:rPr lang="en-US" sz="1200" dirty="0">
                  <a:gradFill>
                    <a:gsLst>
                      <a:gs pos="2917">
                        <a:schemeClr val="tx1"/>
                      </a:gs>
                      <a:gs pos="30000">
                        <a:schemeClr val="tx1"/>
                      </a:gs>
                    </a:gsLst>
                    <a:lin ang="5400000" scaled="0"/>
                  </a:gradFill>
                </a:rPr>
                <a:t>Transform classic sites to group-connected sites</a:t>
              </a:r>
            </a:p>
          </p:txBody>
        </p:sp>
        <p:sp>
          <p:nvSpPr>
            <p:cNvPr id="20" name="TextBox 19">
              <a:extLst>
                <a:ext uri="{FF2B5EF4-FFF2-40B4-BE49-F238E27FC236}">
                  <a16:creationId xmlns:a16="http://schemas.microsoft.com/office/drawing/2014/main" id="{FC871985-F4FD-4631-A2E6-02BDC7317D15}"/>
                </a:ext>
              </a:extLst>
            </p:cNvPr>
            <p:cNvSpPr txBox="1"/>
            <p:nvPr/>
          </p:nvSpPr>
          <p:spPr>
            <a:xfrm>
              <a:off x="5610620" y="1436508"/>
              <a:ext cx="784510" cy="1126462"/>
            </a:xfrm>
            <a:prstGeom prst="rect">
              <a:avLst/>
            </a:prstGeom>
            <a:noFill/>
          </p:spPr>
          <p:txBody>
            <a:bodyPr wrap="none" lIns="182880" tIns="146304" rIns="182880" bIns="146304" rtlCol="0">
              <a:spAutoFit/>
            </a:bodyPr>
            <a:lstStyle/>
            <a:p>
              <a:pPr>
                <a:lnSpc>
                  <a:spcPct val="90000"/>
                </a:lnSpc>
                <a:spcAft>
                  <a:spcPts val="600"/>
                </a:spcAft>
              </a:pPr>
              <a:r>
                <a:rPr lang="en-US" sz="6000">
                  <a:solidFill>
                    <a:schemeClr val="accent3"/>
                  </a:solidFill>
                </a:rPr>
                <a:t>2</a:t>
              </a:r>
            </a:p>
          </p:txBody>
        </p:sp>
        <p:pic>
          <p:nvPicPr>
            <p:cNvPr id="38" name="Picture 37">
              <a:extLst>
                <a:ext uri="{FF2B5EF4-FFF2-40B4-BE49-F238E27FC236}">
                  <a16:creationId xmlns:a16="http://schemas.microsoft.com/office/drawing/2014/main" id="{1F804FFC-6AB4-4B09-9111-996619D9950C}"/>
                </a:ext>
              </a:extLst>
            </p:cNvPr>
            <p:cNvPicPr>
              <a:picLocks noChangeAspect="1"/>
            </p:cNvPicPr>
            <p:nvPr/>
          </p:nvPicPr>
          <p:blipFill rotWithShape="1">
            <a:blip r:embed="rId5"/>
            <a:srcRect l="-1376" r="1376" b="27559"/>
            <a:stretch/>
          </p:blipFill>
          <p:spPr>
            <a:xfrm>
              <a:off x="8121382" y="2782560"/>
              <a:ext cx="3291840" cy="2080570"/>
            </a:xfrm>
            <a:prstGeom prst="rect">
              <a:avLst/>
            </a:prstGeom>
          </p:spPr>
        </p:pic>
        <p:sp>
          <p:nvSpPr>
            <p:cNvPr id="43" name="TextBox 42">
              <a:extLst>
                <a:ext uri="{FF2B5EF4-FFF2-40B4-BE49-F238E27FC236}">
                  <a16:creationId xmlns:a16="http://schemas.microsoft.com/office/drawing/2014/main" id="{4B453D6E-E9B7-4E1B-8FBF-A59BD120AEAB}"/>
                </a:ext>
              </a:extLst>
            </p:cNvPr>
            <p:cNvSpPr txBox="1"/>
            <p:nvPr/>
          </p:nvSpPr>
          <p:spPr>
            <a:xfrm>
              <a:off x="8029942" y="2302757"/>
              <a:ext cx="3546346" cy="461665"/>
            </a:xfrm>
            <a:prstGeom prst="rect">
              <a:avLst/>
            </a:prstGeom>
            <a:noFill/>
          </p:spPr>
          <p:txBody>
            <a:bodyPr wrap="square" lIns="182880" tIns="146304" rIns="182880" bIns="146304" rtlCol="0">
              <a:noAutofit/>
            </a:bodyPr>
            <a:lstStyle/>
            <a:p>
              <a:pPr>
                <a:lnSpc>
                  <a:spcPct val="90000"/>
                </a:lnSpc>
                <a:spcAft>
                  <a:spcPts val="600"/>
                </a:spcAft>
              </a:pPr>
              <a:r>
                <a:rPr lang="en-US" sz="1200" dirty="0" err="1">
                  <a:gradFill>
                    <a:gsLst>
                      <a:gs pos="2917">
                        <a:schemeClr val="tx1"/>
                      </a:gs>
                      <a:gs pos="30000">
                        <a:schemeClr val="tx1"/>
                      </a:gs>
                    </a:gsLst>
                    <a:lin ang="5400000" scaled="0"/>
                  </a:gradFill>
                </a:rPr>
                <a:t>Teamify</a:t>
              </a:r>
              <a:r>
                <a:rPr lang="en-US" sz="1200" dirty="0">
                  <a:gradFill>
                    <a:gsLst>
                      <a:gs pos="2917">
                        <a:schemeClr val="tx1"/>
                      </a:gs>
                      <a:gs pos="30000">
                        <a:schemeClr val="tx1"/>
                      </a:gs>
                    </a:gsLst>
                    <a:lin ang="5400000" scaled="0"/>
                  </a:gradFill>
                </a:rPr>
                <a:t> from group-connected SharePoint sites</a:t>
              </a:r>
            </a:p>
          </p:txBody>
        </p:sp>
        <p:sp>
          <p:nvSpPr>
            <p:cNvPr id="22" name="TextBox 21">
              <a:extLst>
                <a:ext uri="{FF2B5EF4-FFF2-40B4-BE49-F238E27FC236}">
                  <a16:creationId xmlns:a16="http://schemas.microsoft.com/office/drawing/2014/main" id="{D7E18941-9E5A-4176-9BB2-FBEEF6DF9B9D}"/>
                </a:ext>
              </a:extLst>
            </p:cNvPr>
            <p:cNvSpPr txBox="1"/>
            <p:nvPr/>
          </p:nvSpPr>
          <p:spPr>
            <a:xfrm>
              <a:off x="9375047" y="1436508"/>
              <a:ext cx="784510" cy="1126462"/>
            </a:xfrm>
            <a:prstGeom prst="rect">
              <a:avLst/>
            </a:prstGeom>
            <a:noFill/>
          </p:spPr>
          <p:txBody>
            <a:bodyPr wrap="none" lIns="182880" tIns="146304" rIns="182880" bIns="146304" rtlCol="0">
              <a:spAutoFit/>
            </a:bodyPr>
            <a:lstStyle/>
            <a:p>
              <a:pPr>
                <a:lnSpc>
                  <a:spcPct val="90000"/>
                </a:lnSpc>
                <a:spcAft>
                  <a:spcPts val="600"/>
                </a:spcAft>
              </a:pPr>
              <a:r>
                <a:rPr lang="en-US" sz="6000">
                  <a:solidFill>
                    <a:schemeClr val="accent3"/>
                  </a:solidFill>
                </a:rPr>
                <a:t>3</a:t>
              </a:r>
            </a:p>
          </p:txBody>
        </p:sp>
      </p:grpSp>
      <p:pic>
        <p:nvPicPr>
          <p:cNvPr id="10" name="Graphic 9" descr="Magnifying glass">
            <a:extLst>
              <a:ext uri="{FF2B5EF4-FFF2-40B4-BE49-F238E27FC236}">
                <a16:creationId xmlns:a16="http://schemas.microsoft.com/office/drawing/2014/main" id="{BC88F410-B6B6-4F1C-8B61-8B0CABF3A5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40748" y="1655644"/>
            <a:ext cx="182880" cy="182880"/>
          </a:xfrm>
          <a:prstGeom prst="rect">
            <a:avLst/>
          </a:prstGeom>
        </p:spPr>
      </p:pic>
      <p:pic>
        <p:nvPicPr>
          <p:cNvPr id="12" name="Graphic 11" descr="Circles with arrows">
            <a:extLst>
              <a:ext uri="{FF2B5EF4-FFF2-40B4-BE49-F238E27FC236}">
                <a16:creationId xmlns:a16="http://schemas.microsoft.com/office/drawing/2014/main" id="{D9899BD5-C36E-460C-B22B-48F6A1714D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7908" y="1862579"/>
            <a:ext cx="274320" cy="274320"/>
          </a:xfrm>
          <a:prstGeom prst="rect">
            <a:avLst/>
          </a:prstGeom>
        </p:spPr>
      </p:pic>
      <p:sp>
        <p:nvSpPr>
          <p:cNvPr id="3" name="Arrow: Right 2">
            <a:extLst>
              <a:ext uri="{FF2B5EF4-FFF2-40B4-BE49-F238E27FC236}">
                <a16:creationId xmlns:a16="http://schemas.microsoft.com/office/drawing/2014/main" id="{EC65DE65-C8A4-401D-834A-5FBF3826F6D2}"/>
              </a:ext>
            </a:extLst>
          </p:cNvPr>
          <p:cNvSpPr/>
          <p:nvPr/>
        </p:nvSpPr>
        <p:spPr bwMode="auto">
          <a:xfrm>
            <a:off x="801561" y="6191917"/>
            <a:ext cx="10588877" cy="633677"/>
          </a:xfrm>
          <a:prstGeom prst="rightArrow">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B2E6E2AA-27A4-427E-A047-F1B9B9E60F56}"/>
              </a:ext>
            </a:extLst>
          </p:cNvPr>
          <p:cNvSpPr txBox="1"/>
          <p:nvPr/>
        </p:nvSpPr>
        <p:spPr>
          <a:xfrm>
            <a:off x="870873" y="6230406"/>
            <a:ext cx="2481926" cy="461665"/>
          </a:xfrm>
          <a:prstGeom prst="rect">
            <a:avLst/>
          </a:prstGeom>
          <a:noFill/>
        </p:spPr>
        <p:txBody>
          <a:bodyPr wrap="square" lIns="182880" tIns="146304" rIns="182880" bIns="146304" rtlCol="0" anchor="t">
            <a:noAutofit/>
          </a:bodyPr>
          <a:lstStyle/>
          <a:p>
            <a:pPr algn="ctr">
              <a:lnSpc>
                <a:spcPct val="90000"/>
              </a:lnSpc>
              <a:spcAft>
                <a:spcPts val="600"/>
              </a:spcAft>
            </a:pPr>
            <a:r>
              <a:rPr lang="en-US" sz="1100" dirty="0">
                <a:solidFill>
                  <a:schemeClr val="bg2"/>
                </a:solidFill>
              </a:rPr>
              <a:t>“Classic” SharePoint user experience</a:t>
            </a:r>
          </a:p>
        </p:txBody>
      </p:sp>
      <p:sp>
        <p:nvSpPr>
          <p:cNvPr id="18" name="TextBox 17">
            <a:extLst>
              <a:ext uri="{FF2B5EF4-FFF2-40B4-BE49-F238E27FC236}">
                <a16:creationId xmlns:a16="http://schemas.microsoft.com/office/drawing/2014/main" id="{675209F6-51B0-42DC-B4A7-C07B65E06461}"/>
              </a:ext>
            </a:extLst>
          </p:cNvPr>
          <p:cNvSpPr txBox="1"/>
          <p:nvPr/>
        </p:nvSpPr>
        <p:spPr>
          <a:xfrm>
            <a:off x="9202166" y="6227711"/>
            <a:ext cx="1891147" cy="461665"/>
          </a:xfrm>
          <a:prstGeom prst="rect">
            <a:avLst/>
          </a:prstGeom>
          <a:noFill/>
        </p:spPr>
        <p:txBody>
          <a:bodyPr wrap="square" lIns="182880" tIns="146304" rIns="182880" bIns="146304" rtlCol="0" anchor="t">
            <a:noAutofit/>
          </a:bodyPr>
          <a:lstStyle/>
          <a:p>
            <a:pPr algn="ctr">
              <a:lnSpc>
                <a:spcPct val="90000"/>
              </a:lnSpc>
              <a:spcAft>
                <a:spcPts val="600"/>
              </a:spcAft>
            </a:pPr>
            <a:r>
              <a:rPr lang="en-US" sz="1100" dirty="0">
                <a:solidFill>
                  <a:schemeClr val="bg2"/>
                </a:solidFill>
              </a:rPr>
              <a:t>Modern Workplace end user collaboration</a:t>
            </a:r>
          </a:p>
        </p:txBody>
      </p:sp>
      <p:sp>
        <p:nvSpPr>
          <p:cNvPr id="19" name="TextBox 18">
            <a:extLst>
              <a:ext uri="{FF2B5EF4-FFF2-40B4-BE49-F238E27FC236}">
                <a16:creationId xmlns:a16="http://schemas.microsoft.com/office/drawing/2014/main" id="{50A779F3-24BA-4AE6-B8D7-6F6156ED979A}"/>
              </a:ext>
            </a:extLst>
          </p:cNvPr>
          <p:cNvSpPr txBox="1"/>
          <p:nvPr/>
        </p:nvSpPr>
        <p:spPr>
          <a:xfrm>
            <a:off x="374475" y="967145"/>
            <a:ext cx="11189996" cy="461665"/>
          </a:xfrm>
          <a:prstGeom prst="rect">
            <a:avLst/>
          </a:prstGeom>
          <a:noFill/>
        </p:spPr>
        <p:txBody>
          <a:bodyPr wrap="square" lIns="91440" tIns="146304" rIns="91440" bIns="146304" rtlCol="0">
            <a:noAutofit/>
          </a:bodyPr>
          <a:lstStyle/>
          <a:p>
            <a:pPr>
              <a:lnSpc>
                <a:spcPct val="90000"/>
              </a:lnSpc>
              <a:spcAft>
                <a:spcPts val="600"/>
              </a:spcAft>
            </a:pPr>
            <a:r>
              <a:rPr lang="en-US" sz="1600" dirty="0">
                <a:gradFill>
                  <a:gsLst>
                    <a:gs pos="2917">
                      <a:schemeClr val="tx1"/>
                    </a:gs>
                    <a:gs pos="30000">
                      <a:schemeClr val="tx1"/>
                    </a:gs>
                  </a:gsLst>
                  <a:lin ang="5400000" scaled="0"/>
                </a:gradFill>
              </a:rPr>
              <a:t>Transition your end users’ collaboration from “classic” phase 1 engagements into phase 3 modern workplace experiences.</a:t>
            </a:r>
            <a:r>
              <a:rPr lang="en-US" sz="12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043585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indoor, building, bathroom, floor&#10;&#10;Description automatically generated">
            <a:extLst>
              <a:ext uri="{FF2B5EF4-FFF2-40B4-BE49-F238E27FC236}">
                <a16:creationId xmlns:a16="http://schemas.microsoft.com/office/drawing/2014/main" id="{8570FCF7-D5EF-BA4A-957D-C43427F24860}"/>
              </a:ext>
            </a:extLst>
          </p:cNvPr>
          <p:cNvPicPr>
            <a:picLocks noChangeAspect="1"/>
          </p:cNvPicPr>
          <p:nvPr/>
        </p:nvPicPr>
        <p:blipFill rotWithShape="1">
          <a:blip r:embed="rId3">
            <a:extLst>
              <a:ext uri="{28A0092B-C50C-407E-A947-70E740481C1C}">
                <a14:useLocalDpi xmlns:a14="http://schemas.microsoft.com/office/drawing/2010/main" val="0"/>
              </a:ext>
            </a:extLst>
          </a:blip>
          <a:srcRect t="7534"/>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CE1BD068-3E87-4C45-AD15-1518243933B4}"/>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781A3D3F-78B6-564D-9A07-3ECA3FB9ED03}"/>
              </a:ext>
            </a:extLst>
          </p:cNvPr>
          <p:cNvSpPr txBox="1">
            <a:spLocks/>
          </p:cNvSpPr>
          <p:nvPr/>
        </p:nvSpPr>
        <p:spPr>
          <a:xfrm>
            <a:off x="609599" y="2692389"/>
            <a:ext cx="9377363" cy="903067"/>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a:solidFill>
                  <a:srgbClr val="3B3838"/>
                </a:solidFill>
                <a:latin typeface="Segoe UI" panose="020B0502040204020203" pitchFamily="34" charset="0"/>
                <a:ea typeface="+mj-ea"/>
              </a:rPr>
              <a:t>Break</a:t>
            </a:r>
            <a:endParaRPr lang="en-US" sz="6000" b="1" spc="0">
              <a:solidFill>
                <a:srgbClr val="3B3838"/>
              </a:solidFill>
              <a:latin typeface="Segoe UI" panose="020B0502040204020203" pitchFamily="34" charset="0"/>
            </a:endParaRPr>
          </a:p>
        </p:txBody>
      </p:sp>
      <p:sp>
        <p:nvSpPr>
          <p:cNvPr id="11" name="Title 1">
            <a:extLst>
              <a:ext uri="{FF2B5EF4-FFF2-40B4-BE49-F238E27FC236}">
                <a16:creationId xmlns:a16="http://schemas.microsoft.com/office/drawing/2014/main" id="{1D65FE59-6F80-DD4E-9053-309F8C1BEDCC}"/>
              </a:ext>
            </a:extLst>
          </p:cNvPr>
          <p:cNvSpPr txBox="1">
            <a:spLocks/>
          </p:cNvSpPr>
          <p:nvPr/>
        </p:nvSpPr>
        <p:spPr>
          <a:xfrm>
            <a:off x="609600" y="361232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a:solidFill>
                  <a:srgbClr val="0070C0"/>
                </a:solidFill>
                <a:latin typeface="Segoe UI" panose="020B0502040204020203" pitchFamily="34" charset="0"/>
                <a:ea typeface="+mj-ea"/>
              </a:rPr>
              <a:t>15 minutes</a:t>
            </a:r>
          </a:p>
        </p:txBody>
      </p:sp>
    </p:spTree>
    <p:extLst>
      <p:ext uri="{BB962C8B-B14F-4D97-AF65-F5344CB8AC3E}">
        <p14:creationId xmlns:p14="http://schemas.microsoft.com/office/powerpoint/2010/main" val="4101403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B7FF0C-6CAE-4266-899D-B9F95B78C754}"/>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2</a:t>
            </a:fld>
            <a:endParaRPr lang="en-US" sz="1000">
              <a:solidFill>
                <a:schemeClr val="bg1">
                  <a:lumMod val="75000"/>
                </a:schemeClr>
              </a:solidFill>
            </a:endParaRPr>
          </a:p>
        </p:txBody>
      </p:sp>
      <p:sp>
        <p:nvSpPr>
          <p:cNvPr id="6" name="TextBox 5">
            <a:extLst>
              <a:ext uri="{FF2B5EF4-FFF2-40B4-BE49-F238E27FC236}">
                <a16:creationId xmlns:a16="http://schemas.microsoft.com/office/drawing/2014/main" id="{7455BD65-1FA4-4010-BC58-77086A8FFEC6}"/>
              </a:ext>
            </a:extLst>
          </p:cNvPr>
          <p:cNvSpPr txBox="1"/>
          <p:nvPr/>
        </p:nvSpPr>
        <p:spPr>
          <a:xfrm>
            <a:off x="271549" y="5820131"/>
            <a:ext cx="11920451" cy="646331"/>
          </a:xfrm>
          <a:prstGeom prst="rect">
            <a:avLst/>
          </a:prstGeom>
          <a:noFill/>
        </p:spPr>
        <p:txBody>
          <a:bodyPr wrap="square">
            <a:spAutoFit/>
          </a:bodyPr>
          <a:lstStyle/>
          <a:p>
            <a:r>
              <a:rPr lang="en-US" sz="1800">
                <a:effectLst/>
                <a:latin typeface="Calibri" panose="020F0502020204030204" pitchFamily="34" charset="0"/>
                <a:ea typeface="Calibri" panose="020F0502020204030204" pitchFamily="34" charset="0"/>
              </a:rPr>
              <a:t>THIS INFORMATION IS FOR YOUR PERSONAL USE ONLY.   NEITHER THE AUTHOR OR PRESENTER MAKES ANY REPRESENTATION EXPRESS OR IMPLIED AS TO THE CONTENT OF THIS INFORMATION.</a:t>
            </a:r>
            <a:endParaRPr lang="en-CA"/>
          </a:p>
        </p:txBody>
      </p:sp>
    </p:spTree>
    <p:extLst>
      <p:ext uri="{BB962C8B-B14F-4D97-AF65-F5344CB8AC3E}">
        <p14:creationId xmlns:p14="http://schemas.microsoft.com/office/powerpoint/2010/main" val="1810981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6C433A-B4E6-C044-997E-1B462DA03B43}"/>
              </a:ext>
            </a:extLst>
          </p:cNvPr>
          <p:cNvSpPr txBox="1">
            <a:spLocks/>
          </p:cNvSpPr>
          <p:nvPr/>
        </p:nvSpPr>
        <p:spPr>
          <a:xfrm>
            <a:off x="609600" y="2509065"/>
            <a:ext cx="10506076"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dirty="0">
                <a:solidFill>
                  <a:srgbClr val="3B3838"/>
                </a:solidFill>
                <a:latin typeface="Segoe UI" panose="020B0502040204020203" pitchFamily="34" charset="0"/>
                <a:ea typeface="+mj-ea"/>
              </a:rPr>
              <a:t>Scenario Ideation</a:t>
            </a:r>
            <a:endParaRPr lang="en-US" sz="6000" b="1" spc="0" dirty="0">
              <a:solidFill>
                <a:srgbClr val="3B3838"/>
              </a:solidFill>
              <a:latin typeface="Segoe UI" panose="020B0502040204020203" pitchFamily="34" charset="0"/>
            </a:endParaRPr>
          </a:p>
        </p:txBody>
      </p:sp>
      <p:sp>
        <p:nvSpPr>
          <p:cNvPr id="21" name="Slide Number Placeholder 5">
            <a:extLst>
              <a:ext uri="{FF2B5EF4-FFF2-40B4-BE49-F238E27FC236}">
                <a16:creationId xmlns:a16="http://schemas.microsoft.com/office/drawing/2014/main" id="{45BE7313-073E-1347-AAF1-48E88D3A0FBA}"/>
              </a:ext>
            </a:extLst>
          </p:cNvPr>
          <p:cNvSpPr>
            <a:spLocks noGrp="1"/>
          </p:cNvSpPr>
          <p:nvPr>
            <p:ph type="sldNum" sz="quarter" idx="4294967295"/>
          </p:nvPr>
        </p:nvSpPr>
        <p:spPr>
          <a:xfrm>
            <a:off x="8610600" y="6466462"/>
            <a:ext cx="3434080" cy="365125"/>
          </a:xfrm>
          <a:prstGeom prst="rect">
            <a:avLst/>
          </a:prstGeom>
        </p:spPr>
        <p:txBody>
          <a:bodyPr/>
          <a:lstStyle/>
          <a:p>
            <a:fld id="{56C95278-0CE0-4F08-877C-BF6662112D1D}" type="slidenum">
              <a:rPr lang="en-US" sz="1000" smtClean="0">
                <a:solidFill>
                  <a:schemeClr val="bg1">
                    <a:lumMod val="75000"/>
                  </a:schemeClr>
                </a:solidFill>
              </a:rPr>
              <a:pPr/>
              <a:t>20</a:t>
            </a:fld>
            <a:endParaRPr lang="en-US" sz="1000">
              <a:solidFill>
                <a:schemeClr val="bg1">
                  <a:lumMod val="75000"/>
                </a:schemeClr>
              </a:solidFill>
            </a:endParaRPr>
          </a:p>
        </p:txBody>
      </p:sp>
      <p:sp>
        <p:nvSpPr>
          <p:cNvPr id="22" name="Date Placeholder 3">
            <a:extLst>
              <a:ext uri="{FF2B5EF4-FFF2-40B4-BE49-F238E27FC236}">
                <a16:creationId xmlns:a16="http://schemas.microsoft.com/office/drawing/2014/main" id="{C676F69D-FC1A-CB4F-9ABD-0F9BE2505099}"/>
              </a:ext>
            </a:extLst>
          </p:cNvPr>
          <p:cNvSpPr>
            <a:spLocks noGrp="1"/>
          </p:cNvSpPr>
          <p:nvPr>
            <p:ph type="dt" sz="half" idx="4294967295"/>
          </p:nvPr>
        </p:nvSpPr>
        <p:spPr>
          <a:xfrm>
            <a:off x="162560" y="6466462"/>
            <a:ext cx="3418840" cy="365125"/>
          </a:xfrm>
          <a:prstGeom prst="rect">
            <a:avLst/>
          </a:prstGeom>
        </p:spPr>
        <p:txBody>
          <a:bodyPr/>
          <a:lstStyle/>
          <a:p>
            <a:r>
              <a:rPr lang="en-US" sz="1000">
                <a:solidFill>
                  <a:schemeClr val="bg1">
                    <a:lumMod val="75000"/>
                  </a:schemeClr>
                </a:solidFill>
              </a:rPr>
              <a:t>Microsoft | Confidential</a:t>
            </a:r>
          </a:p>
        </p:txBody>
      </p:sp>
      <p:sp>
        <p:nvSpPr>
          <p:cNvPr id="23" name="Footer Placeholder 4">
            <a:extLst>
              <a:ext uri="{FF2B5EF4-FFF2-40B4-BE49-F238E27FC236}">
                <a16:creationId xmlns:a16="http://schemas.microsoft.com/office/drawing/2014/main" id="{EC1F0AE9-13E8-7346-BDEE-02D87448416C}"/>
              </a:ext>
            </a:extLst>
          </p:cNvPr>
          <p:cNvSpPr>
            <a:spLocks noGrp="1"/>
          </p:cNvSpPr>
          <p:nvPr>
            <p:ph type="ftr" sz="quarter" idx="4294967295"/>
          </p:nvPr>
        </p:nvSpPr>
        <p:spPr>
          <a:xfrm>
            <a:off x="4038600" y="6466462"/>
            <a:ext cx="4114800" cy="365125"/>
          </a:xfrm>
          <a:prstGeom prst="rect">
            <a:avLst/>
          </a:prstGeom>
        </p:spPr>
        <p:txBody>
          <a:bodyPr/>
          <a:lstStyle/>
          <a:p>
            <a:pPr algn="ctr"/>
            <a:r>
              <a:rPr lang="en-US" sz="1000">
                <a:solidFill>
                  <a:schemeClr val="bg1">
                    <a:lumMod val="75000"/>
                  </a:schemeClr>
                </a:solidFill>
              </a:rPr>
              <a:t>Envisioning Workshop</a:t>
            </a:r>
          </a:p>
        </p:txBody>
      </p:sp>
      <p:sp>
        <p:nvSpPr>
          <p:cNvPr id="8" name="Title 1">
            <a:extLst>
              <a:ext uri="{FF2B5EF4-FFF2-40B4-BE49-F238E27FC236}">
                <a16:creationId xmlns:a16="http://schemas.microsoft.com/office/drawing/2014/main" id="{456BBD07-BA47-B341-A730-9FD264D83EF0}"/>
              </a:ext>
            </a:extLst>
          </p:cNvPr>
          <p:cNvSpPr txBox="1">
            <a:spLocks/>
          </p:cNvSpPr>
          <p:nvPr/>
        </p:nvSpPr>
        <p:spPr>
          <a:xfrm>
            <a:off x="609600" y="361232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dirty="0">
                <a:solidFill>
                  <a:srgbClr val="0070C0"/>
                </a:solidFill>
                <a:latin typeface="Segoe UI" panose="020B0502040204020203" pitchFamily="34" charset="0"/>
                <a:ea typeface="+mj-ea"/>
              </a:rPr>
              <a:t>1 hour</a:t>
            </a:r>
          </a:p>
        </p:txBody>
      </p:sp>
    </p:spTree>
    <p:extLst>
      <p:ext uri="{BB962C8B-B14F-4D97-AF65-F5344CB8AC3E}">
        <p14:creationId xmlns:p14="http://schemas.microsoft.com/office/powerpoint/2010/main" val="3690732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2D8EE9-0BC9-4F07-A8EF-CC05B0A9B6F2}"/>
              </a:ext>
            </a:extLst>
          </p:cNvPr>
          <p:cNvSpPr>
            <a:spLocks noGrp="1"/>
          </p:cNvSpPr>
          <p:nvPr>
            <p:ph idx="1"/>
          </p:nvPr>
        </p:nvSpPr>
        <p:spPr>
          <a:xfrm>
            <a:off x="214178" y="1269524"/>
            <a:ext cx="5538035" cy="466947"/>
          </a:xfrm>
        </p:spPr>
        <p:txBody>
          <a:bodyPr/>
          <a:lstStyle/>
          <a:p>
            <a:pPr marL="0" indent="0">
              <a:buNone/>
            </a:pPr>
            <a:r>
              <a:rPr lang="en-US" dirty="0">
                <a:hlinkClick r:id="rId2"/>
              </a:rPr>
              <a:t>Microsoft Teams Adoption Guide</a:t>
            </a:r>
            <a:r>
              <a:rPr lang="en-US" dirty="0"/>
              <a:t> (page 6)</a:t>
            </a:r>
          </a:p>
        </p:txBody>
      </p:sp>
      <p:sp>
        <p:nvSpPr>
          <p:cNvPr id="3" name="Slide Number Placeholder 2">
            <a:extLst>
              <a:ext uri="{FF2B5EF4-FFF2-40B4-BE49-F238E27FC236}">
                <a16:creationId xmlns:a16="http://schemas.microsoft.com/office/drawing/2014/main" id="{62387D03-61E9-45B9-B6F8-0E1F00A8B3E7}"/>
              </a:ext>
            </a:extLst>
          </p:cNvPr>
          <p:cNvSpPr>
            <a:spLocks noGrp="1"/>
          </p:cNvSpPr>
          <p:nvPr>
            <p:ph type="sldNum" sz="quarter" idx="12"/>
          </p:nvPr>
        </p:nvSpPr>
        <p:spPr/>
        <p:txBody>
          <a:bodyPr/>
          <a:lstStyle/>
          <a:p>
            <a:pPr algn="r"/>
            <a:fld id="{56C95278-0CE0-4F08-877C-BF6662112D1D}" type="slidenum">
              <a:rPr lang="en-US" sz="1000" smtClean="0">
                <a:solidFill>
                  <a:schemeClr val="bg1">
                    <a:lumMod val="75000"/>
                  </a:schemeClr>
                </a:solidFill>
              </a:rPr>
              <a:pPr algn="r"/>
              <a:t>21</a:t>
            </a:fld>
            <a:endParaRPr lang="en-US" sz="1000">
              <a:solidFill>
                <a:schemeClr val="bg1">
                  <a:lumMod val="75000"/>
                </a:schemeClr>
              </a:solidFill>
            </a:endParaRPr>
          </a:p>
        </p:txBody>
      </p:sp>
      <p:sp>
        <p:nvSpPr>
          <p:cNvPr id="5" name="Date Placeholder 4">
            <a:extLst>
              <a:ext uri="{FF2B5EF4-FFF2-40B4-BE49-F238E27FC236}">
                <a16:creationId xmlns:a16="http://schemas.microsoft.com/office/drawing/2014/main" id="{1F96CD1D-92AE-4852-A0D8-5335CE44AB7E}"/>
              </a:ext>
            </a:extLst>
          </p:cNvPr>
          <p:cNvSpPr>
            <a:spLocks noGrp="1"/>
          </p:cNvSpPr>
          <p:nvPr>
            <p:ph type="dt" sz="half" idx="2"/>
          </p:nvPr>
        </p:nvSpPr>
        <p:spPr/>
        <p:txBody>
          <a:bodyPr/>
          <a:lstStyle/>
          <a:p>
            <a:r>
              <a:rPr lang="en-US" sz="1000">
                <a:solidFill>
                  <a:schemeClr val="bg1">
                    <a:lumMod val="75000"/>
                  </a:schemeClr>
                </a:solidFill>
              </a:rPr>
              <a:t>Microsoft | Confidential</a:t>
            </a:r>
          </a:p>
        </p:txBody>
      </p:sp>
      <p:sp>
        <p:nvSpPr>
          <p:cNvPr id="6" name="Title 5">
            <a:extLst>
              <a:ext uri="{FF2B5EF4-FFF2-40B4-BE49-F238E27FC236}">
                <a16:creationId xmlns:a16="http://schemas.microsoft.com/office/drawing/2014/main" id="{C9C538E2-0A79-47C2-8CFA-3AAA47446ED2}"/>
              </a:ext>
            </a:extLst>
          </p:cNvPr>
          <p:cNvSpPr>
            <a:spLocks noGrp="1"/>
          </p:cNvSpPr>
          <p:nvPr>
            <p:ph type="title"/>
          </p:nvPr>
        </p:nvSpPr>
        <p:spPr/>
        <p:txBody>
          <a:bodyPr/>
          <a:lstStyle/>
          <a:p>
            <a:r>
              <a:rPr lang="en-US" dirty="0"/>
              <a:t>Inspiring end users with “day in the life” role-based scenarios</a:t>
            </a:r>
          </a:p>
        </p:txBody>
      </p:sp>
      <p:pic>
        <p:nvPicPr>
          <p:cNvPr id="8" name="Picture 7">
            <a:extLst>
              <a:ext uri="{FF2B5EF4-FFF2-40B4-BE49-F238E27FC236}">
                <a16:creationId xmlns:a16="http://schemas.microsoft.com/office/drawing/2014/main" id="{67EDE674-C512-4180-94BD-B87E74D4745D}"/>
              </a:ext>
            </a:extLst>
          </p:cNvPr>
          <p:cNvPicPr>
            <a:picLocks noChangeAspect="1"/>
          </p:cNvPicPr>
          <p:nvPr/>
        </p:nvPicPr>
        <p:blipFill>
          <a:blip r:embed="rId3"/>
          <a:stretch>
            <a:fillRect/>
          </a:stretch>
        </p:blipFill>
        <p:spPr>
          <a:xfrm>
            <a:off x="7239874" y="2824617"/>
            <a:ext cx="4266314" cy="4033383"/>
          </a:xfrm>
          <a:prstGeom prst="rect">
            <a:avLst/>
          </a:prstGeom>
        </p:spPr>
      </p:pic>
      <p:sp>
        <p:nvSpPr>
          <p:cNvPr id="9" name="Content Placeholder 1">
            <a:extLst>
              <a:ext uri="{FF2B5EF4-FFF2-40B4-BE49-F238E27FC236}">
                <a16:creationId xmlns:a16="http://schemas.microsoft.com/office/drawing/2014/main" id="{56CBFF0E-9D1D-4A7E-88FF-0C3F7E782202}"/>
              </a:ext>
            </a:extLst>
          </p:cNvPr>
          <p:cNvSpPr txBox="1">
            <a:spLocks/>
          </p:cNvSpPr>
          <p:nvPr/>
        </p:nvSpPr>
        <p:spPr>
          <a:xfrm>
            <a:off x="6644451" y="1121625"/>
            <a:ext cx="5181789" cy="174916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b="1" dirty="0"/>
              <a:t>Activity</a:t>
            </a:r>
          </a:p>
          <a:p>
            <a:pPr marL="342900" indent="-342900">
              <a:buFont typeface="Arial" panose="020B0604020202020204" pitchFamily="34" charset="0"/>
              <a:buAutoNum type="arabicPeriod"/>
            </a:pPr>
            <a:r>
              <a:rPr lang="en-US" sz="1400" dirty="0"/>
              <a:t>Draft a sample modern collaboration via Teams scenario for a given role</a:t>
            </a:r>
          </a:p>
          <a:p>
            <a:pPr marL="342900" indent="-342900">
              <a:buFont typeface="Arial" panose="020B0604020202020204" pitchFamily="34" charset="0"/>
              <a:buAutoNum type="arabicPeriod"/>
            </a:pPr>
            <a:r>
              <a:rPr lang="en-US" sz="1400" dirty="0"/>
              <a:t>Goal: identified scenario replaces your classic SharePoint collaboration experience with a modern workplace equivalent</a:t>
            </a:r>
          </a:p>
          <a:p>
            <a:pPr marL="0" indent="0">
              <a:buFont typeface="Arial" panose="020B0604020202020204" pitchFamily="34" charset="0"/>
              <a:buNone/>
            </a:pPr>
            <a:r>
              <a:rPr lang="en-US" sz="1400" dirty="0"/>
              <a:t>Recommend starting from the Marketing Day in the Life scenario</a:t>
            </a:r>
          </a:p>
        </p:txBody>
      </p:sp>
      <p:pic>
        <p:nvPicPr>
          <p:cNvPr id="10" name="Picture 9">
            <a:extLst>
              <a:ext uri="{FF2B5EF4-FFF2-40B4-BE49-F238E27FC236}">
                <a16:creationId xmlns:a16="http://schemas.microsoft.com/office/drawing/2014/main" id="{8DDAEF1F-44DC-4D4D-A817-0D8510FF58DA}"/>
              </a:ext>
            </a:extLst>
          </p:cNvPr>
          <p:cNvPicPr>
            <a:picLocks noChangeAspect="1"/>
          </p:cNvPicPr>
          <p:nvPr/>
        </p:nvPicPr>
        <p:blipFill>
          <a:blip r:embed="rId4"/>
          <a:stretch>
            <a:fillRect/>
          </a:stretch>
        </p:blipFill>
        <p:spPr>
          <a:xfrm>
            <a:off x="373730" y="1659589"/>
            <a:ext cx="5973009" cy="4410691"/>
          </a:xfrm>
          <a:prstGeom prst="rect">
            <a:avLst/>
          </a:prstGeom>
        </p:spPr>
      </p:pic>
    </p:spTree>
    <p:extLst>
      <p:ext uri="{BB962C8B-B14F-4D97-AF65-F5344CB8AC3E}">
        <p14:creationId xmlns:p14="http://schemas.microsoft.com/office/powerpoint/2010/main" val="947198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6C433A-B4E6-C044-997E-1B462DA03B43}"/>
              </a:ext>
            </a:extLst>
          </p:cNvPr>
          <p:cNvSpPr txBox="1">
            <a:spLocks/>
          </p:cNvSpPr>
          <p:nvPr/>
        </p:nvSpPr>
        <p:spPr>
          <a:xfrm>
            <a:off x="609599" y="2692389"/>
            <a:ext cx="9377363"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dirty="0">
                <a:solidFill>
                  <a:srgbClr val="3B3838"/>
                </a:solidFill>
                <a:latin typeface="Segoe UI" panose="020B0502040204020203" pitchFamily="34" charset="0"/>
                <a:ea typeface="+mj-ea"/>
              </a:rPr>
              <a:t>Assessment review</a:t>
            </a:r>
            <a:endParaRPr lang="en-US" sz="6000" b="1" spc="0" dirty="0">
              <a:solidFill>
                <a:srgbClr val="3B3838"/>
              </a:solidFill>
              <a:latin typeface="Segoe UI" panose="020B0502040204020203" pitchFamily="34" charset="0"/>
            </a:endParaRPr>
          </a:p>
        </p:txBody>
      </p:sp>
      <p:sp>
        <p:nvSpPr>
          <p:cNvPr id="7" name="Title 1">
            <a:extLst>
              <a:ext uri="{FF2B5EF4-FFF2-40B4-BE49-F238E27FC236}">
                <a16:creationId xmlns:a16="http://schemas.microsoft.com/office/drawing/2014/main" id="{134456F9-0F1D-F14C-B623-BA128EC79C93}"/>
              </a:ext>
            </a:extLst>
          </p:cNvPr>
          <p:cNvSpPr txBox="1">
            <a:spLocks/>
          </p:cNvSpPr>
          <p:nvPr/>
        </p:nvSpPr>
        <p:spPr>
          <a:xfrm>
            <a:off x="609600" y="361232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dirty="0">
                <a:solidFill>
                  <a:srgbClr val="0070C0"/>
                </a:solidFill>
                <a:latin typeface="Segoe UI" panose="020B0502040204020203" pitchFamily="34" charset="0"/>
                <a:ea typeface="+mj-ea"/>
              </a:rPr>
              <a:t>60 minutes</a:t>
            </a:r>
          </a:p>
        </p:txBody>
      </p:sp>
    </p:spTree>
    <p:extLst>
      <p:ext uri="{BB962C8B-B14F-4D97-AF65-F5344CB8AC3E}">
        <p14:creationId xmlns:p14="http://schemas.microsoft.com/office/powerpoint/2010/main" val="2988959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681627-2A03-490A-9159-04BECAF7648F}"/>
              </a:ext>
            </a:extLst>
          </p:cNvPr>
          <p:cNvSpPr>
            <a:spLocks noGrp="1"/>
          </p:cNvSpPr>
          <p:nvPr>
            <p:ph idx="1"/>
          </p:nvPr>
        </p:nvSpPr>
        <p:spPr/>
        <p:txBody>
          <a:bodyPr>
            <a:normAutofit/>
          </a:bodyPr>
          <a:lstStyle/>
          <a:p>
            <a:pPr marL="0" indent="0">
              <a:buNone/>
            </a:pPr>
            <a:r>
              <a:rPr lang="en-US" sz="2400" dirty="0"/>
              <a:t>Exercise</a:t>
            </a:r>
          </a:p>
          <a:p>
            <a:pPr marL="457200" indent="-457200">
              <a:buAutoNum type="arabicPeriod"/>
            </a:pPr>
            <a:r>
              <a:rPr lang="en-US" sz="2400" dirty="0"/>
              <a:t>Review SharePoint Site transformation candidates</a:t>
            </a:r>
          </a:p>
          <a:p>
            <a:pPr marL="457200" indent="-457200">
              <a:buAutoNum type="arabicPeriod"/>
            </a:pPr>
            <a:r>
              <a:rPr lang="en-US" sz="2400" dirty="0"/>
              <a:t>Sorted in order of transformation complexity</a:t>
            </a:r>
          </a:p>
          <a:p>
            <a:pPr marL="914400" lvl="1" indent="-457200">
              <a:buAutoNum type="arabicPeriod"/>
            </a:pPr>
            <a:r>
              <a:rPr lang="en-US" sz="2000" dirty="0"/>
              <a:t>Sites ready for transformation</a:t>
            </a:r>
          </a:p>
          <a:p>
            <a:pPr marL="914400" lvl="1" indent="-457200">
              <a:buAutoNum type="arabicPeriod"/>
            </a:pPr>
            <a:r>
              <a:rPr lang="en-US" sz="2000" dirty="0"/>
              <a:t>Sites needing some level of remediation</a:t>
            </a:r>
          </a:p>
          <a:p>
            <a:pPr marL="1371600" lvl="2" indent="-457200">
              <a:buAutoNum type="arabicPeriod"/>
            </a:pPr>
            <a:r>
              <a:rPr lang="en-US" sz="1800" dirty="0"/>
              <a:t>Sub-Sites</a:t>
            </a:r>
          </a:p>
          <a:p>
            <a:pPr marL="1371600" lvl="2" indent="-457200">
              <a:buAutoNum type="arabicPeriod"/>
            </a:pPr>
            <a:r>
              <a:rPr lang="en-US" sz="1800" dirty="0">
                <a:gradFill>
                  <a:gsLst>
                    <a:gs pos="1250">
                      <a:srgbClr val="000000"/>
                    </a:gs>
                    <a:gs pos="99000">
                      <a:srgbClr val="000000"/>
                    </a:gs>
                  </a:gsLst>
                  <a:lin ang="5400000" scaled="0"/>
                </a:gradFill>
              </a:rPr>
              <a:t>Settings on the site that prevent optimal use of the modern SharePoint UI</a:t>
            </a:r>
          </a:p>
          <a:p>
            <a:pPr marL="1371600" lvl="2" indent="-457200">
              <a:buAutoNum type="arabicPeriod"/>
            </a:pPr>
            <a:r>
              <a:rPr lang="en-US" sz="1800" dirty="0">
                <a:gradFill>
                  <a:gsLst>
                    <a:gs pos="1250">
                      <a:srgbClr val="000000"/>
                    </a:gs>
                    <a:gs pos="99000">
                      <a:srgbClr val="000000"/>
                    </a:gs>
                  </a:gsLst>
                  <a:lin ang="5400000" scaled="0"/>
                </a:gradFill>
              </a:rPr>
              <a:t>Sites with a security setting that might be impacted by the security changes created by the Office 365 Group connect </a:t>
            </a:r>
            <a:endParaRPr lang="en-US" sz="1800" dirty="0"/>
          </a:p>
          <a:p>
            <a:pPr marL="457200" indent="-457200">
              <a:buAutoNum type="arabicPeriod"/>
            </a:pPr>
            <a:endParaRPr lang="en-US" dirty="0"/>
          </a:p>
          <a:p>
            <a:pPr marL="171450" indent="-171450"/>
            <a:endParaRPr lang="en-US" dirty="0"/>
          </a:p>
        </p:txBody>
      </p:sp>
      <p:sp>
        <p:nvSpPr>
          <p:cNvPr id="3" name="Slide Number Placeholder 2">
            <a:extLst>
              <a:ext uri="{FF2B5EF4-FFF2-40B4-BE49-F238E27FC236}">
                <a16:creationId xmlns:a16="http://schemas.microsoft.com/office/drawing/2014/main" id="{5F3C4A2D-D587-44AD-8A14-43D3A929C026}"/>
              </a:ext>
            </a:extLst>
          </p:cNvPr>
          <p:cNvSpPr>
            <a:spLocks noGrp="1"/>
          </p:cNvSpPr>
          <p:nvPr>
            <p:ph type="sldNum" sz="quarter" idx="12"/>
          </p:nvPr>
        </p:nvSpPr>
        <p:spPr/>
        <p:txBody>
          <a:bodyPr/>
          <a:lstStyle/>
          <a:p>
            <a:pPr algn="r"/>
            <a:fld id="{56C95278-0CE0-4F08-877C-BF6662112D1D}" type="slidenum">
              <a:rPr lang="en-US" sz="1000" smtClean="0">
                <a:solidFill>
                  <a:schemeClr val="bg1">
                    <a:lumMod val="75000"/>
                  </a:schemeClr>
                </a:solidFill>
              </a:rPr>
              <a:pPr algn="r"/>
              <a:t>23</a:t>
            </a:fld>
            <a:endParaRPr lang="en-US" sz="1000">
              <a:solidFill>
                <a:schemeClr val="bg1">
                  <a:lumMod val="75000"/>
                </a:schemeClr>
              </a:solidFill>
            </a:endParaRPr>
          </a:p>
        </p:txBody>
      </p:sp>
      <p:sp>
        <p:nvSpPr>
          <p:cNvPr id="5" name="Date Placeholder 4">
            <a:extLst>
              <a:ext uri="{FF2B5EF4-FFF2-40B4-BE49-F238E27FC236}">
                <a16:creationId xmlns:a16="http://schemas.microsoft.com/office/drawing/2014/main" id="{EC477795-61BC-4D18-8289-78D6373EBEF3}"/>
              </a:ext>
            </a:extLst>
          </p:cNvPr>
          <p:cNvSpPr>
            <a:spLocks noGrp="1"/>
          </p:cNvSpPr>
          <p:nvPr>
            <p:ph type="dt" sz="half" idx="2"/>
          </p:nvPr>
        </p:nvSpPr>
        <p:spPr/>
        <p:txBody>
          <a:bodyPr/>
          <a:lstStyle/>
          <a:p>
            <a:r>
              <a:rPr lang="en-US" sz="1000">
                <a:solidFill>
                  <a:schemeClr val="bg1">
                    <a:lumMod val="75000"/>
                  </a:schemeClr>
                </a:solidFill>
              </a:rPr>
              <a:t>Microsoft | Confidential</a:t>
            </a:r>
          </a:p>
        </p:txBody>
      </p:sp>
      <p:sp>
        <p:nvSpPr>
          <p:cNvPr id="6" name="Title 5">
            <a:extLst>
              <a:ext uri="{FF2B5EF4-FFF2-40B4-BE49-F238E27FC236}">
                <a16:creationId xmlns:a16="http://schemas.microsoft.com/office/drawing/2014/main" id="{BE37A644-EBDE-4960-8F22-ED7FFC79083A}"/>
              </a:ext>
            </a:extLst>
          </p:cNvPr>
          <p:cNvSpPr>
            <a:spLocks noGrp="1"/>
          </p:cNvSpPr>
          <p:nvPr>
            <p:ph type="title"/>
          </p:nvPr>
        </p:nvSpPr>
        <p:spPr/>
        <p:txBody>
          <a:bodyPr/>
          <a:lstStyle/>
          <a:p>
            <a:r>
              <a:rPr lang="en-US" dirty="0"/>
              <a:t>Review SharePoint modernization scanner results</a:t>
            </a:r>
          </a:p>
        </p:txBody>
      </p:sp>
    </p:spTree>
    <p:extLst>
      <p:ext uri="{BB962C8B-B14F-4D97-AF65-F5344CB8AC3E}">
        <p14:creationId xmlns:p14="http://schemas.microsoft.com/office/powerpoint/2010/main" val="303545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A37F33-D1D9-49A9-B0A1-FD4B827EAAB5}"/>
              </a:ext>
            </a:extLst>
          </p:cNvPr>
          <p:cNvSpPr>
            <a:spLocks noGrp="1"/>
          </p:cNvSpPr>
          <p:nvPr>
            <p:ph idx="1"/>
          </p:nvPr>
        </p:nvSpPr>
        <p:spPr>
          <a:xfrm>
            <a:off x="365760" y="1181100"/>
            <a:ext cx="5159141" cy="4995863"/>
          </a:xfrm>
        </p:spPr>
        <p:txBody>
          <a:bodyPr/>
          <a:lstStyle/>
          <a:p>
            <a:r>
              <a:rPr lang="en-US" dirty="0">
                <a:solidFill>
                  <a:srgbClr val="C801AC"/>
                </a:solidFill>
              </a:rPr>
              <a:t>&lt;Partner Prep Task&gt;: fill in a summary based on slide 28 from the </a:t>
            </a:r>
            <a:r>
              <a:rPr lang="en-US" dirty="0">
                <a:solidFill>
                  <a:srgbClr val="C801AC"/>
                </a:solidFill>
                <a:hlinkClick r:id="rId2">
                  <a:extLst>
                    <a:ext uri="{A12FA001-AC4F-418D-AE19-62706E023703}">
                      <ahyp:hlinkClr xmlns:ahyp="http://schemas.microsoft.com/office/drawing/2018/hyperlinkcolor" val="tx"/>
                    </a:ext>
                  </a:extLst>
                </a:hlinkClick>
              </a:rPr>
              <a:t>SharePoint Modernization Delivery Guide</a:t>
            </a:r>
            <a:endParaRPr lang="en-US" dirty="0">
              <a:solidFill>
                <a:srgbClr val="C801AC"/>
              </a:solidFill>
            </a:endParaRPr>
          </a:p>
          <a:p>
            <a:pPr marL="0" indent="0">
              <a:buNone/>
            </a:pPr>
            <a:endParaRPr lang="en-US" dirty="0"/>
          </a:p>
          <a:p>
            <a:pPr marL="0" indent="0">
              <a:buNone/>
            </a:pPr>
            <a:r>
              <a:rPr lang="en-US" dirty="0">
                <a:solidFill>
                  <a:srgbClr val="C801AC"/>
                </a:solidFill>
              </a:rPr>
              <a:t>Summary: </a:t>
            </a:r>
          </a:p>
          <a:p>
            <a:pPr>
              <a:buFontTx/>
              <a:buChar char="-"/>
            </a:pPr>
            <a:r>
              <a:rPr lang="en-US" dirty="0">
                <a:solidFill>
                  <a:srgbClr val="C801AC"/>
                </a:solidFill>
              </a:rPr>
              <a:t>Total number of Sites Ready for O365 Group Connection</a:t>
            </a:r>
          </a:p>
          <a:p>
            <a:pPr>
              <a:buFontTx/>
              <a:buChar char="-"/>
            </a:pPr>
            <a:r>
              <a:rPr lang="en-US" dirty="0">
                <a:solidFill>
                  <a:srgbClr val="C801AC"/>
                </a:solidFill>
              </a:rPr>
              <a:t># of sites that meet the various criteria called out on slide 28</a:t>
            </a:r>
          </a:p>
          <a:p>
            <a:pPr>
              <a:buFontTx/>
              <a:buChar char="-"/>
            </a:pPr>
            <a:r>
              <a:rPr lang="en-US" dirty="0">
                <a:solidFill>
                  <a:srgbClr val="C801AC"/>
                </a:solidFill>
              </a:rPr>
              <a:t>Unhide the </a:t>
            </a:r>
            <a:r>
              <a:rPr lang="en-US" dirty="0" err="1">
                <a:solidFill>
                  <a:srgbClr val="C801AC"/>
                </a:solidFill>
              </a:rPr>
              <a:t>ReadyForGroupify</a:t>
            </a:r>
            <a:r>
              <a:rPr lang="en-US" dirty="0">
                <a:solidFill>
                  <a:srgbClr val="C801AC"/>
                </a:solidFill>
              </a:rPr>
              <a:t> sheet and provide a view of the Sites</a:t>
            </a:r>
          </a:p>
        </p:txBody>
      </p:sp>
      <p:sp>
        <p:nvSpPr>
          <p:cNvPr id="3" name="Slide Number Placeholder 2">
            <a:extLst>
              <a:ext uri="{FF2B5EF4-FFF2-40B4-BE49-F238E27FC236}">
                <a16:creationId xmlns:a16="http://schemas.microsoft.com/office/drawing/2014/main" id="{9C330016-0F3D-4EC1-90B4-E4EC1128749B}"/>
              </a:ext>
            </a:extLst>
          </p:cNvPr>
          <p:cNvSpPr>
            <a:spLocks noGrp="1"/>
          </p:cNvSpPr>
          <p:nvPr>
            <p:ph type="sldNum" sz="quarter" idx="12"/>
          </p:nvPr>
        </p:nvSpPr>
        <p:spPr/>
        <p:txBody>
          <a:bodyPr/>
          <a:lstStyle/>
          <a:p>
            <a:pPr algn="r"/>
            <a:fld id="{56C95278-0CE0-4F08-877C-BF6662112D1D}" type="slidenum">
              <a:rPr lang="en-US" sz="1000" smtClean="0">
                <a:solidFill>
                  <a:schemeClr val="bg1">
                    <a:lumMod val="75000"/>
                  </a:schemeClr>
                </a:solidFill>
              </a:rPr>
              <a:pPr algn="r"/>
              <a:t>24</a:t>
            </a:fld>
            <a:endParaRPr lang="en-US" sz="1000">
              <a:solidFill>
                <a:schemeClr val="bg1">
                  <a:lumMod val="75000"/>
                </a:schemeClr>
              </a:solidFill>
            </a:endParaRPr>
          </a:p>
        </p:txBody>
      </p:sp>
      <p:sp>
        <p:nvSpPr>
          <p:cNvPr id="5" name="Date Placeholder 4">
            <a:extLst>
              <a:ext uri="{FF2B5EF4-FFF2-40B4-BE49-F238E27FC236}">
                <a16:creationId xmlns:a16="http://schemas.microsoft.com/office/drawing/2014/main" id="{2716359E-CAC5-4D55-A41D-44488F93CFDA}"/>
              </a:ext>
            </a:extLst>
          </p:cNvPr>
          <p:cNvSpPr>
            <a:spLocks noGrp="1"/>
          </p:cNvSpPr>
          <p:nvPr>
            <p:ph type="dt" sz="half" idx="2"/>
          </p:nvPr>
        </p:nvSpPr>
        <p:spPr/>
        <p:txBody>
          <a:bodyPr/>
          <a:lstStyle/>
          <a:p>
            <a:r>
              <a:rPr lang="en-US" sz="1000" dirty="0">
                <a:solidFill>
                  <a:schemeClr val="bg1">
                    <a:lumMod val="75000"/>
                  </a:schemeClr>
                </a:solidFill>
              </a:rPr>
              <a:t>Microsoft | Confidential</a:t>
            </a:r>
          </a:p>
        </p:txBody>
      </p:sp>
      <p:sp>
        <p:nvSpPr>
          <p:cNvPr id="6" name="Title 5">
            <a:extLst>
              <a:ext uri="{FF2B5EF4-FFF2-40B4-BE49-F238E27FC236}">
                <a16:creationId xmlns:a16="http://schemas.microsoft.com/office/drawing/2014/main" id="{0F14BFF7-0FA5-4286-817D-2A1E0AF5CE68}"/>
              </a:ext>
            </a:extLst>
          </p:cNvPr>
          <p:cNvSpPr>
            <a:spLocks noGrp="1"/>
          </p:cNvSpPr>
          <p:nvPr>
            <p:ph type="title"/>
          </p:nvPr>
        </p:nvSpPr>
        <p:spPr/>
        <p:txBody>
          <a:bodyPr/>
          <a:lstStyle/>
          <a:p>
            <a:r>
              <a:rPr lang="en-US" dirty="0"/>
              <a:t>SharePoint sites ready for transformation</a:t>
            </a:r>
          </a:p>
        </p:txBody>
      </p:sp>
      <p:pic>
        <p:nvPicPr>
          <p:cNvPr id="7" name="Picture 6">
            <a:extLst>
              <a:ext uri="{FF2B5EF4-FFF2-40B4-BE49-F238E27FC236}">
                <a16:creationId xmlns:a16="http://schemas.microsoft.com/office/drawing/2014/main" id="{5F901BC1-F3B9-488A-9374-43E04E3C04DA}"/>
              </a:ext>
            </a:extLst>
          </p:cNvPr>
          <p:cNvPicPr>
            <a:picLocks noChangeAspect="1"/>
          </p:cNvPicPr>
          <p:nvPr/>
        </p:nvPicPr>
        <p:blipFill>
          <a:blip r:embed="rId3"/>
          <a:stretch>
            <a:fillRect/>
          </a:stretch>
        </p:blipFill>
        <p:spPr>
          <a:xfrm>
            <a:off x="5650629" y="3679031"/>
            <a:ext cx="5919942" cy="3050658"/>
          </a:xfrm>
          <a:prstGeom prst="rect">
            <a:avLst/>
          </a:prstGeom>
        </p:spPr>
      </p:pic>
      <p:pic>
        <p:nvPicPr>
          <p:cNvPr id="9" name="Picture 8">
            <a:extLst>
              <a:ext uri="{FF2B5EF4-FFF2-40B4-BE49-F238E27FC236}">
                <a16:creationId xmlns:a16="http://schemas.microsoft.com/office/drawing/2014/main" id="{DF0D77DD-6610-42E6-8B20-8FACEFCC7D6D}"/>
              </a:ext>
            </a:extLst>
          </p:cNvPr>
          <p:cNvPicPr>
            <a:picLocks noChangeAspect="1"/>
          </p:cNvPicPr>
          <p:nvPr/>
        </p:nvPicPr>
        <p:blipFill>
          <a:blip r:embed="rId4"/>
          <a:stretch>
            <a:fillRect/>
          </a:stretch>
        </p:blipFill>
        <p:spPr>
          <a:xfrm>
            <a:off x="7307243" y="1000992"/>
            <a:ext cx="2915057" cy="2495898"/>
          </a:xfrm>
          <a:prstGeom prst="rect">
            <a:avLst/>
          </a:prstGeom>
        </p:spPr>
      </p:pic>
    </p:spTree>
    <p:extLst>
      <p:ext uri="{BB962C8B-B14F-4D97-AF65-F5344CB8AC3E}">
        <p14:creationId xmlns:p14="http://schemas.microsoft.com/office/powerpoint/2010/main" val="292094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A37F33-D1D9-49A9-B0A1-FD4B827EAAB5}"/>
              </a:ext>
            </a:extLst>
          </p:cNvPr>
          <p:cNvSpPr>
            <a:spLocks noGrp="1"/>
          </p:cNvSpPr>
          <p:nvPr>
            <p:ph idx="1"/>
          </p:nvPr>
        </p:nvSpPr>
        <p:spPr>
          <a:xfrm>
            <a:off x="365760" y="1354354"/>
            <a:ext cx="11030552" cy="4995863"/>
          </a:xfrm>
        </p:spPr>
        <p:txBody>
          <a:bodyPr/>
          <a:lstStyle/>
          <a:p>
            <a:r>
              <a:rPr lang="en-US" dirty="0">
                <a:solidFill>
                  <a:srgbClr val="C801AC"/>
                </a:solidFill>
              </a:rPr>
              <a:t>&lt;Partner Prep Task&gt;: Provide a Warnings Overview based on the Scanner results, focused on the following areas:</a:t>
            </a:r>
          </a:p>
          <a:p>
            <a:pPr marL="914400" lvl="1" indent="-457200">
              <a:buAutoNum type="arabicPeriod"/>
            </a:pPr>
            <a:r>
              <a:rPr lang="en-US" dirty="0">
                <a:solidFill>
                  <a:srgbClr val="C801AC"/>
                </a:solidFill>
              </a:rPr>
              <a:t>Sub-Sites</a:t>
            </a:r>
          </a:p>
          <a:p>
            <a:pPr marL="914400" lvl="1" indent="-457200">
              <a:buAutoNum type="arabicPeriod"/>
            </a:pPr>
            <a:r>
              <a:rPr lang="en-US" dirty="0">
                <a:solidFill>
                  <a:srgbClr val="C801AC"/>
                </a:solidFill>
              </a:rPr>
              <a:t>Settings on the site that prevent optimal use of the modern SharePoint UI</a:t>
            </a:r>
          </a:p>
          <a:p>
            <a:pPr marL="914400" lvl="1" indent="-457200">
              <a:buAutoNum type="arabicPeriod"/>
            </a:pPr>
            <a:r>
              <a:rPr lang="en-US" dirty="0">
                <a:solidFill>
                  <a:srgbClr val="C801AC"/>
                </a:solidFill>
              </a:rPr>
              <a:t>Sites with a security setting that might be impacted by the security changes created by the Office 365 Group connect </a:t>
            </a:r>
          </a:p>
        </p:txBody>
      </p:sp>
      <p:sp>
        <p:nvSpPr>
          <p:cNvPr id="3" name="Slide Number Placeholder 2">
            <a:extLst>
              <a:ext uri="{FF2B5EF4-FFF2-40B4-BE49-F238E27FC236}">
                <a16:creationId xmlns:a16="http://schemas.microsoft.com/office/drawing/2014/main" id="{9C330016-0F3D-4EC1-90B4-E4EC1128749B}"/>
              </a:ext>
            </a:extLst>
          </p:cNvPr>
          <p:cNvSpPr>
            <a:spLocks noGrp="1"/>
          </p:cNvSpPr>
          <p:nvPr>
            <p:ph type="sldNum" sz="quarter" idx="12"/>
          </p:nvPr>
        </p:nvSpPr>
        <p:spPr/>
        <p:txBody>
          <a:bodyPr/>
          <a:lstStyle/>
          <a:p>
            <a:pPr algn="r"/>
            <a:fld id="{56C95278-0CE0-4F08-877C-BF6662112D1D}" type="slidenum">
              <a:rPr lang="en-US" sz="1000" smtClean="0">
                <a:solidFill>
                  <a:schemeClr val="bg1">
                    <a:lumMod val="75000"/>
                  </a:schemeClr>
                </a:solidFill>
              </a:rPr>
              <a:pPr algn="r"/>
              <a:t>25</a:t>
            </a:fld>
            <a:endParaRPr lang="en-US" sz="1000">
              <a:solidFill>
                <a:schemeClr val="bg1">
                  <a:lumMod val="75000"/>
                </a:schemeClr>
              </a:solidFill>
            </a:endParaRPr>
          </a:p>
        </p:txBody>
      </p:sp>
      <p:sp>
        <p:nvSpPr>
          <p:cNvPr id="5" name="Date Placeholder 4">
            <a:extLst>
              <a:ext uri="{FF2B5EF4-FFF2-40B4-BE49-F238E27FC236}">
                <a16:creationId xmlns:a16="http://schemas.microsoft.com/office/drawing/2014/main" id="{2716359E-CAC5-4D55-A41D-44488F93CFDA}"/>
              </a:ext>
            </a:extLst>
          </p:cNvPr>
          <p:cNvSpPr>
            <a:spLocks noGrp="1"/>
          </p:cNvSpPr>
          <p:nvPr>
            <p:ph type="dt" sz="half" idx="2"/>
          </p:nvPr>
        </p:nvSpPr>
        <p:spPr/>
        <p:txBody>
          <a:bodyPr/>
          <a:lstStyle/>
          <a:p>
            <a:r>
              <a:rPr lang="en-US" sz="1000">
                <a:solidFill>
                  <a:schemeClr val="bg1">
                    <a:lumMod val="75000"/>
                  </a:schemeClr>
                </a:solidFill>
              </a:rPr>
              <a:t>Microsoft | Confidential</a:t>
            </a:r>
          </a:p>
        </p:txBody>
      </p:sp>
      <p:sp>
        <p:nvSpPr>
          <p:cNvPr id="6" name="Title 5">
            <a:extLst>
              <a:ext uri="{FF2B5EF4-FFF2-40B4-BE49-F238E27FC236}">
                <a16:creationId xmlns:a16="http://schemas.microsoft.com/office/drawing/2014/main" id="{0F14BFF7-0FA5-4286-817D-2A1E0AF5CE68}"/>
              </a:ext>
            </a:extLst>
          </p:cNvPr>
          <p:cNvSpPr>
            <a:spLocks noGrp="1"/>
          </p:cNvSpPr>
          <p:nvPr>
            <p:ph type="title"/>
          </p:nvPr>
        </p:nvSpPr>
        <p:spPr/>
        <p:txBody>
          <a:bodyPr/>
          <a:lstStyle/>
          <a:p>
            <a:r>
              <a:rPr lang="en-US" dirty="0"/>
              <a:t>SharePoint sites requiring some level of remediation </a:t>
            </a:r>
            <a:r>
              <a:rPr lang="en-US" dirty="0">
                <a:solidFill>
                  <a:srgbClr val="C801AC"/>
                </a:solidFill>
              </a:rPr>
              <a:t>(Optional)</a:t>
            </a:r>
          </a:p>
        </p:txBody>
      </p:sp>
      <p:pic>
        <p:nvPicPr>
          <p:cNvPr id="4" name="Picture 3">
            <a:extLst>
              <a:ext uri="{FF2B5EF4-FFF2-40B4-BE49-F238E27FC236}">
                <a16:creationId xmlns:a16="http://schemas.microsoft.com/office/drawing/2014/main" id="{A2CD9E57-4033-4E16-87E0-AC3F10192239}"/>
              </a:ext>
            </a:extLst>
          </p:cNvPr>
          <p:cNvPicPr>
            <a:picLocks noChangeAspect="1"/>
          </p:cNvPicPr>
          <p:nvPr/>
        </p:nvPicPr>
        <p:blipFill>
          <a:blip r:embed="rId3"/>
          <a:stretch>
            <a:fillRect/>
          </a:stretch>
        </p:blipFill>
        <p:spPr>
          <a:xfrm>
            <a:off x="1325259" y="3289245"/>
            <a:ext cx="9002381" cy="2800741"/>
          </a:xfrm>
          <a:prstGeom prst="rect">
            <a:avLst/>
          </a:prstGeom>
        </p:spPr>
      </p:pic>
    </p:spTree>
    <p:extLst>
      <p:ext uri="{BB962C8B-B14F-4D97-AF65-F5344CB8AC3E}">
        <p14:creationId xmlns:p14="http://schemas.microsoft.com/office/powerpoint/2010/main" val="1992443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A37F33-D1D9-49A9-B0A1-FD4B827EAAB5}"/>
              </a:ext>
            </a:extLst>
          </p:cNvPr>
          <p:cNvSpPr>
            <a:spLocks noGrp="1"/>
          </p:cNvSpPr>
          <p:nvPr>
            <p:ph idx="1"/>
          </p:nvPr>
        </p:nvSpPr>
        <p:spPr>
          <a:xfrm>
            <a:off x="365760" y="1181100"/>
            <a:ext cx="5159141" cy="4995863"/>
          </a:xfrm>
        </p:spPr>
        <p:txBody>
          <a:bodyPr/>
          <a:lstStyle/>
          <a:p>
            <a:r>
              <a:rPr lang="en-US" dirty="0">
                <a:solidFill>
                  <a:srgbClr val="C801AC"/>
                </a:solidFill>
              </a:rPr>
              <a:t>&lt;Partner Prep Task&gt;: fill in a summary based on slide 29 from the </a:t>
            </a:r>
            <a:r>
              <a:rPr lang="en-US" dirty="0">
                <a:solidFill>
                  <a:srgbClr val="C801AC"/>
                </a:solidFill>
                <a:hlinkClick r:id="rId3">
                  <a:extLst>
                    <a:ext uri="{A12FA001-AC4F-418D-AE19-62706E023703}">
                      <ahyp:hlinkClr xmlns:ahyp="http://schemas.microsoft.com/office/drawing/2018/hyperlinkcolor" val="tx"/>
                    </a:ext>
                  </a:extLst>
                </a:hlinkClick>
              </a:rPr>
              <a:t>SharePoint Modernization Delivery Guide</a:t>
            </a:r>
            <a:endParaRPr lang="en-US" dirty="0">
              <a:solidFill>
                <a:srgbClr val="C801AC"/>
              </a:solidFill>
            </a:endParaRPr>
          </a:p>
          <a:p>
            <a:pPr marL="0" indent="0">
              <a:buNone/>
            </a:pPr>
            <a:endParaRPr lang="en-US" dirty="0"/>
          </a:p>
          <a:p>
            <a:pPr marL="0" indent="0">
              <a:buNone/>
            </a:pPr>
            <a:r>
              <a:rPr lang="en-US" dirty="0">
                <a:solidFill>
                  <a:srgbClr val="C801AC"/>
                </a:solidFill>
              </a:rPr>
              <a:t>Summary: </a:t>
            </a:r>
          </a:p>
          <a:p>
            <a:pPr>
              <a:buFontTx/>
              <a:buChar char="-"/>
            </a:pPr>
            <a:r>
              <a:rPr lang="en-US" dirty="0">
                <a:solidFill>
                  <a:srgbClr val="C801AC"/>
                </a:solidFill>
              </a:rPr>
              <a:t>Total number of sites matching this criteria</a:t>
            </a:r>
          </a:p>
          <a:p>
            <a:pPr>
              <a:buFontTx/>
              <a:buChar char="-"/>
            </a:pPr>
            <a:r>
              <a:rPr lang="en-US" dirty="0">
                <a:solidFill>
                  <a:srgbClr val="C801AC"/>
                </a:solidFill>
              </a:rPr>
              <a:t>Review the sites affected and their associated </a:t>
            </a:r>
            <a:r>
              <a:rPr lang="en-US" dirty="0" err="1">
                <a:solidFill>
                  <a:srgbClr val="C801AC"/>
                </a:solidFill>
              </a:rPr>
              <a:t>ViewsRecentUniqueUsers</a:t>
            </a:r>
            <a:r>
              <a:rPr lang="en-US" dirty="0">
                <a:solidFill>
                  <a:srgbClr val="C801AC"/>
                </a:solidFill>
              </a:rPr>
              <a:t> value</a:t>
            </a:r>
          </a:p>
          <a:p>
            <a:pPr>
              <a:buFontTx/>
              <a:buChar char="-"/>
            </a:pPr>
            <a:r>
              <a:rPr lang="en-US" dirty="0">
                <a:solidFill>
                  <a:srgbClr val="C801AC"/>
                </a:solidFill>
              </a:rPr>
              <a:t>If the customer sees ROI in conversion – follow the defined task guidance on slide 29</a:t>
            </a:r>
          </a:p>
        </p:txBody>
      </p:sp>
      <p:sp>
        <p:nvSpPr>
          <p:cNvPr id="3" name="Slide Number Placeholder 2">
            <a:extLst>
              <a:ext uri="{FF2B5EF4-FFF2-40B4-BE49-F238E27FC236}">
                <a16:creationId xmlns:a16="http://schemas.microsoft.com/office/drawing/2014/main" id="{9C330016-0F3D-4EC1-90B4-E4EC1128749B}"/>
              </a:ext>
            </a:extLst>
          </p:cNvPr>
          <p:cNvSpPr>
            <a:spLocks noGrp="1"/>
          </p:cNvSpPr>
          <p:nvPr>
            <p:ph type="sldNum" sz="quarter" idx="12"/>
          </p:nvPr>
        </p:nvSpPr>
        <p:spPr/>
        <p:txBody>
          <a:bodyPr/>
          <a:lstStyle/>
          <a:p>
            <a:pPr algn="r"/>
            <a:fld id="{56C95278-0CE0-4F08-877C-BF6662112D1D}" type="slidenum">
              <a:rPr lang="en-US" sz="1000" smtClean="0">
                <a:solidFill>
                  <a:schemeClr val="bg1">
                    <a:lumMod val="75000"/>
                  </a:schemeClr>
                </a:solidFill>
              </a:rPr>
              <a:pPr algn="r"/>
              <a:t>26</a:t>
            </a:fld>
            <a:endParaRPr lang="en-US" sz="1000">
              <a:solidFill>
                <a:schemeClr val="bg1">
                  <a:lumMod val="75000"/>
                </a:schemeClr>
              </a:solidFill>
            </a:endParaRPr>
          </a:p>
        </p:txBody>
      </p:sp>
      <p:sp>
        <p:nvSpPr>
          <p:cNvPr id="5" name="Date Placeholder 4">
            <a:extLst>
              <a:ext uri="{FF2B5EF4-FFF2-40B4-BE49-F238E27FC236}">
                <a16:creationId xmlns:a16="http://schemas.microsoft.com/office/drawing/2014/main" id="{2716359E-CAC5-4D55-A41D-44488F93CFDA}"/>
              </a:ext>
            </a:extLst>
          </p:cNvPr>
          <p:cNvSpPr>
            <a:spLocks noGrp="1"/>
          </p:cNvSpPr>
          <p:nvPr>
            <p:ph type="dt" sz="half" idx="2"/>
          </p:nvPr>
        </p:nvSpPr>
        <p:spPr/>
        <p:txBody>
          <a:bodyPr/>
          <a:lstStyle/>
          <a:p>
            <a:r>
              <a:rPr lang="en-US" sz="1000" dirty="0">
                <a:solidFill>
                  <a:schemeClr val="bg1">
                    <a:lumMod val="75000"/>
                  </a:schemeClr>
                </a:solidFill>
              </a:rPr>
              <a:t>Microsoft | Confidential</a:t>
            </a:r>
          </a:p>
        </p:txBody>
      </p:sp>
      <p:sp>
        <p:nvSpPr>
          <p:cNvPr id="6" name="Title 5">
            <a:extLst>
              <a:ext uri="{FF2B5EF4-FFF2-40B4-BE49-F238E27FC236}">
                <a16:creationId xmlns:a16="http://schemas.microsoft.com/office/drawing/2014/main" id="{0F14BFF7-0FA5-4286-817D-2A1E0AF5CE68}"/>
              </a:ext>
            </a:extLst>
          </p:cNvPr>
          <p:cNvSpPr>
            <a:spLocks noGrp="1"/>
          </p:cNvSpPr>
          <p:nvPr>
            <p:ph type="title"/>
          </p:nvPr>
        </p:nvSpPr>
        <p:spPr/>
        <p:txBody>
          <a:bodyPr/>
          <a:lstStyle/>
          <a:p>
            <a:r>
              <a:rPr lang="en-US" dirty="0"/>
              <a:t>SharePoint </a:t>
            </a:r>
            <a:r>
              <a:rPr lang="en-US" u="sng" dirty="0"/>
              <a:t>Sub-Site</a:t>
            </a:r>
            <a:r>
              <a:rPr lang="en-US" dirty="0"/>
              <a:t> Remediation </a:t>
            </a:r>
            <a:r>
              <a:rPr lang="en-US" dirty="0">
                <a:solidFill>
                  <a:srgbClr val="C801AC"/>
                </a:solidFill>
              </a:rPr>
              <a:t>(Optional)</a:t>
            </a:r>
            <a:endParaRPr lang="en-US" dirty="0"/>
          </a:p>
        </p:txBody>
      </p:sp>
      <p:grpSp>
        <p:nvGrpSpPr>
          <p:cNvPr id="8" name="Group 7" descr="Bar chart of the warnings highlighting sites with sub sites">
            <a:extLst>
              <a:ext uri="{FF2B5EF4-FFF2-40B4-BE49-F238E27FC236}">
                <a16:creationId xmlns:a16="http://schemas.microsoft.com/office/drawing/2014/main" id="{28A5CE0E-C3F9-41AF-B415-FAD5D3651EFE}"/>
              </a:ext>
            </a:extLst>
          </p:cNvPr>
          <p:cNvGrpSpPr/>
          <p:nvPr/>
        </p:nvGrpSpPr>
        <p:grpSpPr>
          <a:xfrm>
            <a:off x="6667101" y="1346878"/>
            <a:ext cx="3543964" cy="1876876"/>
            <a:chOff x="8180713" y="2437962"/>
            <a:chExt cx="3543964" cy="1876876"/>
          </a:xfrm>
        </p:grpSpPr>
        <p:pic>
          <p:nvPicPr>
            <p:cNvPr id="10" name="Picture 9">
              <a:extLst>
                <a:ext uri="{FF2B5EF4-FFF2-40B4-BE49-F238E27FC236}">
                  <a16:creationId xmlns:a16="http://schemas.microsoft.com/office/drawing/2014/main" id="{3D50FFDE-0D9F-461B-A733-69AA8F700989}"/>
                </a:ext>
              </a:extLst>
            </p:cNvPr>
            <p:cNvPicPr>
              <a:picLocks noChangeAspect="1"/>
            </p:cNvPicPr>
            <p:nvPr/>
          </p:nvPicPr>
          <p:blipFill>
            <a:blip r:embed="rId4"/>
            <a:stretch>
              <a:fillRect/>
            </a:stretch>
          </p:blipFill>
          <p:spPr>
            <a:xfrm>
              <a:off x="8190900" y="2619259"/>
              <a:ext cx="3533777" cy="1695579"/>
            </a:xfrm>
            <a:prstGeom prst="rect">
              <a:avLst/>
            </a:prstGeom>
            <a:noFill/>
            <a:ln>
              <a:solidFill>
                <a:schemeClr val="bg1">
                  <a:lumMod val="50000"/>
                </a:schemeClr>
              </a:solidFill>
            </a:ln>
          </p:spPr>
        </p:pic>
        <p:sp>
          <p:nvSpPr>
            <p:cNvPr id="11" name="Rectangle 10">
              <a:extLst>
                <a:ext uri="{FF2B5EF4-FFF2-40B4-BE49-F238E27FC236}">
                  <a16:creationId xmlns:a16="http://schemas.microsoft.com/office/drawing/2014/main" id="{E54DC331-DA0E-46C3-9BEB-1D97FCFB2F63}"/>
                </a:ext>
              </a:extLst>
            </p:cNvPr>
            <p:cNvSpPr/>
            <p:nvPr/>
          </p:nvSpPr>
          <p:spPr bwMode="auto">
            <a:xfrm>
              <a:off x="8180713" y="2437962"/>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2000" tIns="72000" rIns="72000" bIns="720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sp>
          <p:nvSpPr>
            <p:cNvPr id="12" name="Rectangle 11">
              <a:extLst>
                <a:ext uri="{FF2B5EF4-FFF2-40B4-BE49-F238E27FC236}">
                  <a16:creationId xmlns:a16="http://schemas.microsoft.com/office/drawing/2014/main" id="{E6295B20-7028-48FA-9E01-CADCF05E048E}"/>
                </a:ext>
              </a:extLst>
            </p:cNvPr>
            <p:cNvSpPr/>
            <p:nvPr/>
          </p:nvSpPr>
          <p:spPr bwMode="auto">
            <a:xfrm>
              <a:off x="10677378" y="3414252"/>
              <a:ext cx="833284" cy="900586"/>
            </a:xfrm>
            <a:prstGeom prst="rect">
              <a:avLst/>
            </a:prstGeom>
            <a:no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AC526D34-5153-4DE2-9FAA-3F6B3FDE339D}"/>
              </a:ext>
            </a:extLst>
          </p:cNvPr>
          <p:cNvPicPr>
            <a:picLocks noChangeAspect="1"/>
          </p:cNvPicPr>
          <p:nvPr/>
        </p:nvPicPr>
        <p:blipFill>
          <a:blip r:embed="rId5"/>
          <a:stretch>
            <a:fillRect/>
          </a:stretch>
        </p:blipFill>
        <p:spPr>
          <a:xfrm>
            <a:off x="5736657" y="3510946"/>
            <a:ext cx="5925954" cy="3069602"/>
          </a:xfrm>
          <a:prstGeom prst="rect">
            <a:avLst/>
          </a:prstGeom>
        </p:spPr>
      </p:pic>
    </p:spTree>
    <p:extLst>
      <p:ext uri="{BB962C8B-B14F-4D97-AF65-F5344CB8AC3E}">
        <p14:creationId xmlns:p14="http://schemas.microsoft.com/office/powerpoint/2010/main" val="2110078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A37F33-D1D9-49A9-B0A1-FD4B827EAAB5}"/>
              </a:ext>
            </a:extLst>
          </p:cNvPr>
          <p:cNvSpPr>
            <a:spLocks noGrp="1"/>
          </p:cNvSpPr>
          <p:nvPr>
            <p:ph idx="1"/>
          </p:nvPr>
        </p:nvSpPr>
        <p:spPr>
          <a:xfrm>
            <a:off x="365760" y="1181100"/>
            <a:ext cx="5159141" cy="4995863"/>
          </a:xfrm>
        </p:spPr>
        <p:txBody>
          <a:bodyPr/>
          <a:lstStyle/>
          <a:p>
            <a:r>
              <a:rPr lang="en-US" dirty="0">
                <a:solidFill>
                  <a:srgbClr val="C801AC"/>
                </a:solidFill>
              </a:rPr>
              <a:t>&lt;Partner Prep Task&gt;: fill in a summary based on slide 30 from the </a:t>
            </a:r>
            <a:r>
              <a:rPr lang="en-US" dirty="0">
                <a:solidFill>
                  <a:srgbClr val="C801AC"/>
                </a:solidFill>
                <a:hlinkClick r:id="rId3">
                  <a:extLst>
                    <a:ext uri="{A12FA001-AC4F-418D-AE19-62706E023703}">
                      <ahyp:hlinkClr xmlns:ahyp="http://schemas.microsoft.com/office/drawing/2018/hyperlinkcolor" val="tx"/>
                    </a:ext>
                  </a:extLst>
                </a:hlinkClick>
              </a:rPr>
              <a:t>SharePoint Modernization Delivery Guide</a:t>
            </a:r>
            <a:endParaRPr lang="en-US" dirty="0">
              <a:solidFill>
                <a:srgbClr val="C801AC"/>
              </a:solidFill>
            </a:endParaRPr>
          </a:p>
          <a:p>
            <a:pPr marL="0" indent="0">
              <a:buNone/>
            </a:pPr>
            <a:endParaRPr lang="en-US" dirty="0"/>
          </a:p>
          <a:p>
            <a:pPr marL="0" indent="0">
              <a:buNone/>
            </a:pPr>
            <a:r>
              <a:rPr lang="en-US" dirty="0">
                <a:solidFill>
                  <a:srgbClr val="C801AC"/>
                </a:solidFill>
              </a:rPr>
              <a:t>Summary: </a:t>
            </a:r>
          </a:p>
          <a:p>
            <a:pPr>
              <a:buFontTx/>
              <a:buChar char="-"/>
            </a:pPr>
            <a:r>
              <a:rPr lang="en-US" dirty="0">
                <a:solidFill>
                  <a:srgbClr val="C801AC"/>
                </a:solidFill>
              </a:rPr>
              <a:t>Total number of sites matching this criteria</a:t>
            </a:r>
          </a:p>
          <a:p>
            <a:pPr>
              <a:buFontTx/>
              <a:buChar char="-"/>
            </a:pPr>
            <a:r>
              <a:rPr lang="en-US" dirty="0">
                <a:solidFill>
                  <a:srgbClr val="C801AC"/>
                </a:solidFill>
              </a:rPr>
              <a:t>Review the sites affected and their associated </a:t>
            </a:r>
            <a:r>
              <a:rPr lang="en-US" dirty="0" err="1">
                <a:solidFill>
                  <a:srgbClr val="C801AC"/>
                </a:solidFill>
              </a:rPr>
              <a:t>ViewsRecentUniqueUsers</a:t>
            </a:r>
            <a:r>
              <a:rPr lang="en-US" dirty="0">
                <a:solidFill>
                  <a:srgbClr val="C801AC"/>
                </a:solidFill>
              </a:rPr>
              <a:t> value</a:t>
            </a:r>
          </a:p>
          <a:p>
            <a:pPr>
              <a:buFontTx/>
              <a:buChar char="-"/>
            </a:pPr>
            <a:r>
              <a:rPr lang="en-US" dirty="0">
                <a:solidFill>
                  <a:srgbClr val="C801AC"/>
                </a:solidFill>
              </a:rPr>
              <a:t>If the customer sees ROI in conversion – follow the defined task guidance on slide 30</a:t>
            </a:r>
          </a:p>
        </p:txBody>
      </p:sp>
      <p:sp>
        <p:nvSpPr>
          <p:cNvPr id="3" name="Slide Number Placeholder 2">
            <a:extLst>
              <a:ext uri="{FF2B5EF4-FFF2-40B4-BE49-F238E27FC236}">
                <a16:creationId xmlns:a16="http://schemas.microsoft.com/office/drawing/2014/main" id="{9C330016-0F3D-4EC1-90B4-E4EC1128749B}"/>
              </a:ext>
            </a:extLst>
          </p:cNvPr>
          <p:cNvSpPr>
            <a:spLocks noGrp="1"/>
          </p:cNvSpPr>
          <p:nvPr>
            <p:ph type="sldNum" sz="quarter" idx="12"/>
          </p:nvPr>
        </p:nvSpPr>
        <p:spPr/>
        <p:txBody>
          <a:bodyPr/>
          <a:lstStyle/>
          <a:p>
            <a:pPr algn="r"/>
            <a:fld id="{56C95278-0CE0-4F08-877C-BF6662112D1D}" type="slidenum">
              <a:rPr lang="en-US" sz="1000" smtClean="0">
                <a:solidFill>
                  <a:schemeClr val="bg1">
                    <a:lumMod val="75000"/>
                  </a:schemeClr>
                </a:solidFill>
              </a:rPr>
              <a:pPr algn="r"/>
              <a:t>27</a:t>
            </a:fld>
            <a:endParaRPr lang="en-US" sz="1000">
              <a:solidFill>
                <a:schemeClr val="bg1">
                  <a:lumMod val="75000"/>
                </a:schemeClr>
              </a:solidFill>
            </a:endParaRPr>
          </a:p>
        </p:txBody>
      </p:sp>
      <p:sp>
        <p:nvSpPr>
          <p:cNvPr id="5" name="Date Placeholder 4">
            <a:extLst>
              <a:ext uri="{FF2B5EF4-FFF2-40B4-BE49-F238E27FC236}">
                <a16:creationId xmlns:a16="http://schemas.microsoft.com/office/drawing/2014/main" id="{2716359E-CAC5-4D55-A41D-44488F93CFDA}"/>
              </a:ext>
            </a:extLst>
          </p:cNvPr>
          <p:cNvSpPr>
            <a:spLocks noGrp="1"/>
          </p:cNvSpPr>
          <p:nvPr>
            <p:ph type="dt" sz="half" idx="2"/>
          </p:nvPr>
        </p:nvSpPr>
        <p:spPr/>
        <p:txBody>
          <a:bodyPr/>
          <a:lstStyle/>
          <a:p>
            <a:r>
              <a:rPr lang="en-US" sz="1000" dirty="0">
                <a:solidFill>
                  <a:schemeClr val="bg1">
                    <a:lumMod val="75000"/>
                  </a:schemeClr>
                </a:solidFill>
              </a:rPr>
              <a:t>Microsoft | Confidential</a:t>
            </a:r>
          </a:p>
        </p:txBody>
      </p:sp>
      <p:sp>
        <p:nvSpPr>
          <p:cNvPr id="6" name="Title 5">
            <a:extLst>
              <a:ext uri="{FF2B5EF4-FFF2-40B4-BE49-F238E27FC236}">
                <a16:creationId xmlns:a16="http://schemas.microsoft.com/office/drawing/2014/main" id="{0F14BFF7-0FA5-4286-817D-2A1E0AF5CE68}"/>
              </a:ext>
            </a:extLst>
          </p:cNvPr>
          <p:cNvSpPr>
            <a:spLocks noGrp="1"/>
          </p:cNvSpPr>
          <p:nvPr>
            <p:ph type="title"/>
          </p:nvPr>
        </p:nvSpPr>
        <p:spPr/>
        <p:txBody>
          <a:bodyPr/>
          <a:lstStyle/>
          <a:p>
            <a:r>
              <a:rPr lang="en-US" dirty="0"/>
              <a:t>SharePoint </a:t>
            </a:r>
            <a:r>
              <a:rPr lang="en-US" u="sng" dirty="0" err="1"/>
              <a:t>ModernUI</a:t>
            </a:r>
            <a:r>
              <a:rPr lang="en-US" dirty="0"/>
              <a:t> Remediation </a:t>
            </a:r>
            <a:r>
              <a:rPr lang="en-US" dirty="0">
                <a:solidFill>
                  <a:srgbClr val="C801AC"/>
                </a:solidFill>
              </a:rPr>
              <a:t>(Optional)</a:t>
            </a:r>
            <a:endParaRPr lang="en-US" dirty="0"/>
          </a:p>
        </p:txBody>
      </p:sp>
      <p:grpSp>
        <p:nvGrpSpPr>
          <p:cNvPr id="13" name="Group 12" descr="Bar chart of the warnings highlighting modern ui warnings">
            <a:extLst>
              <a:ext uri="{FF2B5EF4-FFF2-40B4-BE49-F238E27FC236}">
                <a16:creationId xmlns:a16="http://schemas.microsoft.com/office/drawing/2014/main" id="{CC4EA6BB-80CB-43A7-81F6-1AD0004F9624}"/>
              </a:ext>
            </a:extLst>
          </p:cNvPr>
          <p:cNvGrpSpPr/>
          <p:nvPr/>
        </p:nvGrpSpPr>
        <p:grpSpPr>
          <a:xfrm>
            <a:off x="5438273" y="1362360"/>
            <a:ext cx="2984781" cy="1639219"/>
            <a:chOff x="8180713" y="2437962"/>
            <a:chExt cx="3543964" cy="1881043"/>
          </a:xfrm>
        </p:grpSpPr>
        <p:pic>
          <p:nvPicPr>
            <p:cNvPr id="14" name="Picture 13">
              <a:extLst>
                <a:ext uri="{FF2B5EF4-FFF2-40B4-BE49-F238E27FC236}">
                  <a16:creationId xmlns:a16="http://schemas.microsoft.com/office/drawing/2014/main" id="{86BC7267-EEDD-4CA8-A6C4-4AFC5DC701E6}"/>
                </a:ext>
              </a:extLst>
            </p:cNvPr>
            <p:cNvPicPr>
              <a:picLocks noChangeAspect="1"/>
            </p:cNvPicPr>
            <p:nvPr/>
          </p:nvPicPr>
          <p:blipFill>
            <a:blip r:embed="rId4"/>
            <a:stretch>
              <a:fillRect/>
            </a:stretch>
          </p:blipFill>
          <p:spPr>
            <a:xfrm>
              <a:off x="8190900" y="2619259"/>
              <a:ext cx="3533777" cy="1695579"/>
            </a:xfrm>
            <a:prstGeom prst="rect">
              <a:avLst/>
            </a:prstGeom>
            <a:noFill/>
            <a:ln>
              <a:solidFill>
                <a:schemeClr val="bg1">
                  <a:lumMod val="50000"/>
                </a:schemeClr>
              </a:solidFill>
            </a:ln>
          </p:spPr>
        </p:pic>
        <p:sp>
          <p:nvSpPr>
            <p:cNvPr id="15" name="Rectangle 14">
              <a:extLst>
                <a:ext uri="{FF2B5EF4-FFF2-40B4-BE49-F238E27FC236}">
                  <a16:creationId xmlns:a16="http://schemas.microsoft.com/office/drawing/2014/main" id="{5E354E56-E0E9-45D5-A9AF-3AEF51DAD45E}"/>
                </a:ext>
              </a:extLst>
            </p:cNvPr>
            <p:cNvSpPr/>
            <p:nvPr/>
          </p:nvSpPr>
          <p:spPr bwMode="auto">
            <a:xfrm>
              <a:off x="8180713" y="2437962"/>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sp>
          <p:nvSpPr>
            <p:cNvPr id="16" name="Rectangle 15">
              <a:extLst>
                <a:ext uri="{FF2B5EF4-FFF2-40B4-BE49-F238E27FC236}">
                  <a16:creationId xmlns:a16="http://schemas.microsoft.com/office/drawing/2014/main" id="{84BFBA3F-730B-43B1-AE62-4B73DF5103EF}"/>
                </a:ext>
              </a:extLst>
            </p:cNvPr>
            <p:cNvSpPr/>
            <p:nvPr/>
          </p:nvSpPr>
          <p:spPr bwMode="auto">
            <a:xfrm>
              <a:off x="8553611" y="3418419"/>
              <a:ext cx="833284" cy="900586"/>
            </a:xfrm>
            <a:prstGeom prst="rect">
              <a:avLst/>
            </a:prstGeom>
            <a:no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descr="Chart of the detailed modern UI warnings">
            <a:extLst>
              <a:ext uri="{FF2B5EF4-FFF2-40B4-BE49-F238E27FC236}">
                <a16:creationId xmlns:a16="http://schemas.microsoft.com/office/drawing/2014/main" id="{0E064CFE-B4A1-44BF-ACE9-C1D21E4552DD}"/>
              </a:ext>
            </a:extLst>
          </p:cNvPr>
          <p:cNvGrpSpPr/>
          <p:nvPr/>
        </p:nvGrpSpPr>
        <p:grpSpPr>
          <a:xfrm>
            <a:off x="8706720" y="1362360"/>
            <a:ext cx="2862846" cy="1635588"/>
            <a:chOff x="8387187" y="3933216"/>
            <a:chExt cx="3543965" cy="1945447"/>
          </a:xfrm>
        </p:grpSpPr>
        <p:pic>
          <p:nvPicPr>
            <p:cNvPr id="18" name="Picture 17">
              <a:extLst>
                <a:ext uri="{FF2B5EF4-FFF2-40B4-BE49-F238E27FC236}">
                  <a16:creationId xmlns:a16="http://schemas.microsoft.com/office/drawing/2014/main" id="{DBBC569A-B68A-4126-8D7C-BC05441A40BE}"/>
                </a:ext>
              </a:extLst>
            </p:cNvPr>
            <p:cNvPicPr>
              <a:picLocks noChangeAspect="1"/>
            </p:cNvPicPr>
            <p:nvPr/>
          </p:nvPicPr>
          <p:blipFill>
            <a:blip r:embed="rId5"/>
            <a:stretch>
              <a:fillRect/>
            </a:stretch>
          </p:blipFill>
          <p:spPr>
            <a:xfrm>
              <a:off x="8387188" y="4118681"/>
              <a:ext cx="3543964" cy="1759982"/>
            </a:xfrm>
            <a:prstGeom prst="rect">
              <a:avLst/>
            </a:prstGeom>
            <a:noFill/>
            <a:ln>
              <a:solidFill>
                <a:schemeClr val="bg1">
                  <a:lumMod val="50000"/>
                </a:schemeClr>
              </a:solidFill>
            </a:ln>
          </p:spPr>
        </p:pic>
        <p:sp>
          <p:nvSpPr>
            <p:cNvPr id="19" name="Rectangle 18">
              <a:extLst>
                <a:ext uri="{FF2B5EF4-FFF2-40B4-BE49-F238E27FC236}">
                  <a16:creationId xmlns:a16="http://schemas.microsoft.com/office/drawing/2014/main" id="{FD5CC6AB-FEDC-4F9B-9537-A3A2C02E398B}"/>
                </a:ext>
              </a:extLst>
            </p:cNvPr>
            <p:cNvSpPr/>
            <p:nvPr/>
          </p:nvSpPr>
          <p:spPr bwMode="auto">
            <a:xfrm>
              <a:off x="8387187" y="3933216"/>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grpSp>
      <p:pic>
        <p:nvPicPr>
          <p:cNvPr id="7" name="Picture 6">
            <a:extLst>
              <a:ext uri="{FF2B5EF4-FFF2-40B4-BE49-F238E27FC236}">
                <a16:creationId xmlns:a16="http://schemas.microsoft.com/office/drawing/2014/main" id="{A37876A8-7B38-4077-9036-F696A684C821}"/>
              </a:ext>
            </a:extLst>
          </p:cNvPr>
          <p:cNvPicPr>
            <a:picLocks noChangeAspect="1"/>
          </p:cNvPicPr>
          <p:nvPr/>
        </p:nvPicPr>
        <p:blipFill>
          <a:blip r:embed="rId6"/>
          <a:stretch>
            <a:fillRect/>
          </a:stretch>
        </p:blipFill>
        <p:spPr>
          <a:xfrm>
            <a:off x="5482865" y="3238826"/>
            <a:ext cx="6255469" cy="3114929"/>
          </a:xfrm>
          <a:prstGeom prst="rect">
            <a:avLst/>
          </a:prstGeom>
        </p:spPr>
      </p:pic>
    </p:spTree>
    <p:extLst>
      <p:ext uri="{BB962C8B-B14F-4D97-AF65-F5344CB8AC3E}">
        <p14:creationId xmlns:p14="http://schemas.microsoft.com/office/powerpoint/2010/main" val="1913714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A37F33-D1D9-49A9-B0A1-FD4B827EAAB5}"/>
              </a:ext>
            </a:extLst>
          </p:cNvPr>
          <p:cNvSpPr>
            <a:spLocks noGrp="1"/>
          </p:cNvSpPr>
          <p:nvPr>
            <p:ph idx="1"/>
          </p:nvPr>
        </p:nvSpPr>
        <p:spPr>
          <a:xfrm>
            <a:off x="365760" y="1181100"/>
            <a:ext cx="5159141" cy="4995863"/>
          </a:xfrm>
        </p:spPr>
        <p:txBody>
          <a:bodyPr/>
          <a:lstStyle/>
          <a:p>
            <a:r>
              <a:rPr lang="en-US" dirty="0">
                <a:solidFill>
                  <a:srgbClr val="C801AC"/>
                </a:solidFill>
              </a:rPr>
              <a:t>&lt;Partner Prep Task&gt;: fill in a summary based on slide 31 from the </a:t>
            </a:r>
            <a:r>
              <a:rPr lang="en-US" dirty="0">
                <a:solidFill>
                  <a:srgbClr val="C801AC"/>
                </a:solidFill>
                <a:hlinkClick r:id="rId3">
                  <a:extLst>
                    <a:ext uri="{A12FA001-AC4F-418D-AE19-62706E023703}">
                      <ahyp:hlinkClr xmlns:ahyp="http://schemas.microsoft.com/office/drawing/2018/hyperlinkcolor" val="tx"/>
                    </a:ext>
                  </a:extLst>
                </a:hlinkClick>
              </a:rPr>
              <a:t>SharePoint Modernization Delivery Guide</a:t>
            </a:r>
            <a:endParaRPr lang="en-US" dirty="0">
              <a:solidFill>
                <a:srgbClr val="C801AC"/>
              </a:solidFill>
            </a:endParaRPr>
          </a:p>
          <a:p>
            <a:pPr marL="0" indent="0">
              <a:buNone/>
            </a:pPr>
            <a:endParaRPr lang="en-US" dirty="0"/>
          </a:p>
          <a:p>
            <a:pPr marL="0" indent="0">
              <a:buNone/>
            </a:pPr>
            <a:r>
              <a:rPr lang="en-US" dirty="0">
                <a:solidFill>
                  <a:srgbClr val="C801AC"/>
                </a:solidFill>
              </a:rPr>
              <a:t>Summary: </a:t>
            </a:r>
          </a:p>
          <a:p>
            <a:pPr>
              <a:buFontTx/>
              <a:buChar char="-"/>
            </a:pPr>
            <a:r>
              <a:rPr lang="en-US" dirty="0">
                <a:solidFill>
                  <a:srgbClr val="C801AC"/>
                </a:solidFill>
              </a:rPr>
              <a:t>Total number of sites matching this criteria</a:t>
            </a:r>
          </a:p>
          <a:p>
            <a:pPr>
              <a:buFontTx/>
              <a:buChar char="-"/>
            </a:pPr>
            <a:r>
              <a:rPr lang="en-US" dirty="0">
                <a:solidFill>
                  <a:srgbClr val="C801AC"/>
                </a:solidFill>
              </a:rPr>
              <a:t>Review the sites affected and their associated </a:t>
            </a:r>
            <a:r>
              <a:rPr lang="en-US" dirty="0" err="1">
                <a:solidFill>
                  <a:srgbClr val="C801AC"/>
                </a:solidFill>
              </a:rPr>
              <a:t>ViewsRecentUniqueUsers</a:t>
            </a:r>
            <a:r>
              <a:rPr lang="en-US" dirty="0">
                <a:solidFill>
                  <a:srgbClr val="C801AC"/>
                </a:solidFill>
              </a:rPr>
              <a:t> value</a:t>
            </a:r>
          </a:p>
          <a:p>
            <a:pPr>
              <a:buFontTx/>
              <a:buChar char="-"/>
            </a:pPr>
            <a:r>
              <a:rPr lang="en-US" dirty="0">
                <a:solidFill>
                  <a:srgbClr val="C801AC"/>
                </a:solidFill>
              </a:rPr>
              <a:t>If the customer sees ROI in conversion – follow the defined task guidance on slide 31</a:t>
            </a:r>
          </a:p>
        </p:txBody>
      </p:sp>
      <p:sp>
        <p:nvSpPr>
          <p:cNvPr id="3" name="Slide Number Placeholder 2">
            <a:extLst>
              <a:ext uri="{FF2B5EF4-FFF2-40B4-BE49-F238E27FC236}">
                <a16:creationId xmlns:a16="http://schemas.microsoft.com/office/drawing/2014/main" id="{9C330016-0F3D-4EC1-90B4-E4EC1128749B}"/>
              </a:ext>
            </a:extLst>
          </p:cNvPr>
          <p:cNvSpPr>
            <a:spLocks noGrp="1"/>
          </p:cNvSpPr>
          <p:nvPr>
            <p:ph type="sldNum" sz="quarter" idx="12"/>
          </p:nvPr>
        </p:nvSpPr>
        <p:spPr/>
        <p:txBody>
          <a:bodyPr/>
          <a:lstStyle/>
          <a:p>
            <a:pPr algn="r"/>
            <a:fld id="{56C95278-0CE0-4F08-877C-BF6662112D1D}" type="slidenum">
              <a:rPr lang="en-US" sz="1000" smtClean="0">
                <a:solidFill>
                  <a:schemeClr val="bg1">
                    <a:lumMod val="75000"/>
                  </a:schemeClr>
                </a:solidFill>
              </a:rPr>
              <a:pPr algn="r"/>
              <a:t>28</a:t>
            </a:fld>
            <a:endParaRPr lang="en-US" sz="1000">
              <a:solidFill>
                <a:schemeClr val="bg1">
                  <a:lumMod val="75000"/>
                </a:schemeClr>
              </a:solidFill>
            </a:endParaRPr>
          </a:p>
        </p:txBody>
      </p:sp>
      <p:sp>
        <p:nvSpPr>
          <p:cNvPr id="5" name="Date Placeholder 4">
            <a:extLst>
              <a:ext uri="{FF2B5EF4-FFF2-40B4-BE49-F238E27FC236}">
                <a16:creationId xmlns:a16="http://schemas.microsoft.com/office/drawing/2014/main" id="{2716359E-CAC5-4D55-A41D-44488F93CFDA}"/>
              </a:ext>
            </a:extLst>
          </p:cNvPr>
          <p:cNvSpPr>
            <a:spLocks noGrp="1"/>
          </p:cNvSpPr>
          <p:nvPr>
            <p:ph type="dt" sz="half" idx="2"/>
          </p:nvPr>
        </p:nvSpPr>
        <p:spPr/>
        <p:txBody>
          <a:bodyPr/>
          <a:lstStyle/>
          <a:p>
            <a:r>
              <a:rPr lang="en-US" sz="1000" dirty="0">
                <a:solidFill>
                  <a:schemeClr val="bg1">
                    <a:lumMod val="75000"/>
                  </a:schemeClr>
                </a:solidFill>
              </a:rPr>
              <a:t>Microsoft | Confidential</a:t>
            </a:r>
          </a:p>
        </p:txBody>
      </p:sp>
      <p:sp>
        <p:nvSpPr>
          <p:cNvPr id="6" name="Title 5">
            <a:extLst>
              <a:ext uri="{FF2B5EF4-FFF2-40B4-BE49-F238E27FC236}">
                <a16:creationId xmlns:a16="http://schemas.microsoft.com/office/drawing/2014/main" id="{0F14BFF7-0FA5-4286-817D-2A1E0AF5CE68}"/>
              </a:ext>
            </a:extLst>
          </p:cNvPr>
          <p:cNvSpPr>
            <a:spLocks noGrp="1"/>
          </p:cNvSpPr>
          <p:nvPr>
            <p:ph type="title"/>
          </p:nvPr>
        </p:nvSpPr>
        <p:spPr/>
        <p:txBody>
          <a:bodyPr/>
          <a:lstStyle/>
          <a:p>
            <a:r>
              <a:rPr lang="en-US" dirty="0"/>
              <a:t>SharePoint </a:t>
            </a:r>
            <a:r>
              <a:rPr lang="en-US" u="sng" dirty="0"/>
              <a:t>Permissions</a:t>
            </a:r>
            <a:r>
              <a:rPr lang="en-US" dirty="0"/>
              <a:t> Remediation </a:t>
            </a:r>
            <a:r>
              <a:rPr lang="en-US" dirty="0">
                <a:solidFill>
                  <a:srgbClr val="C801AC"/>
                </a:solidFill>
              </a:rPr>
              <a:t>(Optional)</a:t>
            </a:r>
            <a:endParaRPr lang="en-US" dirty="0"/>
          </a:p>
        </p:txBody>
      </p:sp>
      <p:grpSp>
        <p:nvGrpSpPr>
          <p:cNvPr id="20" name="Group 19" descr="Bar chart of the warnings highlighting sites permission warnings">
            <a:extLst>
              <a:ext uri="{FF2B5EF4-FFF2-40B4-BE49-F238E27FC236}">
                <a16:creationId xmlns:a16="http://schemas.microsoft.com/office/drawing/2014/main" id="{9F873525-6B63-4AAF-B69E-D5481936B696}"/>
              </a:ext>
              <a:ext uri="{C183D7F6-B498-43B3-948B-1728B52AA6E4}">
                <adec:decorative xmlns:adec="http://schemas.microsoft.com/office/drawing/2017/decorative" val="0"/>
              </a:ext>
            </a:extLst>
          </p:cNvPr>
          <p:cNvGrpSpPr/>
          <p:nvPr/>
        </p:nvGrpSpPr>
        <p:grpSpPr>
          <a:xfrm>
            <a:off x="5245009" y="1168667"/>
            <a:ext cx="3677610" cy="1995592"/>
            <a:chOff x="8180713" y="2437962"/>
            <a:chExt cx="3543964" cy="1881043"/>
          </a:xfrm>
        </p:grpSpPr>
        <p:pic>
          <p:nvPicPr>
            <p:cNvPr id="21" name="Picture 20">
              <a:extLst>
                <a:ext uri="{FF2B5EF4-FFF2-40B4-BE49-F238E27FC236}">
                  <a16:creationId xmlns:a16="http://schemas.microsoft.com/office/drawing/2014/main" id="{B5E953E4-AC33-466A-9D3A-068F0B0E2864}"/>
                </a:ext>
              </a:extLst>
            </p:cNvPr>
            <p:cNvPicPr>
              <a:picLocks noChangeAspect="1"/>
            </p:cNvPicPr>
            <p:nvPr/>
          </p:nvPicPr>
          <p:blipFill>
            <a:blip r:embed="rId4"/>
            <a:stretch>
              <a:fillRect/>
            </a:stretch>
          </p:blipFill>
          <p:spPr>
            <a:xfrm>
              <a:off x="8190900" y="2619259"/>
              <a:ext cx="3533777" cy="1695579"/>
            </a:xfrm>
            <a:prstGeom prst="rect">
              <a:avLst/>
            </a:prstGeom>
            <a:noFill/>
            <a:ln>
              <a:solidFill>
                <a:schemeClr val="bg1">
                  <a:lumMod val="50000"/>
                </a:schemeClr>
              </a:solidFill>
            </a:ln>
          </p:spPr>
        </p:pic>
        <p:sp>
          <p:nvSpPr>
            <p:cNvPr id="22" name="Rectangle 21">
              <a:extLst>
                <a:ext uri="{FF2B5EF4-FFF2-40B4-BE49-F238E27FC236}">
                  <a16:creationId xmlns:a16="http://schemas.microsoft.com/office/drawing/2014/main" id="{7E87AA3D-7D8B-477B-BC81-D49F25BAFAD4}"/>
                </a:ext>
              </a:extLst>
            </p:cNvPr>
            <p:cNvSpPr/>
            <p:nvPr/>
          </p:nvSpPr>
          <p:spPr bwMode="auto">
            <a:xfrm>
              <a:off x="8180713" y="2437962"/>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sp>
          <p:nvSpPr>
            <p:cNvPr id="23" name="Rectangle 22">
              <a:extLst>
                <a:ext uri="{FF2B5EF4-FFF2-40B4-BE49-F238E27FC236}">
                  <a16:creationId xmlns:a16="http://schemas.microsoft.com/office/drawing/2014/main" id="{76A3F952-8D01-489F-A2A3-205B52368F3F}"/>
                </a:ext>
              </a:extLst>
            </p:cNvPr>
            <p:cNvSpPr/>
            <p:nvPr/>
          </p:nvSpPr>
          <p:spPr bwMode="auto">
            <a:xfrm>
              <a:off x="9615487" y="2800556"/>
              <a:ext cx="859301" cy="1518449"/>
            </a:xfrm>
            <a:prstGeom prst="rect">
              <a:avLst/>
            </a:prstGeom>
            <a:no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descr="Chart of the details of the permissions warnings">
            <a:extLst>
              <a:ext uri="{FF2B5EF4-FFF2-40B4-BE49-F238E27FC236}">
                <a16:creationId xmlns:a16="http://schemas.microsoft.com/office/drawing/2014/main" id="{F85710FB-2D0A-44DC-81F5-4A4348787779}"/>
              </a:ext>
            </a:extLst>
          </p:cNvPr>
          <p:cNvGrpSpPr/>
          <p:nvPr/>
        </p:nvGrpSpPr>
        <p:grpSpPr>
          <a:xfrm>
            <a:off x="9053670" y="1098220"/>
            <a:ext cx="2991010" cy="2068773"/>
            <a:chOff x="8180712" y="3954402"/>
            <a:chExt cx="3543965" cy="2023689"/>
          </a:xfrm>
        </p:grpSpPr>
        <p:pic>
          <p:nvPicPr>
            <p:cNvPr id="25" name="Picture 24">
              <a:extLst>
                <a:ext uri="{FF2B5EF4-FFF2-40B4-BE49-F238E27FC236}">
                  <a16:creationId xmlns:a16="http://schemas.microsoft.com/office/drawing/2014/main" id="{258AE987-BD36-4BBD-85C1-3CDD78DB3DA9}"/>
                </a:ext>
              </a:extLst>
            </p:cNvPr>
            <p:cNvPicPr>
              <a:picLocks noChangeAspect="1"/>
            </p:cNvPicPr>
            <p:nvPr/>
          </p:nvPicPr>
          <p:blipFill>
            <a:blip r:embed="rId5"/>
            <a:stretch>
              <a:fillRect/>
            </a:stretch>
          </p:blipFill>
          <p:spPr>
            <a:xfrm>
              <a:off x="8180712" y="4139866"/>
              <a:ext cx="3543965" cy="1838225"/>
            </a:xfrm>
            <a:prstGeom prst="rect">
              <a:avLst/>
            </a:prstGeom>
            <a:noFill/>
            <a:ln>
              <a:solidFill>
                <a:schemeClr val="bg1">
                  <a:lumMod val="50000"/>
                </a:schemeClr>
              </a:solidFill>
            </a:ln>
          </p:spPr>
        </p:pic>
        <p:sp>
          <p:nvSpPr>
            <p:cNvPr id="26" name="Rectangle 25">
              <a:extLst>
                <a:ext uri="{FF2B5EF4-FFF2-40B4-BE49-F238E27FC236}">
                  <a16:creationId xmlns:a16="http://schemas.microsoft.com/office/drawing/2014/main" id="{0EC4F4AF-95F1-4048-B542-8107BDCE10DB}"/>
                </a:ext>
              </a:extLst>
            </p:cNvPr>
            <p:cNvSpPr/>
            <p:nvPr/>
          </p:nvSpPr>
          <p:spPr bwMode="auto">
            <a:xfrm>
              <a:off x="8180712" y="3954402"/>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grpSp>
      <p:pic>
        <p:nvPicPr>
          <p:cNvPr id="4" name="Picture 3">
            <a:extLst>
              <a:ext uri="{FF2B5EF4-FFF2-40B4-BE49-F238E27FC236}">
                <a16:creationId xmlns:a16="http://schemas.microsoft.com/office/drawing/2014/main" id="{6779C2AD-720A-4FDF-BC71-D28B8435CF80}"/>
              </a:ext>
            </a:extLst>
          </p:cNvPr>
          <p:cNvPicPr>
            <a:picLocks noChangeAspect="1"/>
          </p:cNvPicPr>
          <p:nvPr/>
        </p:nvPicPr>
        <p:blipFill>
          <a:blip r:embed="rId6"/>
          <a:stretch>
            <a:fillRect/>
          </a:stretch>
        </p:blipFill>
        <p:spPr>
          <a:xfrm>
            <a:off x="5524901" y="3367533"/>
            <a:ext cx="6096000" cy="3281491"/>
          </a:xfrm>
          <a:prstGeom prst="rect">
            <a:avLst/>
          </a:prstGeom>
        </p:spPr>
      </p:pic>
    </p:spTree>
    <p:extLst>
      <p:ext uri="{BB962C8B-B14F-4D97-AF65-F5344CB8AC3E}">
        <p14:creationId xmlns:p14="http://schemas.microsoft.com/office/powerpoint/2010/main" val="2016339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at a table with wine glasses&#10;&#10;Description automatically generated">
            <a:extLst>
              <a:ext uri="{FF2B5EF4-FFF2-40B4-BE49-F238E27FC236}">
                <a16:creationId xmlns:a16="http://schemas.microsoft.com/office/drawing/2014/main" id="{0CF2555D-B786-1246-9F40-AFD2933B3BAD}"/>
              </a:ext>
            </a:extLst>
          </p:cNvPr>
          <p:cNvPicPr>
            <a:picLocks noChangeAspect="1"/>
          </p:cNvPicPr>
          <p:nvPr/>
        </p:nvPicPr>
        <p:blipFill rotWithShape="1">
          <a:blip r:embed="rId3">
            <a:extLst>
              <a:ext uri="{28A0092B-C50C-407E-A947-70E740481C1C}">
                <a14:useLocalDpi xmlns:a14="http://schemas.microsoft.com/office/drawing/2010/main" val="0"/>
              </a:ext>
            </a:extLst>
          </a:blip>
          <a:srcRect t="15445" r="17104" b="7904"/>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CE1BD068-3E87-4C45-AD15-1518243933B4}"/>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F0B88770-8C9B-F04D-92A8-8EBC4FC89842}"/>
              </a:ext>
            </a:extLst>
          </p:cNvPr>
          <p:cNvSpPr txBox="1">
            <a:spLocks/>
          </p:cNvSpPr>
          <p:nvPr/>
        </p:nvSpPr>
        <p:spPr>
          <a:xfrm>
            <a:off x="609599" y="2692389"/>
            <a:ext cx="10506076"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a:solidFill>
                  <a:srgbClr val="3B3838"/>
                </a:solidFill>
                <a:latin typeface="Segoe UI" panose="020B0502040204020203" pitchFamily="34" charset="0"/>
                <a:ea typeface="+mj-ea"/>
              </a:rPr>
              <a:t>Lunch</a:t>
            </a:r>
            <a:endParaRPr lang="en-US" sz="6000" b="1" spc="0">
              <a:solidFill>
                <a:srgbClr val="3B3838"/>
              </a:solidFill>
              <a:latin typeface="Segoe UI" panose="020B0502040204020203" pitchFamily="34" charset="0"/>
            </a:endParaRPr>
          </a:p>
        </p:txBody>
      </p:sp>
      <p:sp>
        <p:nvSpPr>
          <p:cNvPr id="11" name="Title 1">
            <a:extLst>
              <a:ext uri="{FF2B5EF4-FFF2-40B4-BE49-F238E27FC236}">
                <a16:creationId xmlns:a16="http://schemas.microsoft.com/office/drawing/2014/main" id="{254B46CE-FC03-5444-A9E9-D2A6E3A5ED29}"/>
              </a:ext>
            </a:extLst>
          </p:cNvPr>
          <p:cNvSpPr txBox="1">
            <a:spLocks/>
          </p:cNvSpPr>
          <p:nvPr/>
        </p:nvSpPr>
        <p:spPr>
          <a:xfrm>
            <a:off x="609600" y="361232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a:solidFill>
                  <a:srgbClr val="0070C0"/>
                </a:solidFill>
                <a:latin typeface="Segoe UI" panose="020B0502040204020203" pitchFamily="34" charset="0"/>
                <a:ea typeface="+mj-ea"/>
              </a:rPr>
              <a:t>60 minutes</a:t>
            </a:r>
          </a:p>
        </p:txBody>
      </p:sp>
    </p:spTree>
    <p:extLst>
      <p:ext uri="{BB962C8B-B14F-4D97-AF65-F5344CB8AC3E}">
        <p14:creationId xmlns:p14="http://schemas.microsoft.com/office/powerpoint/2010/main" val="2385773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6C433A-B4E6-C044-997E-1B462DA03B43}"/>
              </a:ext>
            </a:extLst>
          </p:cNvPr>
          <p:cNvSpPr txBox="1">
            <a:spLocks/>
          </p:cNvSpPr>
          <p:nvPr/>
        </p:nvSpPr>
        <p:spPr>
          <a:xfrm>
            <a:off x="609600" y="2692389"/>
            <a:ext cx="7620000" cy="198701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a:solidFill>
                  <a:srgbClr val="3B3838"/>
                </a:solidFill>
                <a:latin typeface="Segoe UI" panose="020B0502040204020203" pitchFamily="34" charset="0"/>
                <a:ea typeface="+mj-ea"/>
              </a:rPr>
              <a:t>Introductions</a:t>
            </a:r>
            <a:endParaRPr lang="en-US" sz="6000" b="1" spc="0">
              <a:solidFill>
                <a:srgbClr val="3B3838"/>
              </a:solidFill>
              <a:latin typeface="Segoe UI" panose="020B0502040204020203" pitchFamily="34" charset="0"/>
            </a:endParaRPr>
          </a:p>
        </p:txBody>
      </p:sp>
      <p:sp>
        <p:nvSpPr>
          <p:cNvPr id="21" name="Slide Number Placeholder 5">
            <a:extLst>
              <a:ext uri="{FF2B5EF4-FFF2-40B4-BE49-F238E27FC236}">
                <a16:creationId xmlns:a16="http://schemas.microsoft.com/office/drawing/2014/main" id="{45BE7313-073E-1347-AAF1-48E88D3A0FBA}"/>
              </a:ext>
            </a:extLst>
          </p:cNvPr>
          <p:cNvSpPr>
            <a:spLocks noGrp="1"/>
          </p:cNvSpPr>
          <p:nvPr>
            <p:ph type="sldNum" sz="quarter" idx="4294967295"/>
          </p:nvPr>
        </p:nvSpPr>
        <p:spPr>
          <a:xfrm>
            <a:off x="8610600" y="6466462"/>
            <a:ext cx="3434080" cy="365125"/>
          </a:xfrm>
          <a:prstGeom prst="rect">
            <a:avLst/>
          </a:prstGeom>
        </p:spPr>
        <p:txBody>
          <a:bodyPr/>
          <a:lstStyle/>
          <a:p>
            <a:fld id="{56C95278-0CE0-4F08-877C-BF6662112D1D}" type="slidenum">
              <a:rPr lang="en-US" sz="1000" smtClean="0">
                <a:solidFill>
                  <a:schemeClr val="bg1">
                    <a:lumMod val="75000"/>
                  </a:schemeClr>
                </a:solidFill>
              </a:rPr>
              <a:pPr/>
              <a:t>3</a:t>
            </a:fld>
            <a:endParaRPr lang="en-US" sz="1000">
              <a:solidFill>
                <a:schemeClr val="bg1">
                  <a:lumMod val="75000"/>
                </a:schemeClr>
              </a:solidFill>
            </a:endParaRPr>
          </a:p>
        </p:txBody>
      </p:sp>
      <p:sp>
        <p:nvSpPr>
          <p:cNvPr id="14" name="Title 1">
            <a:extLst>
              <a:ext uri="{FF2B5EF4-FFF2-40B4-BE49-F238E27FC236}">
                <a16:creationId xmlns:a16="http://schemas.microsoft.com/office/drawing/2014/main" id="{B5626C08-138E-D042-9EF6-D680796D97DA}"/>
              </a:ext>
            </a:extLst>
          </p:cNvPr>
          <p:cNvSpPr txBox="1">
            <a:spLocks/>
          </p:cNvSpPr>
          <p:nvPr/>
        </p:nvSpPr>
        <p:spPr>
          <a:xfrm>
            <a:off x="609600" y="3612324"/>
            <a:ext cx="10138611" cy="743752"/>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a:solidFill>
                  <a:srgbClr val="0070C0"/>
                </a:solidFill>
                <a:latin typeface="Segoe UI" panose="020B0502040204020203" pitchFamily="34" charset="0"/>
                <a:ea typeface="+mj-ea"/>
              </a:rPr>
              <a:t>30 minutes</a:t>
            </a:r>
          </a:p>
        </p:txBody>
      </p:sp>
    </p:spTree>
    <p:extLst>
      <p:ext uri="{BB962C8B-B14F-4D97-AF65-F5344CB8AC3E}">
        <p14:creationId xmlns:p14="http://schemas.microsoft.com/office/powerpoint/2010/main" val="253473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E1BD068-3E87-4C45-AD15-1518243933B4}"/>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CB278B62-25AC-B74D-B8A2-032951E411B3}"/>
              </a:ext>
            </a:extLst>
          </p:cNvPr>
          <p:cNvSpPr txBox="1">
            <a:spLocks/>
          </p:cNvSpPr>
          <p:nvPr/>
        </p:nvSpPr>
        <p:spPr>
          <a:xfrm>
            <a:off x="609600" y="1025821"/>
            <a:ext cx="10506076" cy="2779263"/>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lvl="0" defTabSz="914400">
              <a:lnSpc>
                <a:spcPct val="150000"/>
              </a:lnSpc>
              <a:spcBef>
                <a:spcPts val="0"/>
              </a:spcBef>
              <a:defRPr/>
            </a:pPr>
            <a:r>
              <a:rPr lang="en-US" sz="6000" dirty="0">
                <a:solidFill>
                  <a:srgbClr val="3B3838"/>
                </a:solidFill>
                <a:cs typeface="Segoe UI"/>
              </a:rPr>
              <a:t>Site Transformation approach</a:t>
            </a:r>
          </a:p>
        </p:txBody>
      </p:sp>
      <p:sp>
        <p:nvSpPr>
          <p:cNvPr id="11" name="Title 1">
            <a:extLst>
              <a:ext uri="{FF2B5EF4-FFF2-40B4-BE49-F238E27FC236}">
                <a16:creationId xmlns:a16="http://schemas.microsoft.com/office/drawing/2014/main" id="{70675CBC-D0FC-7242-97A1-7545DE259762}"/>
              </a:ext>
            </a:extLst>
          </p:cNvPr>
          <p:cNvSpPr txBox="1">
            <a:spLocks/>
          </p:cNvSpPr>
          <p:nvPr/>
        </p:nvSpPr>
        <p:spPr>
          <a:xfrm>
            <a:off x="609600" y="380508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dirty="0">
                <a:solidFill>
                  <a:srgbClr val="0070C0"/>
                </a:solidFill>
                <a:latin typeface="Segoe UI" panose="020B0502040204020203" pitchFamily="34" charset="0"/>
                <a:ea typeface="+mj-ea"/>
              </a:rPr>
              <a:t>60 minutes</a:t>
            </a:r>
          </a:p>
        </p:txBody>
      </p:sp>
    </p:spTree>
    <p:extLst>
      <p:ext uri="{BB962C8B-B14F-4D97-AF65-F5344CB8AC3E}">
        <p14:creationId xmlns:p14="http://schemas.microsoft.com/office/powerpoint/2010/main" val="4286988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26425" y="407718"/>
            <a:ext cx="11336039" cy="757914"/>
          </a:xfrm>
        </p:spPr>
        <p:txBody>
          <a:bodyPr/>
          <a:lstStyle/>
          <a:p>
            <a:r>
              <a:rPr lang="en-US" dirty="0">
                <a:solidFill>
                  <a:schemeClr val="bg2">
                    <a:lumMod val="25000"/>
                  </a:schemeClr>
                </a:solidFill>
              </a:rPr>
              <a:t>Approach: build Teamwork Transformation waves</a:t>
            </a:r>
            <a:br>
              <a:rPr lang="en-US" dirty="0"/>
            </a:br>
            <a:r>
              <a:rPr lang="en-US" sz="1961" dirty="0">
                <a:gradFill>
                  <a:gsLst>
                    <a:gs pos="1250">
                      <a:schemeClr val="accent1"/>
                    </a:gs>
                    <a:gs pos="100000">
                      <a:schemeClr val="accent1"/>
                    </a:gs>
                  </a:gsLst>
                  <a:lin ang="5400000" scaled="0"/>
                </a:gradFill>
                <a:cs typeface="Segoe UI Semilight" charset="0"/>
              </a:rPr>
              <a:t>Group the selected site collections in transformation waves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697806" y="1674565"/>
            <a:ext cx="7617308" cy="4460716"/>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indent="-457112" defTabSz="932563">
              <a:buFont typeface="Arial" pitchFamily="34" charset="0"/>
              <a:buChar char="•"/>
              <a:defRPr/>
            </a:pPr>
            <a:r>
              <a:rPr lang="en-US" sz="2400" dirty="0">
                <a:gradFill>
                  <a:gsLst>
                    <a:gs pos="1250">
                      <a:srgbClr val="000000"/>
                    </a:gs>
                    <a:gs pos="99000">
                      <a:srgbClr val="000000"/>
                    </a:gs>
                  </a:gsLst>
                  <a:lin ang="5400000" scaled="0"/>
                </a:gradFill>
                <a:latin typeface="Segoe UI"/>
              </a:rPr>
              <a:t>The actual transformation work will be done in waves</a:t>
            </a:r>
          </a:p>
          <a:p>
            <a:pPr marL="457112" lvl="1" indent="-457112" defTabSz="932563">
              <a:spcBef>
                <a:spcPts val="1200"/>
              </a:spcBef>
              <a:buFont typeface="Arial" pitchFamily="34" charset="0"/>
              <a:buChar char="•"/>
              <a:defRPr/>
            </a:pPr>
            <a:r>
              <a:rPr lang="en-US" sz="2400" dirty="0">
                <a:gradFill>
                  <a:gsLst>
                    <a:gs pos="1250">
                      <a:srgbClr val="000000"/>
                    </a:gs>
                    <a:gs pos="99000">
                      <a:srgbClr val="000000"/>
                    </a:gs>
                  </a:gsLst>
                  <a:lin ang="5400000" scaled="0"/>
                </a:gradFill>
                <a:latin typeface="Segoe UI"/>
              </a:rPr>
              <a:t>A waved approach allows you to start small followed by gathering feedback and if needed adjusting the approach for the next wave. After each transformation wave this feedback and adjustment step will be taken</a:t>
            </a:r>
          </a:p>
          <a:p>
            <a:pPr marL="457112" lvl="1" indent="-457112" defTabSz="932563">
              <a:spcBef>
                <a:spcPts val="1200"/>
              </a:spcBef>
              <a:buFont typeface="Arial" pitchFamily="34" charset="0"/>
              <a:buChar char="•"/>
              <a:defRPr/>
            </a:pPr>
            <a:r>
              <a:rPr lang="en-US" sz="2400" dirty="0">
                <a:gradFill>
                  <a:gsLst>
                    <a:gs pos="1250">
                      <a:srgbClr val="000000"/>
                    </a:gs>
                    <a:gs pos="99000">
                      <a:srgbClr val="000000"/>
                    </a:gs>
                  </a:gsLst>
                  <a:lin ang="5400000" scaled="0"/>
                </a:gradFill>
                <a:latin typeface="Segoe UI"/>
              </a:rPr>
              <a:t>Split the list of site collections we’ve gathered into waves:</a:t>
            </a:r>
          </a:p>
          <a:p>
            <a:pPr marL="1143000" lvl="1" indent="-457200" defTabSz="914400">
              <a:spcBef>
                <a:spcPts val="500"/>
              </a:spcBef>
              <a:buFont typeface="+mj-lt"/>
              <a:buAutoNum type="arabicPeriod"/>
              <a:defRPr/>
            </a:pPr>
            <a:r>
              <a:rPr lang="en-US" sz="1800" dirty="0">
                <a:solidFill>
                  <a:schemeClr val="tx1"/>
                </a:solidFill>
              </a:rPr>
              <a:t>A pilot wave: these are small waves, typically with sites from IT savvy users or from the folks in the organization that </a:t>
            </a:r>
            <a:r>
              <a:rPr lang="en-US" sz="1800" b="1" dirty="0">
                <a:solidFill>
                  <a:schemeClr val="tx1"/>
                </a:solidFill>
              </a:rPr>
              <a:t>possess a willingness to embrace change</a:t>
            </a:r>
          </a:p>
          <a:p>
            <a:pPr marL="1143000" lvl="1" indent="-457200" defTabSz="914400">
              <a:spcBef>
                <a:spcPts val="500"/>
              </a:spcBef>
              <a:buFont typeface="+mj-lt"/>
              <a:buAutoNum type="arabicPeriod"/>
              <a:defRPr/>
            </a:pPr>
            <a:r>
              <a:rPr lang="en-US" sz="1800" dirty="0">
                <a:solidFill>
                  <a:schemeClr val="tx1"/>
                </a:solidFill>
              </a:rPr>
              <a:t>The following “production” waves can be organized in various ways: by department, by country, by complexity, …</a:t>
            </a:r>
          </a:p>
          <a:p>
            <a:pPr lvl="1" defTabSz="932563">
              <a:spcBef>
                <a:spcPts val="1200"/>
              </a:spcBef>
              <a:defRPr/>
            </a:pPr>
            <a:endParaRPr lang="en-US" sz="1412" dirty="0">
              <a:gradFill>
                <a:gsLst>
                  <a:gs pos="1250">
                    <a:srgbClr val="000000"/>
                  </a:gs>
                  <a:gs pos="99000">
                    <a:srgbClr val="000000"/>
                  </a:gs>
                </a:gsLst>
                <a:lin ang="5400000" scaled="0"/>
              </a:gradFill>
              <a:latin typeface="Segoe UI"/>
            </a:endParaRPr>
          </a:p>
          <a:p>
            <a:pPr marL="457112" lvl="1" indent="-457112" defTabSz="932563">
              <a:spcBef>
                <a:spcPts val="1200"/>
              </a:spcBef>
              <a:buFont typeface="Arial" pitchFamily="34" charset="0"/>
              <a:buChar char="•"/>
              <a:defRPr/>
            </a:pPr>
            <a:endParaRPr lang="en-US" sz="1412" dirty="0">
              <a:gradFill>
                <a:gsLst>
                  <a:gs pos="1250">
                    <a:srgbClr val="000000"/>
                  </a:gs>
                  <a:gs pos="99000">
                    <a:srgbClr val="000000"/>
                  </a:gs>
                </a:gsLst>
                <a:lin ang="5400000" scaled="0"/>
              </a:gradFill>
              <a:latin typeface="Segoe UI"/>
            </a:endParaRPr>
          </a:p>
        </p:txBody>
      </p:sp>
      <p:sp>
        <p:nvSpPr>
          <p:cNvPr id="32" name="Arrow: Right 31" descr="Arrow going from top to bottom indicating the flow of transformation waves from pilot to  wave n">
            <a:extLst>
              <a:ext uri="{FF2B5EF4-FFF2-40B4-BE49-F238E27FC236}">
                <a16:creationId xmlns:a16="http://schemas.microsoft.com/office/drawing/2014/main" id="{34D40DEB-903E-4287-8457-0A7A20CDD4CB}"/>
              </a:ext>
            </a:extLst>
          </p:cNvPr>
          <p:cNvSpPr/>
          <p:nvPr/>
        </p:nvSpPr>
        <p:spPr bwMode="auto">
          <a:xfrm rot="5400000">
            <a:off x="7780948" y="3262931"/>
            <a:ext cx="3272830" cy="384836"/>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E654AD3-8046-4170-AD24-3A6E1F684B16}"/>
              </a:ext>
            </a:extLst>
          </p:cNvPr>
          <p:cNvSpPr/>
          <p:nvPr/>
        </p:nvSpPr>
        <p:spPr bwMode="auto">
          <a:xfrm>
            <a:off x="9657100" y="1818933"/>
            <a:ext cx="683343" cy="3215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cs typeface="Segoe UI" pitchFamily="34" charset="0"/>
              </a:rPr>
              <a:t>Pilot 1</a:t>
            </a:r>
          </a:p>
        </p:txBody>
      </p:sp>
      <p:sp>
        <p:nvSpPr>
          <p:cNvPr id="15" name="Rectangle 14">
            <a:extLst>
              <a:ext uri="{FF2B5EF4-FFF2-40B4-BE49-F238E27FC236}">
                <a16:creationId xmlns:a16="http://schemas.microsoft.com/office/drawing/2014/main" id="{5254FA8E-05FA-40EF-ADD1-6DED5C66F269}"/>
              </a:ext>
            </a:extLst>
          </p:cNvPr>
          <p:cNvSpPr/>
          <p:nvPr/>
        </p:nvSpPr>
        <p:spPr bwMode="auto">
          <a:xfrm>
            <a:off x="9657100" y="2294044"/>
            <a:ext cx="914532" cy="321531"/>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Feedback</a:t>
            </a:r>
          </a:p>
        </p:txBody>
      </p:sp>
      <p:sp>
        <p:nvSpPr>
          <p:cNvPr id="24" name="Rectangle 23">
            <a:extLst>
              <a:ext uri="{FF2B5EF4-FFF2-40B4-BE49-F238E27FC236}">
                <a16:creationId xmlns:a16="http://schemas.microsoft.com/office/drawing/2014/main" id="{2076ABF6-C86A-4013-84D3-83973644E2E4}"/>
              </a:ext>
            </a:extLst>
          </p:cNvPr>
          <p:cNvSpPr/>
          <p:nvPr/>
        </p:nvSpPr>
        <p:spPr bwMode="auto">
          <a:xfrm>
            <a:off x="9669890" y="2793765"/>
            <a:ext cx="1341106" cy="3215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cs typeface="Segoe UI" pitchFamily="34" charset="0"/>
              </a:rPr>
              <a:t>Wave 1</a:t>
            </a:r>
          </a:p>
        </p:txBody>
      </p:sp>
      <p:sp>
        <p:nvSpPr>
          <p:cNvPr id="25" name="Rectangle 24">
            <a:extLst>
              <a:ext uri="{FF2B5EF4-FFF2-40B4-BE49-F238E27FC236}">
                <a16:creationId xmlns:a16="http://schemas.microsoft.com/office/drawing/2014/main" id="{6331679C-679F-4C5A-BE62-97B5BB88C695}"/>
              </a:ext>
            </a:extLst>
          </p:cNvPr>
          <p:cNvSpPr/>
          <p:nvPr/>
        </p:nvSpPr>
        <p:spPr bwMode="auto">
          <a:xfrm>
            <a:off x="9669889" y="3246573"/>
            <a:ext cx="914532" cy="321531"/>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Feedback</a:t>
            </a:r>
          </a:p>
        </p:txBody>
      </p:sp>
      <p:sp>
        <p:nvSpPr>
          <p:cNvPr id="29" name="Rectangle 28">
            <a:extLst>
              <a:ext uri="{FF2B5EF4-FFF2-40B4-BE49-F238E27FC236}">
                <a16:creationId xmlns:a16="http://schemas.microsoft.com/office/drawing/2014/main" id="{B1732A26-BA1D-475B-882D-F800E866AE53}"/>
              </a:ext>
            </a:extLst>
          </p:cNvPr>
          <p:cNvSpPr/>
          <p:nvPr/>
        </p:nvSpPr>
        <p:spPr bwMode="auto">
          <a:xfrm>
            <a:off x="9669890" y="3692977"/>
            <a:ext cx="1922237" cy="3215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cs typeface="Segoe UI" pitchFamily="34" charset="0"/>
              </a:rPr>
              <a:t>Wave 2</a:t>
            </a:r>
          </a:p>
        </p:txBody>
      </p:sp>
      <p:sp>
        <p:nvSpPr>
          <p:cNvPr id="30" name="Rectangle 29">
            <a:extLst>
              <a:ext uri="{FF2B5EF4-FFF2-40B4-BE49-F238E27FC236}">
                <a16:creationId xmlns:a16="http://schemas.microsoft.com/office/drawing/2014/main" id="{2C751249-7D0A-47FD-86FB-38FB201C56BC}"/>
              </a:ext>
            </a:extLst>
          </p:cNvPr>
          <p:cNvSpPr/>
          <p:nvPr/>
        </p:nvSpPr>
        <p:spPr bwMode="auto">
          <a:xfrm>
            <a:off x="9669889" y="4145785"/>
            <a:ext cx="914532" cy="321531"/>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ea typeface="Segoe UI" pitchFamily="34" charset="0"/>
                <a:cs typeface="Segoe UI" pitchFamily="34" charset="0"/>
              </a:rPr>
              <a:t>Feedback</a:t>
            </a:r>
          </a:p>
        </p:txBody>
      </p:sp>
      <p:sp>
        <p:nvSpPr>
          <p:cNvPr id="31" name="Rectangle 30">
            <a:extLst>
              <a:ext uri="{FF2B5EF4-FFF2-40B4-BE49-F238E27FC236}">
                <a16:creationId xmlns:a16="http://schemas.microsoft.com/office/drawing/2014/main" id="{2B22545D-441F-41B6-BB93-414497B7108A}"/>
              </a:ext>
            </a:extLst>
          </p:cNvPr>
          <p:cNvSpPr/>
          <p:nvPr/>
        </p:nvSpPr>
        <p:spPr bwMode="auto">
          <a:xfrm>
            <a:off x="9669890" y="4667809"/>
            <a:ext cx="1922237" cy="3215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0585" tIns="70585" rIns="70585" bIns="705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gradFill>
                  <a:gsLst>
                    <a:gs pos="0">
                      <a:srgbClr val="FFFFFF"/>
                    </a:gs>
                    <a:gs pos="100000">
                      <a:srgbClr val="FFFFFF"/>
                    </a:gs>
                  </a:gsLst>
                  <a:lin ang="5400000" scaled="0"/>
                </a:gradFill>
                <a:cs typeface="Segoe UI" pitchFamily="34" charset="0"/>
              </a:rPr>
              <a:t>Wave n</a:t>
            </a:r>
          </a:p>
        </p:txBody>
      </p:sp>
    </p:spTree>
    <p:extLst>
      <p:ext uri="{BB962C8B-B14F-4D97-AF65-F5344CB8AC3E}">
        <p14:creationId xmlns:p14="http://schemas.microsoft.com/office/powerpoint/2010/main" val="426242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C93A4-8EEF-E140-A2E6-D545C52C88CA}"/>
              </a:ext>
            </a:extLst>
          </p:cNvPr>
          <p:cNvSpPr>
            <a:spLocks noGrp="1"/>
          </p:cNvSpPr>
          <p:nvPr>
            <p:ph type="title"/>
          </p:nvPr>
        </p:nvSpPr>
        <p:spPr>
          <a:xfrm>
            <a:off x="257677" y="156579"/>
            <a:ext cx="11655840" cy="899537"/>
          </a:xfrm>
        </p:spPr>
        <p:txBody>
          <a:bodyPr/>
          <a:lstStyle/>
          <a:p>
            <a:r>
              <a:rPr lang="en-US" dirty="0"/>
              <a:t>Pilot wave prioritization exercise: impact vs ease of implementation</a:t>
            </a:r>
          </a:p>
        </p:txBody>
      </p:sp>
      <p:graphicFrame>
        <p:nvGraphicFramePr>
          <p:cNvPr id="7" name="Content Placeholder 6">
            <a:extLst>
              <a:ext uri="{FF2B5EF4-FFF2-40B4-BE49-F238E27FC236}">
                <a16:creationId xmlns:a16="http://schemas.microsoft.com/office/drawing/2014/main" id="{81D35829-6D36-5D4E-BC6A-26C3ACF10904}"/>
              </a:ext>
            </a:extLst>
          </p:cNvPr>
          <p:cNvGraphicFramePr>
            <a:graphicFrameLocks noGrp="1"/>
          </p:cNvGraphicFramePr>
          <p:nvPr>
            <p:ph idx="4294967295"/>
            <p:extLst>
              <p:ext uri="{D42A27DB-BD31-4B8C-83A1-F6EECF244321}">
                <p14:modId xmlns:p14="http://schemas.microsoft.com/office/powerpoint/2010/main" val="2521639082"/>
              </p:ext>
            </p:extLst>
          </p:nvPr>
        </p:nvGraphicFramePr>
        <p:xfrm>
          <a:off x="3972001" y="1225708"/>
          <a:ext cx="4464686" cy="3758828"/>
        </p:xfrm>
        <a:graphic>
          <a:graphicData uri="http://schemas.openxmlformats.org/drawingml/2006/table">
            <a:tbl>
              <a:tblPr firstRow="1" bandRow="1">
                <a:tableStyleId>{93296810-A885-4BE3-A3E7-6D5BEEA58F35}</a:tableStyleId>
              </a:tblPr>
              <a:tblGrid>
                <a:gridCol w="2232343">
                  <a:extLst>
                    <a:ext uri="{9D8B030D-6E8A-4147-A177-3AD203B41FA5}">
                      <a16:colId xmlns:a16="http://schemas.microsoft.com/office/drawing/2014/main" val="892939169"/>
                    </a:ext>
                  </a:extLst>
                </a:gridCol>
                <a:gridCol w="2232343">
                  <a:extLst>
                    <a:ext uri="{9D8B030D-6E8A-4147-A177-3AD203B41FA5}">
                      <a16:colId xmlns:a16="http://schemas.microsoft.com/office/drawing/2014/main" val="1181937072"/>
                    </a:ext>
                  </a:extLst>
                </a:gridCol>
              </a:tblGrid>
              <a:tr h="1879414">
                <a:tc>
                  <a:txBody>
                    <a:bodyPr/>
                    <a:lstStyle/>
                    <a:p>
                      <a:pPr marL="0" algn="ctr" defTabSz="914400" rtl="0" eaLnBrk="1" latinLnBrk="0" hangingPunct="1"/>
                      <a:r>
                        <a:rPr lang="en-US" sz="1400" b="1" kern="1200">
                          <a:solidFill>
                            <a:schemeClr val="bg1"/>
                          </a:solidFill>
                          <a:latin typeface="+mn-lt"/>
                          <a:ea typeface="+mn-ea"/>
                          <a:cs typeface="+mn-cs"/>
                        </a:rPr>
                        <a:t>Medium priority</a:t>
                      </a:r>
                    </a:p>
                  </a:txBody>
                  <a:tcPr marL="91427" marR="91427" marT="45713" marB="45713" anchor="ctr">
                    <a:lnL w="12700" cmpd="sng">
                      <a:noFill/>
                    </a:lnL>
                    <a:lnR w="12700" cap="flat" cmpd="sng" algn="ctr">
                      <a:solidFill>
                        <a:schemeClr val="bg2">
                          <a:lumMod val="75000"/>
                        </a:schemeClr>
                      </a:solidFill>
                      <a:prstDash val="sysDot"/>
                      <a:round/>
                      <a:headEnd type="none" w="med" len="med"/>
                      <a:tailEnd type="none" w="med" len="med"/>
                    </a:lnR>
                    <a:lnT w="12700" cmpd="sng">
                      <a:noFill/>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High priority</a:t>
                      </a:r>
                    </a:p>
                  </a:txBody>
                  <a:tcPr marL="91427" marR="91427" marT="45713" marB="45713" anchor="ctr">
                    <a:lnL w="12700" cap="flat" cmpd="sng" algn="ctr">
                      <a:solidFill>
                        <a:schemeClr val="bg2">
                          <a:lumMod val="75000"/>
                        </a:schemeClr>
                      </a:solidFill>
                      <a:prstDash val="sysDot"/>
                      <a:round/>
                      <a:headEnd type="none" w="med" len="med"/>
                      <a:tailEnd type="none" w="med" len="med"/>
                    </a:lnL>
                    <a:lnR w="12700" cmpd="sng">
                      <a:noFill/>
                    </a:lnR>
                    <a:lnT w="12700" cmpd="sng">
                      <a:noFill/>
                    </a:lnT>
                    <a:lnB w="12700" cap="flat" cmpd="sng" algn="ctr">
                      <a:solidFill>
                        <a:schemeClr val="bg2">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23218253"/>
                  </a:ext>
                </a:extLst>
              </a:tr>
              <a:tr h="18794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a:solidFill>
                            <a:schemeClr val="bg1"/>
                          </a:solidFill>
                          <a:latin typeface="+mn-lt"/>
                          <a:ea typeface="+mn-ea"/>
                          <a:cs typeface="+mn-cs"/>
                        </a:rPr>
                        <a:t>Low priority</a:t>
                      </a:r>
                    </a:p>
                  </a:txBody>
                  <a:tcPr marL="91427" marR="91427" marT="45713" marB="45713" anchor="ctr">
                    <a:lnL w="12700" cmpd="sng">
                      <a:noFill/>
                    </a:lnL>
                    <a:lnR w="12700" cap="flat" cmpd="sng" algn="ctr">
                      <a:solidFill>
                        <a:schemeClr val="bg2">
                          <a:lumMod val="75000"/>
                        </a:schemeClr>
                      </a:solidFill>
                      <a:prstDash val="sysDot"/>
                      <a:round/>
                      <a:headEnd type="none" w="med" len="med"/>
                      <a:tailEnd type="none" w="med" len="med"/>
                    </a:lnR>
                    <a:lnT w="1270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noProof="0" dirty="0">
                          <a:solidFill>
                            <a:schemeClr val="bg1"/>
                          </a:solidFill>
                          <a:latin typeface="+mn-lt"/>
                          <a:ea typeface="+mn-ea"/>
                          <a:cs typeface="+mn-cs"/>
                        </a:rPr>
                        <a:t>Low priority</a:t>
                      </a:r>
                    </a:p>
                  </a:txBody>
                  <a:tcPr marL="91427" marR="91427" marT="45713" marB="45713" anchor="ctr">
                    <a:lnL w="12700" cap="flat" cmpd="sng" algn="ctr">
                      <a:solidFill>
                        <a:schemeClr val="bg2">
                          <a:lumMod val="75000"/>
                        </a:schemeClr>
                      </a:solidFill>
                      <a:prstDash val="sysDot"/>
                      <a:round/>
                      <a:headEnd type="none" w="med" len="med"/>
                      <a:tailEnd type="none" w="med" len="med"/>
                    </a:lnL>
                    <a:lnR w="12700" cmpd="sng">
                      <a:noFill/>
                    </a:lnR>
                    <a:lnT w="12700" cap="flat" cmpd="sng" algn="ctr">
                      <a:solidFill>
                        <a:schemeClr val="bg2">
                          <a:lumMod val="75000"/>
                        </a:schemeClr>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393605514"/>
                  </a:ext>
                </a:extLst>
              </a:tr>
            </a:tbl>
          </a:graphicData>
        </a:graphic>
      </p:graphicFrame>
      <p:sp>
        <p:nvSpPr>
          <p:cNvPr id="9" name="Title 1">
            <a:extLst>
              <a:ext uri="{FF2B5EF4-FFF2-40B4-BE49-F238E27FC236}">
                <a16:creationId xmlns:a16="http://schemas.microsoft.com/office/drawing/2014/main" id="{A78EA327-069C-7548-9480-F07B56AAF362}"/>
              </a:ext>
            </a:extLst>
          </p:cNvPr>
          <p:cNvSpPr txBox="1">
            <a:spLocks/>
          </p:cNvSpPr>
          <p:nvPr/>
        </p:nvSpPr>
        <p:spPr>
          <a:xfrm>
            <a:off x="466928" y="2670104"/>
            <a:ext cx="1998731" cy="512463"/>
          </a:xfrm>
          <a:prstGeom prst="rect">
            <a:avLst/>
          </a:prstGeom>
          <a:noFill/>
        </p:spPr>
        <p:txBody>
          <a:bodyPr vert="horz" wrap="square" lIns="0" tIns="91427" rIns="146284" bIns="91427"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000" b="1" spc="0" dirty="0">
                <a:solidFill>
                  <a:srgbClr val="0070C0"/>
                </a:solidFill>
                <a:latin typeface="Segoe UI" panose="020B0502040204020203" pitchFamily="34" charset="0"/>
                <a:ea typeface="+mj-ea"/>
              </a:rPr>
              <a:t>Willingness to embrace change</a:t>
            </a:r>
          </a:p>
        </p:txBody>
      </p:sp>
      <p:grpSp>
        <p:nvGrpSpPr>
          <p:cNvPr id="2" name="Group 1">
            <a:extLst>
              <a:ext uri="{FF2B5EF4-FFF2-40B4-BE49-F238E27FC236}">
                <a16:creationId xmlns:a16="http://schemas.microsoft.com/office/drawing/2014/main" id="{9D48EF39-AA72-EA47-A47F-BC39A5FC9D66}"/>
              </a:ext>
            </a:extLst>
          </p:cNvPr>
          <p:cNvGrpSpPr/>
          <p:nvPr/>
        </p:nvGrpSpPr>
        <p:grpSpPr>
          <a:xfrm>
            <a:off x="2841044" y="1144430"/>
            <a:ext cx="914271" cy="3827364"/>
            <a:chOff x="2840581" y="1333455"/>
            <a:chExt cx="914401" cy="3827907"/>
          </a:xfrm>
        </p:grpSpPr>
        <p:sp>
          <p:nvSpPr>
            <p:cNvPr id="10" name="TextBox 9">
              <a:extLst>
                <a:ext uri="{FF2B5EF4-FFF2-40B4-BE49-F238E27FC236}">
                  <a16:creationId xmlns:a16="http://schemas.microsoft.com/office/drawing/2014/main" id="{54FE9484-E0B8-114A-938C-DB4AF8C9E2CB}"/>
                </a:ext>
              </a:extLst>
            </p:cNvPr>
            <p:cNvSpPr txBox="1"/>
            <p:nvPr/>
          </p:nvSpPr>
          <p:spPr>
            <a:xfrm>
              <a:off x="2840581" y="1333455"/>
              <a:ext cx="914401" cy="3827907"/>
            </a:xfrm>
            <a:prstGeom prst="rect">
              <a:avLst/>
            </a:prstGeom>
            <a:noFill/>
          </p:spPr>
          <p:txBody>
            <a:bodyPr wrap="square" rtlCol="0" anchor="t">
              <a:spAutoFit/>
            </a:bodyPr>
            <a:lstStyle/>
            <a:p>
              <a:pPr marL="285695" indent="-285695">
                <a:buFont typeface="Arial" panose="020B0604020202020204" pitchFamily="34" charset="0"/>
                <a:buChar char="•"/>
              </a:pPr>
              <a:r>
                <a:rPr lang="en-US" sz="1400">
                  <a:solidFill>
                    <a:schemeClr val="bg2">
                      <a:lumMod val="50000"/>
                    </a:schemeClr>
                  </a:solidFill>
                </a:rPr>
                <a:t>High</a:t>
              </a: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r>
                <a:rPr lang="en-US" sz="1400">
                  <a:solidFill>
                    <a:schemeClr val="bg2">
                      <a:lumMod val="50000"/>
                    </a:schemeClr>
                  </a:solidFill>
                </a:rPr>
                <a:t>Med</a:t>
              </a: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endParaRPr lang="en-US" sz="1400">
                <a:solidFill>
                  <a:schemeClr val="bg2">
                    <a:lumMod val="50000"/>
                  </a:schemeClr>
                </a:solidFill>
              </a:endParaRPr>
            </a:p>
            <a:p>
              <a:pPr marL="285695" indent="-285695">
                <a:buFont typeface="Arial" panose="020B0604020202020204" pitchFamily="34" charset="0"/>
                <a:buChar char="•"/>
              </a:pPr>
              <a:r>
                <a:rPr lang="en-US" sz="1400">
                  <a:solidFill>
                    <a:schemeClr val="bg2">
                      <a:lumMod val="50000"/>
                    </a:schemeClr>
                  </a:solidFill>
                </a:rPr>
                <a:t>Low</a:t>
              </a:r>
            </a:p>
          </p:txBody>
        </p:sp>
        <p:cxnSp>
          <p:nvCxnSpPr>
            <p:cNvPr id="12" name="Straight Arrow Connector 11">
              <a:extLst>
                <a:ext uri="{FF2B5EF4-FFF2-40B4-BE49-F238E27FC236}">
                  <a16:creationId xmlns:a16="http://schemas.microsoft.com/office/drawing/2014/main" id="{0C7D1508-1E65-8E49-B001-8A510F7CF284}"/>
                </a:ext>
              </a:extLst>
            </p:cNvPr>
            <p:cNvCxnSpPr/>
            <p:nvPr/>
          </p:nvCxnSpPr>
          <p:spPr>
            <a:xfrm flipV="1">
              <a:off x="2953792" y="1631400"/>
              <a:ext cx="0" cy="139239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06E69A-0695-7845-BA22-D6C579D68203}"/>
                </a:ext>
              </a:extLst>
            </p:cNvPr>
            <p:cNvCxnSpPr/>
            <p:nvPr/>
          </p:nvCxnSpPr>
          <p:spPr>
            <a:xfrm flipV="1">
              <a:off x="2953792" y="3346991"/>
              <a:ext cx="0" cy="139239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Title 1">
            <a:extLst>
              <a:ext uri="{FF2B5EF4-FFF2-40B4-BE49-F238E27FC236}">
                <a16:creationId xmlns:a16="http://schemas.microsoft.com/office/drawing/2014/main" id="{5FDC3C50-1148-774F-BDE1-5038904DCB29}"/>
              </a:ext>
            </a:extLst>
          </p:cNvPr>
          <p:cNvSpPr txBox="1">
            <a:spLocks/>
          </p:cNvSpPr>
          <p:nvPr/>
        </p:nvSpPr>
        <p:spPr>
          <a:xfrm>
            <a:off x="4557574" y="5799369"/>
            <a:ext cx="3293540" cy="747596"/>
          </a:xfrm>
          <a:prstGeom prst="rect">
            <a:avLst/>
          </a:prstGeom>
          <a:noFill/>
        </p:spPr>
        <p:txBody>
          <a:bodyPr vert="horz" wrap="square" lIns="0" tIns="91427" rIns="146284" bIns="91427"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gn="ctr">
              <a:lnSpc>
                <a:spcPct val="100000"/>
              </a:lnSpc>
            </a:pPr>
            <a:r>
              <a:rPr lang="en-US" sz="2000" b="1" spc="0">
                <a:solidFill>
                  <a:srgbClr val="0070C0"/>
                </a:solidFill>
                <a:latin typeface="Segoe UI" panose="020B0502040204020203" pitchFamily="34" charset="0"/>
                <a:ea typeface="+mj-ea"/>
              </a:rPr>
              <a:t>Ease of implementation</a:t>
            </a:r>
          </a:p>
        </p:txBody>
      </p:sp>
      <p:grpSp>
        <p:nvGrpSpPr>
          <p:cNvPr id="8" name="Group 7">
            <a:extLst>
              <a:ext uri="{FF2B5EF4-FFF2-40B4-BE49-F238E27FC236}">
                <a16:creationId xmlns:a16="http://schemas.microsoft.com/office/drawing/2014/main" id="{2954AAC1-6B77-5144-8C9E-2ECD4B6A6EF5}"/>
              </a:ext>
            </a:extLst>
          </p:cNvPr>
          <p:cNvGrpSpPr/>
          <p:nvPr/>
        </p:nvGrpSpPr>
        <p:grpSpPr>
          <a:xfrm>
            <a:off x="3599974" y="5302083"/>
            <a:ext cx="5042842" cy="446056"/>
            <a:chOff x="3599619" y="5491704"/>
            <a:chExt cx="5043557" cy="446119"/>
          </a:xfrm>
        </p:grpSpPr>
        <p:sp>
          <p:nvSpPr>
            <p:cNvPr id="15" name="TextBox 14">
              <a:extLst>
                <a:ext uri="{FF2B5EF4-FFF2-40B4-BE49-F238E27FC236}">
                  <a16:creationId xmlns:a16="http://schemas.microsoft.com/office/drawing/2014/main" id="{92FD75E3-7EDE-AE4C-90A0-764F204C58A8}"/>
                </a:ext>
              </a:extLst>
            </p:cNvPr>
            <p:cNvSpPr txBox="1"/>
            <p:nvPr/>
          </p:nvSpPr>
          <p:spPr>
            <a:xfrm>
              <a:off x="3599619" y="5625750"/>
              <a:ext cx="568664" cy="305981"/>
            </a:xfrm>
            <a:prstGeom prst="rect">
              <a:avLst/>
            </a:prstGeom>
            <a:noFill/>
          </p:spPr>
          <p:txBody>
            <a:bodyPr wrap="square" rtlCol="0" anchor="t">
              <a:spAutoFit/>
            </a:bodyPr>
            <a:lstStyle/>
            <a:p>
              <a:pPr algn="ctr"/>
              <a:r>
                <a:rPr lang="en-US" sz="1400">
                  <a:solidFill>
                    <a:schemeClr val="bg2">
                      <a:lumMod val="50000"/>
                    </a:schemeClr>
                  </a:solidFill>
                </a:rPr>
                <a:t>Hard</a:t>
              </a:r>
            </a:p>
          </p:txBody>
        </p:sp>
        <p:sp>
          <p:nvSpPr>
            <p:cNvPr id="16" name="TextBox 15">
              <a:extLst>
                <a:ext uri="{FF2B5EF4-FFF2-40B4-BE49-F238E27FC236}">
                  <a16:creationId xmlns:a16="http://schemas.microsoft.com/office/drawing/2014/main" id="{F23B2447-71FE-C942-A975-0530CA288B47}"/>
                </a:ext>
              </a:extLst>
            </p:cNvPr>
            <p:cNvSpPr txBox="1"/>
            <p:nvPr/>
          </p:nvSpPr>
          <p:spPr>
            <a:xfrm>
              <a:off x="5552773" y="5625750"/>
              <a:ext cx="1100514" cy="312073"/>
            </a:xfrm>
            <a:prstGeom prst="rect">
              <a:avLst/>
            </a:prstGeom>
            <a:noFill/>
          </p:spPr>
          <p:txBody>
            <a:bodyPr wrap="square" rtlCol="0" anchor="t">
              <a:spAutoFit/>
            </a:bodyPr>
            <a:lstStyle/>
            <a:p>
              <a:pPr algn="ctr"/>
              <a:r>
                <a:rPr lang="en-US" sz="1400">
                  <a:solidFill>
                    <a:schemeClr val="bg2">
                      <a:lumMod val="50000"/>
                    </a:schemeClr>
                  </a:solidFill>
                </a:rPr>
                <a:t>Somewhat</a:t>
              </a:r>
            </a:p>
          </p:txBody>
        </p:sp>
        <p:sp>
          <p:nvSpPr>
            <p:cNvPr id="17" name="TextBox 16">
              <a:extLst>
                <a:ext uri="{FF2B5EF4-FFF2-40B4-BE49-F238E27FC236}">
                  <a16:creationId xmlns:a16="http://schemas.microsoft.com/office/drawing/2014/main" id="{A96AB2DC-6B59-4346-9788-8E469557400F}"/>
                </a:ext>
              </a:extLst>
            </p:cNvPr>
            <p:cNvSpPr txBox="1"/>
            <p:nvPr/>
          </p:nvSpPr>
          <p:spPr>
            <a:xfrm>
              <a:off x="8037777" y="5625750"/>
              <a:ext cx="605399" cy="312073"/>
            </a:xfrm>
            <a:prstGeom prst="rect">
              <a:avLst/>
            </a:prstGeom>
            <a:noFill/>
          </p:spPr>
          <p:txBody>
            <a:bodyPr wrap="square" rtlCol="0" anchor="t">
              <a:spAutoFit/>
            </a:bodyPr>
            <a:lstStyle/>
            <a:p>
              <a:pPr algn="ctr"/>
              <a:r>
                <a:rPr lang="en-US" sz="1400">
                  <a:solidFill>
                    <a:schemeClr val="bg2">
                      <a:lumMod val="50000"/>
                    </a:schemeClr>
                  </a:solidFill>
                </a:rPr>
                <a:t>Easy</a:t>
              </a:r>
            </a:p>
          </p:txBody>
        </p:sp>
        <p:sp>
          <p:nvSpPr>
            <p:cNvPr id="22" name="Oval 21">
              <a:extLst>
                <a:ext uri="{FF2B5EF4-FFF2-40B4-BE49-F238E27FC236}">
                  <a16:creationId xmlns:a16="http://schemas.microsoft.com/office/drawing/2014/main" id="{DF7EE4E4-6C0C-EE44-8183-8C48DA562891}"/>
                </a:ext>
              </a:extLst>
            </p:cNvPr>
            <p:cNvSpPr/>
            <p:nvPr/>
          </p:nvSpPr>
          <p:spPr>
            <a:xfrm>
              <a:off x="3861092" y="5491704"/>
              <a:ext cx="45719" cy="45719"/>
            </a:xfrm>
            <a:prstGeom prst="ellipse">
              <a:avLst/>
            </a:prstGeom>
            <a:solidFill>
              <a:srgbClr val="6B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29B8226-2875-384D-A946-9D7AD2BE737E}"/>
                </a:ext>
              </a:extLst>
            </p:cNvPr>
            <p:cNvSpPr/>
            <p:nvPr/>
          </p:nvSpPr>
          <p:spPr>
            <a:xfrm>
              <a:off x="6085595" y="5491704"/>
              <a:ext cx="45719" cy="45719"/>
            </a:xfrm>
            <a:prstGeom prst="ellipse">
              <a:avLst/>
            </a:prstGeom>
            <a:solidFill>
              <a:srgbClr val="6B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6991346-7840-6F42-9C01-E70DF9C300A0}"/>
                </a:ext>
              </a:extLst>
            </p:cNvPr>
            <p:cNvSpPr/>
            <p:nvPr/>
          </p:nvSpPr>
          <p:spPr>
            <a:xfrm>
              <a:off x="8317617" y="5491704"/>
              <a:ext cx="45719" cy="45719"/>
            </a:xfrm>
            <a:prstGeom prst="ellipse">
              <a:avLst/>
            </a:prstGeom>
            <a:solidFill>
              <a:srgbClr val="6B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1D8F56E1-251C-9F4D-91C1-4A0C5277E19F}"/>
                </a:ext>
              </a:extLst>
            </p:cNvPr>
            <p:cNvCxnSpPr>
              <a:cxnSpLocks/>
            </p:cNvCxnSpPr>
            <p:nvPr/>
          </p:nvCxnSpPr>
          <p:spPr>
            <a:xfrm>
              <a:off x="4061375" y="5504582"/>
              <a:ext cx="1849222"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DA8E271-4A5C-5D49-BC9A-AF3AD3C3B2BB}"/>
                </a:ext>
              </a:extLst>
            </p:cNvPr>
            <p:cNvCxnSpPr>
              <a:cxnSpLocks/>
            </p:cNvCxnSpPr>
            <p:nvPr/>
          </p:nvCxnSpPr>
          <p:spPr>
            <a:xfrm>
              <a:off x="6328057" y="5504582"/>
              <a:ext cx="1849222"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22F6694C-D2C9-5847-B6ED-682CD65B27F1}"/>
              </a:ext>
            </a:extLst>
          </p:cNvPr>
          <p:cNvSpPr/>
          <p:nvPr/>
        </p:nvSpPr>
        <p:spPr>
          <a:xfrm>
            <a:off x="9188227" y="918917"/>
            <a:ext cx="2231706" cy="4856173"/>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2EA36CB4-0226-F94F-BB5F-2E9C76E8E93D}"/>
              </a:ext>
            </a:extLst>
          </p:cNvPr>
          <p:cNvSpPr txBox="1"/>
          <p:nvPr/>
        </p:nvSpPr>
        <p:spPr>
          <a:xfrm>
            <a:off x="9346120" y="1087203"/>
            <a:ext cx="1893565" cy="305938"/>
          </a:xfrm>
          <a:prstGeom prst="rect">
            <a:avLst/>
          </a:prstGeom>
          <a:noFill/>
        </p:spPr>
        <p:txBody>
          <a:bodyPr wrap="square" rtlCol="0" anchor="t">
            <a:spAutoFit/>
          </a:bodyPr>
          <a:lstStyle/>
          <a:p>
            <a:pPr algn="ctr"/>
            <a:r>
              <a:rPr lang="en-US" sz="1400" b="1">
                <a:solidFill>
                  <a:schemeClr val="bg2">
                    <a:lumMod val="50000"/>
                  </a:schemeClr>
                </a:solidFill>
                <a:latin typeface="Segoe UI Semibold"/>
                <a:cs typeface="Segoe UI Semibold"/>
              </a:rPr>
              <a:t>(Copy these to map!)</a:t>
            </a:r>
          </a:p>
        </p:txBody>
      </p:sp>
      <p:grpSp>
        <p:nvGrpSpPr>
          <p:cNvPr id="52" name="Group 51">
            <a:extLst>
              <a:ext uri="{FF2B5EF4-FFF2-40B4-BE49-F238E27FC236}">
                <a16:creationId xmlns:a16="http://schemas.microsoft.com/office/drawing/2014/main" id="{BAC238D6-3320-854E-8697-CE5267F220C8}"/>
              </a:ext>
            </a:extLst>
          </p:cNvPr>
          <p:cNvGrpSpPr/>
          <p:nvPr/>
        </p:nvGrpSpPr>
        <p:grpSpPr>
          <a:xfrm>
            <a:off x="9346120" y="1688105"/>
            <a:ext cx="1893565" cy="280678"/>
            <a:chOff x="9311454" y="1870972"/>
            <a:chExt cx="1893834" cy="280718"/>
          </a:xfrm>
        </p:grpSpPr>
        <p:sp>
          <p:nvSpPr>
            <p:cNvPr id="53" name="Oval 52">
              <a:extLst>
                <a:ext uri="{FF2B5EF4-FFF2-40B4-BE49-F238E27FC236}">
                  <a16:creationId xmlns:a16="http://schemas.microsoft.com/office/drawing/2014/main" id="{76107AE9-638F-A744-9168-149E27F815A7}"/>
                </a:ext>
              </a:extLst>
            </p:cNvPr>
            <p:cNvSpPr/>
            <p:nvPr/>
          </p:nvSpPr>
          <p:spPr>
            <a:xfrm>
              <a:off x="9311454" y="1924660"/>
              <a:ext cx="169625" cy="1696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3D36B7BD-8322-CF4E-ABD1-1E2F237EC19B}"/>
                </a:ext>
              </a:extLst>
            </p:cNvPr>
            <p:cNvSpPr txBox="1"/>
            <p:nvPr/>
          </p:nvSpPr>
          <p:spPr>
            <a:xfrm>
              <a:off x="9580904" y="1870972"/>
              <a:ext cx="1624384" cy="280718"/>
            </a:xfrm>
            <a:prstGeom prst="rect">
              <a:avLst/>
            </a:prstGeom>
            <a:noFill/>
          </p:spPr>
          <p:txBody>
            <a:bodyPr wrap="square" rtlCol="0" anchor="t">
              <a:spAutoFit/>
            </a:bodyPr>
            <a:lstStyle/>
            <a:p>
              <a:r>
                <a:rPr lang="en-US" sz="1200" dirty="0">
                  <a:solidFill>
                    <a:schemeClr val="bg2">
                      <a:lumMod val="25000"/>
                    </a:schemeClr>
                  </a:solidFill>
                  <a:latin typeface="Segoe UI" panose="020B0502040204020203" pitchFamily="34" charset="0"/>
                  <a:cs typeface="Segoe UI" panose="020B0502040204020203" pitchFamily="34" charset="0"/>
                </a:rPr>
                <a:t>Site1 name</a:t>
              </a:r>
            </a:p>
          </p:txBody>
        </p:sp>
      </p:grpSp>
      <p:grpSp>
        <p:nvGrpSpPr>
          <p:cNvPr id="55" name="Group 54">
            <a:extLst>
              <a:ext uri="{FF2B5EF4-FFF2-40B4-BE49-F238E27FC236}">
                <a16:creationId xmlns:a16="http://schemas.microsoft.com/office/drawing/2014/main" id="{8516D009-7B55-AA48-BE51-027DF7BD371C}"/>
              </a:ext>
            </a:extLst>
          </p:cNvPr>
          <p:cNvGrpSpPr/>
          <p:nvPr/>
        </p:nvGrpSpPr>
        <p:grpSpPr>
          <a:xfrm>
            <a:off x="9346120" y="2133351"/>
            <a:ext cx="1893565" cy="280678"/>
            <a:chOff x="9311454" y="1870972"/>
            <a:chExt cx="1893834" cy="280718"/>
          </a:xfrm>
        </p:grpSpPr>
        <p:sp>
          <p:nvSpPr>
            <p:cNvPr id="73" name="Oval 72">
              <a:extLst>
                <a:ext uri="{FF2B5EF4-FFF2-40B4-BE49-F238E27FC236}">
                  <a16:creationId xmlns:a16="http://schemas.microsoft.com/office/drawing/2014/main" id="{89EA01C6-125F-7E4D-AEB5-2FFF664BE968}"/>
                </a:ext>
              </a:extLst>
            </p:cNvPr>
            <p:cNvSpPr/>
            <p:nvPr/>
          </p:nvSpPr>
          <p:spPr>
            <a:xfrm>
              <a:off x="9311454" y="1924660"/>
              <a:ext cx="169625" cy="1696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42E292F5-F98C-684B-BB33-A4A5B2BE0920}"/>
                </a:ext>
              </a:extLst>
            </p:cNvPr>
            <p:cNvSpPr txBox="1"/>
            <p:nvPr/>
          </p:nvSpPr>
          <p:spPr>
            <a:xfrm>
              <a:off x="9580904" y="1870972"/>
              <a:ext cx="1624384" cy="280718"/>
            </a:xfrm>
            <a:prstGeom prst="rect">
              <a:avLst/>
            </a:prstGeom>
            <a:noFill/>
          </p:spPr>
          <p:txBody>
            <a:bodyPr wrap="square" rtlCol="0" anchor="t">
              <a:spAutoFit/>
            </a:bodyPr>
            <a:lstStyle/>
            <a:p>
              <a:r>
                <a:rPr lang="en-US" sz="1200" dirty="0">
                  <a:solidFill>
                    <a:schemeClr val="bg2">
                      <a:lumMod val="25000"/>
                    </a:schemeClr>
                  </a:solidFill>
                  <a:latin typeface="Segoe UI" panose="020B0502040204020203" pitchFamily="34" charset="0"/>
                  <a:cs typeface="Segoe UI" panose="020B0502040204020203" pitchFamily="34" charset="0"/>
                </a:rPr>
                <a:t>Site2 name</a:t>
              </a:r>
            </a:p>
          </p:txBody>
        </p:sp>
      </p:grpSp>
      <p:grpSp>
        <p:nvGrpSpPr>
          <p:cNvPr id="75" name="Group 74">
            <a:extLst>
              <a:ext uri="{FF2B5EF4-FFF2-40B4-BE49-F238E27FC236}">
                <a16:creationId xmlns:a16="http://schemas.microsoft.com/office/drawing/2014/main" id="{9C372030-954D-F944-94AB-F9430E048584}"/>
              </a:ext>
            </a:extLst>
          </p:cNvPr>
          <p:cNvGrpSpPr/>
          <p:nvPr/>
        </p:nvGrpSpPr>
        <p:grpSpPr>
          <a:xfrm>
            <a:off x="9346119" y="2578596"/>
            <a:ext cx="1893566" cy="280678"/>
            <a:chOff x="9311454" y="1870972"/>
            <a:chExt cx="1893835" cy="280718"/>
          </a:xfrm>
        </p:grpSpPr>
        <p:sp>
          <p:nvSpPr>
            <p:cNvPr id="76" name="Oval 75">
              <a:extLst>
                <a:ext uri="{FF2B5EF4-FFF2-40B4-BE49-F238E27FC236}">
                  <a16:creationId xmlns:a16="http://schemas.microsoft.com/office/drawing/2014/main" id="{930F3097-BE8D-EE4F-ADDB-3089EF684425}"/>
                </a:ext>
              </a:extLst>
            </p:cNvPr>
            <p:cNvSpPr/>
            <p:nvPr/>
          </p:nvSpPr>
          <p:spPr>
            <a:xfrm>
              <a:off x="9311454" y="1924660"/>
              <a:ext cx="169625" cy="169625"/>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53A10A23-676E-0D46-83AA-C20F4A7008FF}"/>
                </a:ext>
              </a:extLst>
            </p:cNvPr>
            <p:cNvSpPr txBox="1"/>
            <p:nvPr/>
          </p:nvSpPr>
          <p:spPr>
            <a:xfrm>
              <a:off x="9580905" y="1870972"/>
              <a:ext cx="1624384" cy="280718"/>
            </a:xfrm>
            <a:prstGeom prst="rect">
              <a:avLst/>
            </a:prstGeom>
            <a:noFill/>
          </p:spPr>
          <p:txBody>
            <a:bodyPr wrap="square" rtlCol="0" anchor="t">
              <a:spAutoFit/>
            </a:bodyPr>
            <a:lstStyle/>
            <a:p>
              <a:r>
                <a:rPr lang="en-US" sz="1200" dirty="0">
                  <a:solidFill>
                    <a:schemeClr val="bg2">
                      <a:lumMod val="25000"/>
                    </a:schemeClr>
                  </a:solidFill>
                  <a:latin typeface="Segoe UI" panose="020B0502040204020203" pitchFamily="34" charset="0"/>
                  <a:cs typeface="Segoe UI" panose="020B0502040204020203" pitchFamily="34" charset="0"/>
                </a:rPr>
                <a:t>Site3 name</a:t>
              </a:r>
            </a:p>
          </p:txBody>
        </p:sp>
      </p:grpSp>
      <p:grpSp>
        <p:nvGrpSpPr>
          <p:cNvPr id="78" name="Group 77">
            <a:extLst>
              <a:ext uri="{FF2B5EF4-FFF2-40B4-BE49-F238E27FC236}">
                <a16:creationId xmlns:a16="http://schemas.microsoft.com/office/drawing/2014/main" id="{11C8FAF6-83EE-6C44-9898-0CE4A3DAFA63}"/>
              </a:ext>
            </a:extLst>
          </p:cNvPr>
          <p:cNvGrpSpPr/>
          <p:nvPr/>
        </p:nvGrpSpPr>
        <p:grpSpPr>
          <a:xfrm>
            <a:off x="9346119" y="3023842"/>
            <a:ext cx="1893566" cy="280678"/>
            <a:chOff x="9311454" y="1870972"/>
            <a:chExt cx="1893835" cy="280718"/>
          </a:xfrm>
        </p:grpSpPr>
        <p:sp>
          <p:nvSpPr>
            <p:cNvPr id="79" name="Oval 78">
              <a:extLst>
                <a:ext uri="{FF2B5EF4-FFF2-40B4-BE49-F238E27FC236}">
                  <a16:creationId xmlns:a16="http://schemas.microsoft.com/office/drawing/2014/main" id="{E3B1A780-FF56-A341-95F5-C24AD4CF7B4E}"/>
                </a:ext>
              </a:extLst>
            </p:cNvPr>
            <p:cNvSpPr/>
            <p:nvPr/>
          </p:nvSpPr>
          <p:spPr>
            <a:xfrm>
              <a:off x="9311454" y="1924660"/>
              <a:ext cx="169625" cy="16962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135AE987-8A03-BD45-A612-74081B57C1C3}"/>
                </a:ext>
              </a:extLst>
            </p:cNvPr>
            <p:cNvSpPr txBox="1"/>
            <p:nvPr/>
          </p:nvSpPr>
          <p:spPr>
            <a:xfrm>
              <a:off x="9580905" y="1870972"/>
              <a:ext cx="1624384" cy="280718"/>
            </a:xfrm>
            <a:prstGeom prst="rect">
              <a:avLst/>
            </a:prstGeom>
            <a:noFill/>
          </p:spPr>
          <p:txBody>
            <a:bodyPr wrap="square" rtlCol="0" anchor="t">
              <a:spAutoFit/>
            </a:bodyPr>
            <a:lstStyle/>
            <a:p>
              <a:r>
                <a:rPr lang="en-US" sz="1200" dirty="0">
                  <a:solidFill>
                    <a:schemeClr val="bg2">
                      <a:lumMod val="25000"/>
                    </a:schemeClr>
                  </a:solidFill>
                  <a:latin typeface="Segoe UI" panose="020B0502040204020203" pitchFamily="34" charset="0"/>
                  <a:cs typeface="Segoe UI" panose="020B0502040204020203" pitchFamily="34" charset="0"/>
                </a:rPr>
                <a:t>Site4 name</a:t>
              </a:r>
            </a:p>
          </p:txBody>
        </p:sp>
      </p:grpSp>
      <p:grpSp>
        <p:nvGrpSpPr>
          <p:cNvPr id="81" name="Group 80">
            <a:extLst>
              <a:ext uri="{FF2B5EF4-FFF2-40B4-BE49-F238E27FC236}">
                <a16:creationId xmlns:a16="http://schemas.microsoft.com/office/drawing/2014/main" id="{C469F770-6178-B14E-A42A-D3463E0DC30F}"/>
              </a:ext>
            </a:extLst>
          </p:cNvPr>
          <p:cNvGrpSpPr/>
          <p:nvPr/>
        </p:nvGrpSpPr>
        <p:grpSpPr>
          <a:xfrm>
            <a:off x="9346119" y="3469088"/>
            <a:ext cx="1893566" cy="280678"/>
            <a:chOff x="9311454" y="1870972"/>
            <a:chExt cx="1893835" cy="280718"/>
          </a:xfrm>
        </p:grpSpPr>
        <p:sp>
          <p:nvSpPr>
            <p:cNvPr id="82" name="Oval 81">
              <a:extLst>
                <a:ext uri="{FF2B5EF4-FFF2-40B4-BE49-F238E27FC236}">
                  <a16:creationId xmlns:a16="http://schemas.microsoft.com/office/drawing/2014/main" id="{25742722-1DF5-B24E-961B-DD7C84C290E4}"/>
                </a:ext>
              </a:extLst>
            </p:cNvPr>
            <p:cNvSpPr/>
            <p:nvPr/>
          </p:nvSpPr>
          <p:spPr>
            <a:xfrm>
              <a:off x="9311454" y="1924660"/>
              <a:ext cx="169625" cy="16962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A9B5DC7-23A3-C540-BDED-35056A9FA796}"/>
                </a:ext>
              </a:extLst>
            </p:cNvPr>
            <p:cNvSpPr txBox="1"/>
            <p:nvPr/>
          </p:nvSpPr>
          <p:spPr>
            <a:xfrm>
              <a:off x="9580905" y="1870972"/>
              <a:ext cx="1624384" cy="280718"/>
            </a:xfrm>
            <a:prstGeom prst="rect">
              <a:avLst/>
            </a:prstGeom>
            <a:noFill/>
          </p:spPr>
          <p:txBody>
            <a:bodyPr wrap="square" rtlCol="0" anchor="t">
              <a:spAutoFit/>
            </a:bodyPr>
            <a:lstStyle/>
            <a:p>
              <a:r>
                <a:rPr lang="en-US" sz="1200" dirty="0">
                  <a:solidFill>
                    <a:schemeClr val="bg2">
                      <a:lumMod val="25000"/>
                    </a:schemeClr>
                  </a:solidFill>
                  <a:latin typeface="Segoe UI" panose="020B0502040204020203" pitchFamily="34" charset="0"/>
                  <a:cs typeface="Segoe UI" panose="020B0502040204020203" pitchFamily="34" charset="0"/>
                </a:rPr>
                <a:t>Site5 name</a:t>
              </a:r>
            </a:p>
          </p:txBody>
        </p:sp>
      </p:grpSp>
      <p:grpSp>
        <p:nvGrpSpPr>
          <p:cNvPr id="84" name="Group 83">
            <a:extLst>
              <a:ext uri="{FF2B5EF4-FFF2-40B4-BE49-F238E27FC236}">
                <a16:creationId xmlns:a16="http://schemas.microsoft.com/office/drawing/2014/main" id="{606A234C-D073-F749-B970-29BB5A3DB904}"/>
              </a:ext>
            </a:extLst>
          </p:cNvPr>
          <p:cNvGrpSpPr/>
          <p:nvPr/>
        </p:nvGrpSpPr>
        <p:grpSpPr>
          <a:xfrm>
            <a:off x="9346119" y="3914334"/>
            <a:ext cx="1893566" cy="280678"/>
            <a:chOff x="9311454" y="1870972"/>
            <a:chExt cx="1893835" cy="280718"/>
          </a:xfrm>
        </p:grpSpPr>
        <p:sp>
          <p:nvSpPr>
            <p:cNvPr id="85" name="Oval 84">
              <a:extLst>
                <a:ext uri="{FF2B5EF4-FFF2-40B4-BE49-F238E27FC236}">
                  <a16:creationId xmlns:a16="http://schemas.microsoft.com/office/drawing/2014/main" id="{583A7A40-B521-BB46-B4CE-D2DCD83549E4}"/>
                </a:ext>
              </a:extLst>
            </p:cNvPr>
            <p:cNvSpPr/>
            <p:nvPr/>
          </p:nvSpPr>
          <p:spPr>
            <a:xfrm>
              <a:off x="9311454" y="1924660"/>
              <a:ext cx="169625" cy="169625"/>
            </a:xfrm>
            <a:prstGeom prst="ellipse">
              <a:avLst/>
            </a:prstGeom>
            <a:solidFill>
              <a:srgbClr val="C80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46CE96CE-DD00-8B46-88B2-ACF55654D592}"/>
                </a:ext>
              </a:extLst>
            </p:cNvPr>
            <p:cNvSpPr txBox="1"/>
            <p:nvPr/>
          </p:nvSpPr>
          <p:spPr>
            <a:xfrm>
              <a:off x="9580905" y="1870972"/>
              <a:ext cx="1624384" cy="280718"/>
            </a:xfrm>
            <a:prstGeom prst="rect">
              <a:avLst/>
            </a:prstGeom>
            <a:noFill/>
          </p:spPr>
          <p:txBody>
            <a:bodyPr wrap="square" rtlCol="0" anchor="t">
              <a:spAutoFit/>
            </a:bodyPr>
            <a:lstStyle/>
            <a:p>
              <a:r>
                <a:rPr lang="en-US" sz="1200" dirty="0">
                  <a:solidFill>
                    <a:schemeClr val="bg2">
                      <a:lumMod val="25000"/>
                    </a:schemeClr>
                  </a:solidFill>
                  <a:latin typeface="Segoe UI" panose="020B0502040204020203" pitchFamily="34" charset="0"/>
                  <a:cs typeface="Segoe UI" panose="020B0502040204020203" pitchFamily="34" charset="0"/>
                </a:rPr>
                <a:t>Site6 name</a:t>
              </a:r>
            </a:p>
          </p:txBody>
        </p:sp>
      </p:grpSp>
      <p:grpSp>
        <p:nvGrpSpPr>
          <p:cNvPr id="87" name="Group 86">
            <a:extLst>
              <a:ext uri="{FF2B5EF4-FFF2-40B4-BE49-F238E27FC236}">
                <a16:creationId xmlns:a16="http://schemas.microsoft.com/office/drawing/2014/main" id="{5C1086AE-E7A2-C748-947E-248695EE5670}"/>
              </a:ext>
            </a:extLst>
          </p:cNvPr>
          <p:cNvGrpSpPr/>
          <p:nvPr/>
        </p:nvGrpSpPr>
        <p:grpSpPr>
          <a:xfrm>
            <a:off x="9346119" y="4359580"/>
            <a:ext cx="1893566" cy="280678"/>
            <a:chOff x="9311454" y="1870972"/>
            <a:chExt cx="1893835" cy="280718"/>
          </a:xfrm>
        </p:grpSpPr>
        <p:sp>
          <p:nvSpPr>
            <p:cNvPr id="88" name="Oval 87">
              <a:extLst>
                <a:ext uri="{FF2B5EF4-FFF2-40B4-BE49-F238E27FC236}">
                  <a16:creationId xmlns:a16="http://schemas.microsoft.com/office/drawing/2014/main" id="{00310350-7FDE-284F-9FCE-C51764A56BC8}"/>
                </a:ext>
              </a:extLst>
            </p:cNvPr>
            <p:cNvSpPr/>
            <p:nvPr/>
          </p:nvSpPr>
          <p:spPr>
            <a:xfrm>
              <a:off x="9311454" y="1924660"/>
              <a:ext cx="169625" cy="169625"/>
            </a:xfrm>
            <a:prstGeom prst="ellipse">
              <a:avLst/>
            </a:prstGeom>
            <a:solidFill>
              <a:srgbClr val="C42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CE357F55-1680-5345-95E5-0B31805F144A}"/>
                </a:ext>
              </a:extLst>
            </p:cNvPr>
            <p:cNvSpPr txBox="1"/>
            <p:nvPr/>
          </p:nvSpPr>
          <p:spPr>
            <a:xfrm>
              <a:off x="9580905" y="1870972"/>
              <a:ext cx="1624384" cy="280718"/>
            </a:xfrm>
            <a:prstGeom prst="rect">
              <a:avLst/>
            </a:prstGeom>
            <a:noFill/>
          </p:spPr>
          <p:txBody>
            <a:bodyPr wrap="square" rtlCol="0" anchor="t">
              <a:spAutoFit/>
            </a:bodyPr>
            <a:lstStyle/>
            <a:p>
              <a:r>
                <a:rPr lang="en-US" sz="1200" dirty="0">
                  <a:solidFill>
                    <a:schemeClr val="bg2">
                      <a:lumMod val="25000"/>
                    </a:schemeClr>
                  </a:solidFill>
                  <a:latin typeface="Segoe UI" panose="020B0502040204020203" pitchFamily="34" charset="0"/>
                  <a:cs typeface="Segoe UI" panose="020B0502040204020203" pitchFamily="34" charset="0"/>
                </a:rPr>
                <a:t>Site7 name</a:t>
              </a:r>
            </a:p>
          </p:txBody>
        </p:sp>
      </p:grpSp>
      <p:sp>
        <p:nvSpPr>
          <p:cNvPr id="90" name="TextBox 89">
            <a:extLst>
              <a:ext uri="{FF2B5EF4-FFF2-40B4-BE49-F238E27FC236}">
                <a16:creationId xmlns:a16="http://schemas.microsoft.com/office/drawing/2014/main" id="{EC27EE45-EC46-D948-94C0-37BAF88EFE5A}"/>
              </a:ext>
            </a:extLst>
          </p:cNvPr>
          <p:cNvSpPr txBox="1"/>
          <p:nvPr/>
        </p:nvSpPr>
        <p:spPr>
          <a:xfrm>
            <a:off x="9346120" y="5020751"/>
            <a:ext cx="1893565" cy="461665"/>
          </a:xfrm>
          <a:prstGeom prst="rect">
            <a:avLst/>
          </a:prstGeom>
          <a:noFill/>
        </p:spPr>
        <p:txBody>
          <a:bodyPr wrap="square" rtlCol="0" anchor="t">
            <a:spAutoFit/>
          </a:bodyPr>
          <a:lstStyle/>
          <a:p>
            <a:pPr algn="ctr"/>
            <a:r>
              <a:rPr lang="en-US" sz="1200" dirty="0">
                <a:solidFill>
                  <a:schemeClr val="bg2">
                    <a:lumMod val="50000"/>
                  </a:schemeClr>
                </a:solidFill>
                <a:latin typeface="Segoe UI" panose="020B0502040204020203" pitchFamily="34" charset="0"/>
                <a:cs typeface="Segoe UI" panose="020B0502040204020203" pitchFamily="34" charset="0"/>
              </a:rPr>
              <a:t>Add top pilot site candidates as needed</a:t>
            </a:r>
          </a:p>
        </p:txBody>
      </p:sp>
    </p:spTree>
    <p:extLst>
      <p:ext uri="{BB962C8B-B14F-4D97-AF65-F5344CB8AC3E}">
        <p14:creationId xmlns:p14="http://schemas.microsoft.com/office/powerpoint/2010/main" val="3783656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E1BD068-3E87-4C45-AD15-1518243933B4}"/>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CB278B62-25AC-B74D-B8A2-032951E411B3}"/>
              </a:ext>
            </a:extLst>
          </p:cNvPr>
          <p:cNvSpPr txBox="1">
            <a:spLocks/>
          </p:cNvSpPr>
          <p:nvPr/>
        </p:nvSpPr>
        <p:spPr>
          <a:xfrm>
            <a:off x="609600" y="1025821"/>
            <a:ext cx="10506076" cy="2779263"/>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lvl="0" defTabSz="914400">
              <a:lnSpc>
                <a:spcPct val="150000"/>
              </a:lnSpc>
              <a:spcBef>
                <a:spcPts val="0"/>
              </a:spcBef>
              <a:defRPr/>
            </a:pPr>
            <a:r>
              <a:rPr lang="en-US" sz="6000" dirty="0">
                <a:solidFill>
                  <a:srgbClr val="3B3838"/>
                </a:solidFill>
                <a:cs typeface="Segoe UI"/>
              </a:rPr>
              <a:t>Additional Key Considerations</a:t>
            </a:r>
          </a:p>
        </p:txBody>
      </p:sp>
      <p:sp>
        <p:nvSpPr>
          <p:cNvPr id="5" name="Title 1">
            <a:extLst>
              <a:ext uri="{FF2B5EF4-FFF2-40B4-BE49-F238E27FC236}">
                <a16:creationId xmlns:a16="http://schemas.microsoft.com/office/drawing/2014/main" id="{4C326DD9-16DE-485E-BC45-369BE610AB04}"/>
              </a:ext>
            </a:extLst>
          </p:cNvPr>
          <p:cNvSpPr txBox="1">
            <a:spLocks/>
          </p:cNvSpPr>
          <p:nvPr/>
        </p:nvSpPr>
        <p:spPr>
          <a:xfrm>
            <a:off x="609600" y="380508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dirty="0">
                <a:solidFill>
                  <a:srgbClr val="0070C0"/>
                </a:solidFill>
                <a:latin typeface="Segoe UI" panose="020B0502040204020203" pitchFamily="34" charset="0"/>
                <a:ea typeface="+mj-ea"/>
              </a:rPr>
              <a:t>30 minutes</a:t>
            </a:r>
          </a:p>
        </p:txBody>
      </p:sp>
    </p:spTree>
    <p:extLst>
      <p:ext uri="{BB962C8B-B14F-4D97-AF65-F5344CB8AC3E}">
        <p14:creationId xmlns:p14="http://schemas.microsoft.com/office/powerpoint/2010/main" val="385219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26425" y="407718"/>
            <a:ext cx="11336039" cy="757914"/>
          </a:xfrm>
        </p:spPr>
        <p:txBody>
          <a:bodyPr/>
          <a:lstStyle/>
          <a:p>
            <a:r>
              <a:rPr lang="en-US" dirty="0">
                <a:solidFill>
                  <a:schemeClr val="bg2">
                    <a:lumMod val="25000"/>
                  </a:schemeClr>
                </a:solidFill>
              </a:rPr>
              <a:t>Office 365 Group naming strategy</a:t>
            </a:r>
            <a:br>
              <a:rPr lang="en-US" dirty="0"/>
            </a:br>
            <a:r>
              <a:rPr lang="en-US" sz="1961" dirty="0">
                <a:gradFill>
                  <a:gsLst>
                    <a:gs pos="1250">
                      <a:schemeClr val="accent1"/>
                    </a:gs>
                    <a:gs pos="100000">
                      <a:schemeClr val="accent1"/>
                    </a:gs>
                  </a:gsLst>
                  <a:lin ang="5400000" scaled="0"/>
                </a:gradFill>
                <a:cs typeface="Segoe UI Semilight" charset="0"/>
              </a:rPr>
              <a:t>How will you name the Office 365 Groups?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697804" y="1667336"/>
            <a:ext cx="9773489" cy="4460716"/>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indent="-457112" defTabSz="932563">
              <a:buFont typeface="Arial" pitchFamily="34" charset="0"/>
              <a:buChar char="•"/>
              <a:defRPr/>
            </a:pPr>
            <a:r>
              <a:rPr lang="en-US" sz="2000" dirty="0">
                <a:gradFill>
                  <a:gsLst>
                    <a:gs pos="1250">
                      <a:srgbClr val="000000"/>
                    </a:gs>
                    <a:gs pos="99000">
                      <a:srgbClr val="000000"/>
                    </a:gs>
                  </a:gsLst>
                  <a:lin ang="5400000" scaled="0"/>
                </a:gradFill>
                <a:latin typeface="Segoe UI"/>
              </a:rPr>
              <a:t>The Office 365 Group names you’ll be using during the Office 365 Group Connect step will have to be </a:t>
            </a:r>
            <a:r>
              <a:rPr lang="en-US" sz="2000" b="1" dirty="0">
                <a:gradFill>
                  <a:gsLst>
                    <a:gs pos="1250">
                      <a:srgbClr val="000000"/>
                    </a:gs>
                    <a:gs pos="99000">
                      <a:srgbClr val="000000"/>
                    </a:gs>
                  </a:gsLst>
                  <a:lin ang="5400000" scaled="0"/>
                </a:gradFill>
                <a:latin typeface="Segoe UI"/>
              </a:rPr>
              <a:t>unique across your Azure AD environment</a:t>
            </a:r>
            <a:r>
              <a:rPr lang="en-US" sz="2000" dirty="0">
                <a:gradFill>
                  <a:gsLst>
                    <a:gs pos="1250">
                      <a:srgbClr val="000000"/>
                    </a:gs>
                    <a:gs pos="99000">
                      <a:srgbClr val="000000"/>
                    </a:gs>
                  </a:gsLst>
                  <a:lin ang="5400000" scaled="0"/>
                </a:gradFill>
                <a:latin typeface="Segoe UI"/>
              </a:rPr>
              <a:t>. Therefore it’s important that you think about a group naming convention.</a:t>
            </a:r>
          </a:p>
          <a:p>
            <a:pPr marL="457112" lvl="1" indent="-457112" defTabSz="932563">
              <a:spcBef>
                <a:spcPts val="1200"/>
              </a:spcBef>
              <a:buFont typeface="Arial" pitchFamily="34" charset="0"/>
              <a:buChar char="•"/>
              <a:defRPr/>
            </a:pPr>
            <a:r>
              <a:rPr lang="en-US" sz="1412" b="1" dirty="0">
                <a:gradFill>
                  <a:gsLst>
                    <a:gs pos="1250">
                      <a:srgbClr val="000000"/>
                    </a:gs>
                    <a:gs pos="99000">
                      <a:srgbClr val="000000"/>
                    </a:gs>
                  </a:gsLst>
                  <a:lin ang="5400000" scaled="0"/>
                </a:gradFill>
                <a:latin typeface="Segoe UI"/>
              </a:rPr>
              <a:t>Task</a:t>
            </a:r>
            <a:r>
              <a:rPr lang="en-US" sz="1412" dirty="0">
                <a:gradFill>
                  <a:gsLst>
                    <a:gs pos="1250">
                      <a:srgbClr val="000000"/>
                    </a:gs>
                    <a:gs pos="99000">
                      <a:srgbClr val="000000"/>
                    </a:gs>
                  </a:gsLst>
                  <a:lin ang="5400000" scaled="0"/>
                </a:gradFill>
                <a:latin typeface="Segoe UI"/>
              </a:rPr>
              <a:t>: Define a group naming convention that you can apply to the sites that will be modernized</a:t>
            </a:r>
          </a:p>
          <a:p>
            <a:pPr marL="457112" lvl="1" indent="-457112" defTabSz="932563">
              <a:spcBef>
                <a:spcPts val="1200"/>
              </a:spcBef>
              <a:buFont typeface="Arial" pitchFamily="34" charset="0"/>
              <a:buChar char="•"/>
              <a:defRPr/>
            </a:pPr>
            <a:r>
              <a:rPr lang="en-US" sz="1412" b="1" dirty="0">
                <a:gradFill>
                  <a:gsLst>
                    <a:gs pos="1250">
                      <a:srgbClr val="000000"/>
                    </a:gs>
                    <a:gs pos="99000">
                      <a:srgbClr val="000000"/>
                    </a:gs>
                  </a:gsLst>
                  <a:lin ang="5400000" scaled="0"/>
                </a:gradFill>
                <a:latin typeface="Segoe UI"/>
              </a:rPr>
              <a:t>Task</a:t>
            </a:r>
            <a:r>
              <a:rPr lang="en-US" sz="1412" dirty="0">
                <a:gradFill>
                  <a:gsLst>
                    <a:gs pos="1250">
                      <a:srgbClr val="000000"/>
                    </a:gs>
                    <a:gs pos="99000">
                      <a:srgbClr val="000000"/>
                    </a:gs>
                  </a:gsLst>
                  <a:lin ang="5400000" scaled="0"/>
                </a:gradFill>
                <a:latin typeface="Segoe UI"/>
              </a:rPr>
              <a:t>: Consider configuring Office 365 Group naming policies in Azure AD to help enforce group naming. </a:t>
            </a:r>
            <a:r>
              <a:rPr lang="en-US" sz="1412" dirty="0">
                <a:gradFill>
                  <a:gsLst>
                    <a:gs pos="1250">
                      <a:srgbClr val="000000"/>
                    </a:gs>
                    <a:gs pos="99000">
                      <a:srgbClr val="000000"/>
                    </a:gs>
                  </a:gsLst>
                  <a:lin ang="5400000" scaled="0"/>
                </a:gradFill>
              </a:rPr>
              <a:t>See </a:t>
            </a:r>
            <a:r>
              <a:rPr lang="en-US" sz="1412" dirty="0">
                <a:gradFill>
                  <a:gsLst>
                    <a:gs pos="1250">
                      <a:srgbClr val="000000"/>
                    </a:gs>
                    <a:gs pos="99000">
                      <a:srgbClr val="000000"/>
                    </a:gs>
                  </a:gsLst>
                  <a:lin ang="5400000" scaled="0"/>
                </a:gradFill>
                <a:hlinkClick r:id="rId3"/>
              </a:rPr>
              <a:t>https://docs.microsoft.com/en-ca/azure/active-directory/users-groups-roles/groups-naming-policy</a:t>
            </a:r>
            <a:r>
              <a:rPr lang="en-US" sz="1412" dirty="0">
                <a:gradFill>
                  <a:gsLst>
                    <a:gs pos="1250">
                      <a:srgbClr val="000000"/>
                    </a:gs>
                    <a:gs pos="99000">
                      <a:srgbClr val="000000"/>
                    </a:gs>
                  </a:gsLst>
                  <a:lin ang="5400000" scaled="0"/>
                </a:gradFill>
              </a:rPr>
              <a:t> and </a:t>
            </a:r>
            <a:r>
              <a:rPr lang="en-US" sz="1412" dirty="0">
                <a:gradFill>
                  <a:gsLst>
                    <a:gs pos="1250">
                      <a:srgbClr val="000000"/>
                    </a:gs>
                    <a:gs pos="99000">
                      <a:srgbClr val="000000"/>
                    </a:gs>
                  </a:gsLst>
                  <a:lin ang="5400000" scaled="0"/>
                </a:gradFill>
                <a:hlinkClick r:id="rId4"/>
              </a:rPr>
              <a:t>https://docs.microsoft.com/en-us/office365/admin/create-groups/groups-naming-policy?redirectSourcePath=%252fen-us%252farticle%252foffice-365-groups-naming-policy-6ceca4d3-cad1-4532-9f0f-d469dfbbb552&amp;view=o365-worldwide</a:t>
            </a:r>
            <a:r>
              <a:rPr lang="en-US" sz="1412" dirty="0">
                <a:gradFill>
                  <a:gsLst>
                    <a:gs pos="1250">
                      <a:srgbClr val="000000"/>
                    </a:gs>
                    <a:gs pos="99000">
                      <a:srgbClr val="000000"/>
                    </a:gs>
                  </a:gsLst>
                  <a:lin ang="5400000" scaled="0"/>
                </a:gradFill>
              </a:rPr>
              <a:t> to learn more.</a:t>
            </a:r>
          </a:p>
          <a:p>
            <a:pPr marL="457112" lvl="1" indent="-457112" defTabSz="932563">
              <a:spcBef>
                <a:spcPts val="1200"/>
              </a:spcBef>
              <a:buFont typeface="Arial" pitchFamily="34" charset="0"/>
              <a:buChar char="•"/>
              <a:defRPr/>
            </a:pPr>
            <a:endParaRPr lang="en-US" sz="1412" dirty="0">
              <a:gradFill>
                <a:gsLst>
                  <a:gs pos="1250">
                    <a:srgbClr val="000000"/>
                  </a:gs>
                  <a:gs pos="99000">
                    <a:srgbClr val="000000"/>
                  </a:gs>
                </a:gsLst>
                <a:lin ang="5400000" scaled="0"/>
              </a:gradFill>
              <a:latin typeface="Segoe UI"/>
            </a:endParaRPr>
          </a:p>
        </p:txBody>
      </p:sp>
    </p:spTree>
    <p:extLst>
      <p:ext uri="{BB962C8B-B14F-4D97-AF65-F5344CB8AC3E}">
        <p14:creationId xmlns:p14="http://schemas.microsoft.com/office/powerpoint/2010/main" val="881252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26425" y="407718"/>
            <a:ext cx="11336039" cy="757914"/>
          </a:xfrm>
        </p:spPr>
        <p:txBody>
          <a:bodyPr/>
          <a:lstStyle/>
          <a:p>
            <a:r>
              <a:rPr lang="en-US" dirty="0">
                <a:solidFill>
                  <a:schemeClr val="bg2">
                    <a:lumMod val="25000"/>
                  </a:schemeClr>
                </a:solidFill>
              </a:rPr>
              <a:t>Office 365 Tenant themes</a:t>
            </a:r>
            <a:br>
              <a:rPr lang="en-US" dirty="0"/>
            </a:br>
            <a:r>
              <a:rPr lang="en-US" sz="1961" dirty="0">
                <a:gradFill>
                  <a:gsLst>
                    <a:gs pos="1250">
                      <a:schemeClr val="accent1"/>
                    </a:gs>
                    <a:gs pos="100000">
                      <a:schemeClr val="accent1"/>
                    </a:gs>
                  </a:gsLst>
                  <a:lin ang="5400000" scaled="0"/>
                </a:gradFill>
                <a:cs typeface="Segoe UI Semilight" charset="0"/>
              </a:rPr>
              <a:t>How to setup tenant themes?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697805" y="1667336"/>
            <a:ext cx="8767206" cy="4460716"/>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indent="-457112" defTabSz="932563">
              <a:buFont typeface="Arial" pitchFamily="34" charset="0"/>
              <a:buChar char="•"/>
              <a:defRPr/>
            </a:pPr>
            <a:r>
              <a:rPr lang="en-US" sz="2000" dirty="0">
                <a:gradFill>
                  <a:gsLst>
                    <a:gs pos="1250">
                      <a:srgbClr val="000000"/>
                    </a:gs>
                    <a:gs pos="99000">
                      <a:srgbClr val="000000"/>
                    </a:gs>
                  </a:gsLst>
                  <a:lin ang="5400000" scaled="0"/>
                </a:gradFill>
                <a:latin typeface="Segoe UI"/>
              </a:rPr>
              <a:t>During the Teamwork Transformation you’ll be (optionally) setting the site’s theme to a tenant theme. For this to work you’ll need to first ensure the needed tenant themes are available</a:t>
            </a:r>
          </a:p>
          <a:p>
            <a:pPr marL="457112" lvl="1" indent="-457112" defTabSz="932563">
              <a:spcBef>
                <a:spcPts val="1200"/>
              </a:spcBef>
              <a:buFont typeface="Arial" pitchFamily="34" charset="0"/>
              <a:buChar char="•"/>
              <a:defRPr/>
            </a:pPr>
            <a:r>
              <a:rPr lang="en-US" sz="1412" b="1" dirty="0">
                <a:gradFill>
                  <a:gsLst>
                    <a:gs pos="1250">
                      <a:srgbClr val="000000"/>
                    </a:gs>
                    <a:gs pos="99000">
                      <a:srgbClr val="000000"/>
                    </a:gs>
                  </a:gsLst>
                  <a:lin ang="5400000" scaled="0"/>
                </a:gradFill>
                <a:latin typeface="Segoe UI"/>
              </a:rPr>
              <a:t>Task</a:t>
            </a:r>
            <a:r>
              <a:rPr lang="en-US" sz="1412" dirty="0">
                <a:gradFill>
                  <a:gsLst>
                    <a:gs pos="1250">
                      <a:srgbClr val="000000"/>
                    </a:gs>
                    <a:gs pos="99000">
                      <a:srgbClr val="000000"/>
                    </a:gs>
                  </a:gsLst>
                  <a:lin ang="5400000" scaled="0"/>
                </a:gradFill>
                <a:latin typeface="Segoe UI"/>
              </a:rPr>
              <a:t>: Create the needed tenant themes. Use the online </a:t>
            </a:r>
            <a:r>
              <a:rPr lang="en-US" sz="1412" dirty="0">
                <a:gradFill>
                  <a:gsLst>
                    <a:gs pos="1250">
                      <a:srgbClr val="000000"/>
                    </a:gs>
                    <a:gs pos="99000">
                      <a:srgbClr val="000000"/>
                    </a:gs>
                  </a:gsLst>
                  <a:lin ang="5400000" scaled="0"/>
                </a:gradFill>
              </a:rPr>
              <a:t>theme generator (</a:t>
            </a:r>
            <a:r>
              <a:rPr lang="en-US" sz="1412" dirty="0">
                <a:gradFill>
                  <a:gsLst>
                    <a:gs pos="1250">
                      <a:srgbClr val="000000"/>
                    </a:gs>
                    <a:gs pos="99000">
                      <a:srgbClr val="000000"/>
                    </a:gs>
                  </a:gsLst>
                  <a:lin ang="5400000" scaled="0"/>
                </a:gradFill>
                <a:hlinkClick r:id="rId3"/>
              </a:rPr>
              <a:t>https://aka.ms/themedesigner</a:t>
            </a:r>
            <a:r>
              <a:rPr lang="en-US" sz="1412" dirty="0">
                <a:gradFill>
                  <a:gsLst>
                    <a:gs pos="1250">
                      <a:srgbClr val="000000"/>
                    </a:gs>
                    <a:gs pos="99000">
                      <a:srgbClr val="000000"/>
                    </a:gs>
                  </a:gsLst>
                  <a:lin ang="5400000" scaled="0"/>
                </a:gradFill>
              </a:rPr>
              <a:t>) to create the themes, use the </a:t>
            </a:r>
            <a:r>
              <a:rPr lang="en-US" sz="1412" b="1" dirty="0">
                <a:gradFill>
                  <a:gsLst>
                    <a:gs pos="1250">
                      <a:srgbClr val="000000"/>
                    </a:gs>
                    <a:gs pos="99000">
                      <a:srgbClr val="000000"/>
                    </a:gs>
                  </a:gsLst>
                  <a:lin ang="5400000" scaled="0"/>
                </a:gradFill>
              </a:rPr>
              <a:t>Export theme </a:t>
            </a:r>
            <a:r>
              <a:rPr lang="en-US" sz="1412" dirty="0">
                <a:gradFill>
                  <a:gsLst>
                    <a:gs pos="1250">
                      <a:srgbClr val="000000"/>
                    </a:gs>
                    <a:gs pos="99000">
                      <a:srgbClr val="000000"/>
                    </a:gs>
                  </a:gsLst>
                  <a:lin ang="5400000" scaled="0"/>
                </a:gradFill>
              </a:rPr>
              <a:t>option and copy the PowerShell formatting</a:t>
            </a:r>
          </a:p>
          <a:p>
            <a:pPr marL="457112" lvl="1" indent="-457112" defTabSz="932563">
              <a:spcBef>
                <a:spcPts val="1200"/>
              </a:spcBef>
              <a:buFont typeface="Arial" pitchFamily="34" charset="0"/>
              <a:buChar char="•"/>
              <a:defRPr/>
            </a:pPr>
            <a:r>
              <a:rPr lang="en-US" sz="1412" b="1" dirty="0">
                <a:gradFill>
                  <a:gsLst>
                    <a:gs pos="1250">
                      <a:srgbClr val="000000"/>
                    </a:gs>
                    <a:gs pos="99000">
                      <a:srgbClr val="000000"/>
                    </a:gs>
                  </a:gsLst>
                  <a:lin ang="5400000" scaled="0"/>
                </a:gradFill>
                <a:latin typeface="Segoe UI"/>
              </a:rPr>
              <a:t>Task</a:t>
            </a:r>
            <a:r>
              <a:rPr lang="en-US" sz="1412" dirty="0">
                <a:gradFill>
                  <a:gsLst>
                    <a:gs pos="1250">
                      <a:srgbClr val="000000"/>
                    </a:gs>
                    <a:gs pos="99000">
                      <a:srgbClr val="000000"/>
                    </a:gs>
                  </a:gsLst>
                  <a:lin ang="5400000" scaled="0"/>
                </a:gradFill>
                <a:latin typeface="Segoe UI"/>
              </a:rPr>
              <a:t>: Add the new theme to the tenant via</a:t>
            </a:r>
          </a:p>
          <a:p>
            <a:pPr marL="681209" lvl="2" indent="-457112" defTabSz="932563">
              <a:spcBef>
                <a:spcPts val="1200"/>
              </a:spcBef>
              <a:buFont typeface="Arial" pitchFamily="34" charset="0"/>
              <a:buChar char="•"/>
              <a:defRPr/>
            </a:pPr>
            <a:r>
              <a:rPr lang="en-US" sz="1412" dirty="0">
                <a:gradFill>
                  <a:gsLst>
                    <a:gs pos="1250">
                      <a:srgbClr val="000000"/>
                    </a:gs>
                    <a:gs pos="99000">
                      <a:srgbClr val="000000"/>
                    </a:gs>
                  </a:gsLst>
                  <a:lin ang="5400000" scaled="0"/>
                </a:gradFill>
                <a:latin typeface="Segoe UI"/>
              </a:rPr>
              <a:t>Assigning the copied PowerShell to a variable: $</a:t>
            </a:r>
            <a:r>
              <a:rPr lang="en-US" sz="1412" dirty="0" err="1">
                <a:gradFill>
                  <a:gsLst>
                    <a:gs pos="1250">
                      <a:srgbClr val="000000"/>
                    </a:gs>
                    <a:gs pos="99000">
                      <a:srgbClr val="000000"/>
                    </a:gs>
                  </a:gsLst>
                  <a:lin ang="5400000" scaled="0"/>
                </a:gradFill>
                <a:latin typeface="Segoe UI"/>
              </a:rPr>
              <a:t>ContosoTheme</a:t>
            </a:r>
            <a:r>
              <a:rPr lang="en-US" sz="1412" dirty="0">
                <a:gradFill>
                  <a:gsLst>
                    <a:gs pos="1250">
                      <a:srgbClr val="000000"/>
                    </a:gs>
                    <a:gs pos="99000">
                      <a:srgbClr val="000000"/>
                    </a:gs>
                  </a:gsLst>
                  <a:lin ang="5400000" scaled="0"/>
                </a:gradFill>
                <a:latin typeface="Segoe UI"/>
              </a:rPr>
              <a:t> = @{“</a:t>
            </a:r>
            <a:r>
              <a:rPr lang="en-US" sz="1412" dirty="0" err="1">
                <a:gradFill>
                  <a:gsLst>
                    <a:gs pos="1250">
                      <a:srgbClr val="000000"/>
                    </a:gs>
                    <a:gs pos="99000">
                      <a:srgbClr val="000000"/>
                    </a:gs>
                  </a:gsLst>
                  <a:lin ang="5400000" scaled="0"/>
                </a:gradFill>
                <a:latin typeface="Segoe UI"/>
              </a:rPr>
              <a:t>themePrimary</a:t>
            </a:r>
            <a:r>
              <a:rPr lang="en-US" sz="1412" dirty="0">
                <a:gradFill>
                  <a:gsLst>
                    <a:gs pos="1250">
                      <a:srgbClr val="000000"/>
                    </a:gs>
                    <a:gs pos="99000">
                      <a:srgbClr val="000000"/>
                    </a:gs>
                  </a:gsLst>
                  <a:lin ang="5400000" scaled="0"/>
                </a:gradFill>
                <a:latin typeface="Segoe UI"/>
              </a:rPr>
              <a:t>”=…</a:t>
            </a:r>
          </a:p>
          <a:p>
            <a:pPr marL="681209" lvl="2" indent="-457112" defTabSz="932563">
              <a:spcBef>
                <a:spcPts val="1200"/>
              </a:spcBef>
              <a:buFont typeface="Arial" pitchFamily="34" charset="0"/>
              <a:buChar char="•"/>
              <a:defRPr/>
            </a:pPr>
            <a:r>
              <a:rPr lang="en-US" sz="1412" dirty="0">
                <a:gradFill>
                  <a:gsLst>
                    <a:gs pos="1250">
                      <a:srgbClr val="000000"/>
                    </a:gs>
                    <a:gs pos="99000">
                      <a:srgbClr val="000000"/>
                    </a:gs>
                  </a:gsLst>
                  <a:lin ang="5400000" scaled="0"/>
                </a:gradFill>
                <a:latin typeface="Segoe UI"/>
              </a:rPr>
              <a:t>Adding the theme</a:t>
            </a:r>
            <a:r>
              <a:rPr lang="en-US" sz="1412" dirty="0">
                <a:gradFill>
                  <a:gsLst>
                    <a:gs pos="1250">
                      <a:srgbClr val="000000"/>
                    </a:gs>
                    <a:gs pos="99000">
                      <a:srgbClr val="000000"/>
                    </a:gs>
                  </a:gsLst>
                  <a:lin ang="5400000" scaled="0"/>
                </a:gradFill>
              </a:rPr>
              <a:t>: Add-</a:t>
            </a:r>
            <a:r>
              <a:rPr lang="en-US" sz="1412" dirty="0" err="1">
                <a:gradFill>
                  <a:gsLst>
                    <a:gs pos="1250">
                      <a:srgbClr val="000000"/>
                    </a:gs>
                    <a:gs pos="99000">
                      <a:srgbClr val="000000"/>
                    </a:gs>
                  </a:gsLst>
                  <a:lin ang="5400000" scaled="0"/>
                </a:gradFill>
              </a:rPr>
              <a:t>PnPTenantTheme</a:t>
            </a:r>
            <a:r>
              <a:rPr lang="en-US" sz="1412" dirty="0">
                <a:gradFill>
                  <a:gsLst>
                    <a:gs pos="1250">
                      <a:srgbClr val="000000"/>
                    </a:gs>
                    <a:gs pos="99000">
                      <a:srgbClr val="000000"/>
                    </a:gs>
                  </a:gsLst>
                  <a:lin ang="5400000" scaled="0"/>
                </a:gradFill>
              </a:rPr>
              <a:t> -Palette $</a:t>
            </a:r>
            <a:r>
              <a:rPr lang="en-US" sz="1412" dirty="0" err="1">
                <a:gradFill>
                  <a:gsLst>
                    <a:gs pos="1250">
                      <a:srgbClr val="000000"/>
                    </a:gs>
                    <a:gs pos="99000">
                      <a:srgbClr val="000000"/>
                    </a:gs>
                  </a:gsLst>
                  <a:lin ang="5400000" scaled="0"/>
                </a:gradFill>
              </a:rPr>
              <a:t>ContosoTheme</a:t>
            </a:r>
            <a:r>
              <a:rPr lang="en-US" sz="1412" dirty="0">
                <a:gradFill>
                  <a:gsLst>
                    <a:gs pos="1250">
                      <a:srgbClr val="000000"/>
                    </a:gs>
                    <a:gs pos="99000">
                      <a:srgbClr val="000000"/>
                    </a:gs>
                  </a:gsLst>
                  <a:lin ang="5400000" scaled="0"/>
                </a:gradFill>
              </a:rPr>
              <a:t> -Identity “Contoso Corporate theme" -</a:t>
            </a:r>
            <a:r>
              <a:rPr lang="en-US" sz="1412" dirty="0" err="1">
                <a:gradFill>
                  <a:gsLst>
                    <a:gs pos="1250">
                      <a:srgbClr val="000000"/>
                    </a:gs>
                    <a:gs pos="99000">
                      <a:srgbClr val="000000"/>
                    </a:gs>
                  </a:gsLst>
                  <a:lin ang="5400000" scaled="0"/>
                </a:gradFill>
              </a:rPr>
              <a:t>IsInverted</a:t>
            </a:r>
            <a:r>
              <a:rPr lang="en-US" sz="1412" dirty="0">
                <a:gradFill>
                  <a:gsLst>
                    <a:gs pos="1250">
                      <a:srgbClr val="000000"/>
                    </a:gs>
                    <a:gs pos="99000">
                      <a:srgbClr val="000000"/>
                    </a:gs>
                  </a:gsLst>
                  <a:lin ang="5400000" scaled="0"/>
                </a:gradFill>
              </a:rPr>
              <a:t>:$false</a:t>
            </a:r>
            <a:r>
              <a:rPr lang="en-US" sz="1412" dirty="0">
                <a:gradFill>
                  <a:gsLst>
                    <a:gs pos="1250">
                      <a:srgbClr val="000000"/>
                    </a:gs>
                    <a:gs pos="99000">
                      <a:srgbClr val="000000"/>
                    </a:gs>
                  </a:gsLst>
                  <a:lin ang="5400000" scaled="0"/>
                </a:gradFill>
                <a:latin typeface="Segoe UI"/>
              </a:rPr>
              <a:t> </a:t>
            </a:r>
          </a:p>
          <a:p>
            <a:pPr marL="681209" lvl="2" indent="-457112" defTabSz="932563">
              <a:spcBef>
                <a:spcPts val="1200"/>
              </a:spcBef>
              <a:buFont typeface="Arial" pitchFamily="34" charset="0"/>
              <a:buChar char="•"/>
              <a:defRPr/>
            </a:pPr>
            <a:r>
              <a:rPr lang="en-US" sz="1412" dirty="0">
                <a:gradFill>
                  <a:gsLst>
                    <a:gs pos="1250">
                      <a:srgbClr val="000000"/>
                    </a:gs>
                    <a:gs pos="99000">
                      <a:srgbClr val="000000"/>
                    </a:gs>
                  </a:gsLst>
                  <a:lin ang="5400000" scaled="0"/>
                </a:gradFill>
                <a:latin typeface="Segoe UI"/>
              </a:rPr>
              <a:t>See </a:t>
            </a:r>
            <a:r>
              <a:rPr lang="en-US" sz="1412" dirty="0">
                <a:gradFill>
                  <a:gsLst>
                    <a:gs pos="1250">
                      <a:srgbClr val="000000"/>
                    </a:gs>
                    <a:gs pos="99000">
                      <a:srgbClr val="000000"/>
                    </a:gs>
                  </a:gsLst>
                  <a:lin ang="5400000" scaled="0"/>
                </a:gradFill>
                <a:hlinkClick r:id="rId4"/>
              </a:rPr>
              <a:t>https://docs.microsoft.com/en-us/powershell/module/sharepoint-pnp/add-pnptenanttheme?view=sharepoint-ps</a:t>
            </a:r>
            <a:r>
              <a:rPr lang="en-US" sz="1412" dirty="0">
                <a:gradFill>
                  <a:gsLst>
                    <a:gs pos="1250">
                      <a:srgbClr val="000000"/>
                    </a:gs>
                    <a:gs pos="99000">
                      <a:srgbClr val="000000"/>
                    </a:gs>
                  </a:gsLst>
                  <a:lin ang="5400000" scaled="0"/>
                </a:gradFill>
              </a:rPr>
              <a:t> for more details</a:t>
            </a:r>
            <a:endParaRPr lang="en-US" sz="1412" dirty="0">
              <a:gradFill>
                <a:gsLst>
                  <a:gs pos="1250">
                    <a:srgbClr val="000000"/>
                  </a:gs>
                  <a:gs pos="99000">
                    <a:srgbClr val="000000"/>
                  </a:gs>
                </a:gsLst>
                <a:lin ang="5400000" scaled="0"/>
              </a:gradFill>
              <a:latin typeface="Segoe UI"/>
            </a:endParaRPr>
          </a:p>
          <a:p>
            <a:pPr marL="457112" lvl="1" indent="-457112" defTabSz="932563">
              <a:spcBef>
                <a:spcPts val="1200"/>
              </a:spcBef>
              <a:buFont typeface="Arial" pitchFamily="34" charset="0"/>
              <a:buChar char="•"/>
              <a:defRPr/>
            </a:pPr>
            <a:endParaRPr lang="en-US" sz="1412" dirty="0">
              <a:gradFill>
                <a:gsLst>
                  <a:gs pos="1250">
                    <a:srgbClr val="000000"/>
                  </a:gs>
                  <a:gs pos="99000">
                    <a:srgbClr val="000000"/>
                  </a:gs>
                </a:gsLst>
                <a:lin ang="5400000" scaled="0"/>
              </a:gradFill>
              <a:latin typeface="Segoe UI"/>
            </a:endParaRPr>
          </a:p>
        </p:txBody>
      </p:sp>
      <p:pic>
        <p:nvPicPr>
          <p:cNvPr id="2" name="Picture 1" descr="Screenshot of a snippet from the Office UI Fabric theme export feature">
            <a:extLst>
              <a:ext uri="{FF2B5EF4-FFF2-40B4-BE49-F238E27FC236}">
                <a16:creationId xmlns:a16="http://schemas.microsoft.com/office/drawing/2014/main" id="{7BD21AF3-9F51-4E59-B56C-B903DCE821A5}"/>
              </a:ext>
            </a:extLst>
          </p:cNvPr>
          <p:cNvPicPr>
            <a:picLocks noChangeAspect="1"/>
          </p:cNvPicPr>
          <p:nvPr/>
        </p:nvPicPr>
        <p:blipFill>
          <a:blip r:embed="rId5"/>
          <a:stretch>
            <a:fillRect/>
          </a:stretch>
        </p:blipFill>
        <p:spPr>
          <a:xfrm>
            <a:off x="9827468" y="1667335"/>
            <a:ext cx="1927863" cy="3632377"/>
          </a:xfrm>
          <a:prstGeom prst="rect">
            <a:avLst/>
          </a:prstGeom>
          <a:noFill/>
          <a:ln>
            <a:solidFill>
              <a:schemeClr val="bg1">
                <a:lumMod val="50000"/>
              </a:schemeClr>
            </a:solidFill>
          </a:ln>
        </p:spPr>
      </p:pic>
    </p:spTree>
    <p:extLst>
      <p:ext uri="{BB962C8B-B14F-4D97-AF65-F5344CB8AC3E}">
        <p14:creationId xmlns:p14="http://schemas.microsoft.com/office/powerpoint/2010/main" val="4256862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people sitting on a table&#10;&#10;Description automatically generated">
            <a:extLst>
              <a:ext uri="{FF2B5EF4-FFF2-40B4-BE49-F238E27FC236}">
                <a16:creationId xmlns:a16="http://schemas.microsoft.com/office/drawing/2014/main" id="{ADA5099A-5A28-4A48-A396-918BAC34D414}"/>
              </a:ext>
            </a:extLst>
          </p:cNvPr>
          <p:cNvPicPr>
            <a:picLocks noChangeAspect="1"/>
          </p:cNvPicPr>
          <p:nvPr/>
        </p:nvPicPr>
        <p:blipFill rotWithShape="1">
          <a:blip r:embed="rId3">
            <a:extLst>
              <a:ext uri="{28A0092B-C50C-407E-A947-70E740481C1C}">
                <a14:useLocalDpi xmlns:a14="http://schemas.microsoft.com/office/drawing/2010/main" val="0"/>
              </a:ext>
            </a:extLst>
          </a:blip>
          <a:srcRect t="1950" r="1117" b="6617"/>
          <a:stretch/>
        </p:blipFill>
        <p:spPr>
          <a:xfrm>
            <a:off x="0" y="1"/>
            <a:ext cx="12191999" cy="6858000"/>
          </a:xfrm>
          <a:prstGeom prst="rect">
            <a:avLst/>
          </a:prstGeom>
        </p:spPr>
      </p:pic>
      <p:sp>
        <p:nvSpPr>
          <p:cNvPr id="19" name="Rectangle 18">
            <a:extLst>
              <a:ext uri="{FF2B5EF4-FFF2-40B4-BE49-F238E27FC236}">
                <a16:creationId xmlns:a16="http://schemas.microsoft.com/office/drawing/2014/main" id="{CE1BD068-3E87-4C45-AD15-1518243933B4}"/>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a:extLst>
              <a:ext uri="{FF2B5EF4-FFF2-40B4-BE49-F238E27FC236}">
                <a16:creationId xmlns:a16="http://schemas.microsoft.com/office/drawing/2014/main" id="{28CE8B6A-F0CB-0F43-9808-97262C31E2B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1953" y="282953"/>
            <a:ext cx="1337879" cy="592195"/>
          </a:xfrm>
          <a:prstGeom prst="rect">
            <a:avLst/>
          </a:prstGeom>
        </p:spPr>
      </p:pic>
      <p:sp>
        <p:nvSpPr>
          <p:cNvPr id="10" name="Title 1">
            <a:extLst>
              <a:ext uri="{FF2B5EF4-FFF2-40B4-BE49-F238E27FC236}">
                <a16:creationId xmlns:a16="http://schemas.microsoft.com/office/drawing/2014/main" id="{FEF618D6-40A6-3345-BA4A-E1BA13E004E9}"/>
              </a:ext>
            </a:extLst>
          </p:cNvPr>
          <p:cNvSpPr txBox="1">
            <a:spLocks/>
          </p:cNvSpPr>
          <p:nvPr/>
        </p:nvSpPr>
        <p:spPr>
          <a:xfrm>
            <a:off x="609599" y="2692389"/>
            <a:ext cx="9377363"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a:solidFill>
                  <a:srgbClr val="3B3838"/>
                </a:solidFill>
                <a:latin typeface="Segoe UI" panose="020B0502040204020203" pitchFamily="34" charset="0"/>
                <a:ea typeface="+mj-ea"/>
              </a:rPr>
              <a:t>Welcome back</a:t>
            </a:r>
            <a:endParaRPr lang="en-US" sz="6000" b="1" spc="0">
              <a:solidFill>
                <a:srgbClr val="3B3838"/>
              </a:solidFill>
              <a:latin typeface="Segoe UI" panose="020B0502040204020203" pitchFamily="34" charset="0"/>
            </a:endParaRPr>
          </a:p>
        </p:txBody>
      </p:sp>
      <p:sp>
        <p:nvSpPr>
          <p:cNvPr id="11" name="Title 1">
            <a:extLst>
              <a:ext uri="{FF2B5EF4-FFF2-40B4-BE49-F238E27FC236}">
                <a16:creationId xmlns:a16="http://schemas.microsoft.com/office/drawing/2014/main" id="{85397C48-5E40-044A-96E5-C3940C28F6F1}"/>
              </a:ext>
            </a:extLst>
          </p:cNvPr>
          <p:cNvSpPr txBox="1">
            <a:spLocks/>
          </p:cNvSpPr>
          <p:nvPr/>
        </p:nvSpPr>
        <p:spPr>
          <a:xfrm>
            <a:off x="609601" y="3612323"/>
            <a:ext cx="9963704" cy="1350293"/>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dirty="0">
                <a:solidFill>
                  <a:srgbClr val="0070C0"/>
                </a:solidFill>
                <a:latin typeface="Segoe UI" panose="020B0502040204020203" pitchFamily="34" charset="0"/>
              </a:rPr>
              <a:t>Microsoft Teamwork Transformation workshop</a:t>
            </a:r>
            <a:endParaRPr lang="en-US" sz="2400" spc="0" dirty="0">
              <a:solidFill>
                <a:srgbClr val="0070C0"/>
              </a:solidFill>
              <a:latin typeface="Segoe UI" panose="020B0502040204020203" pitchFamily="34" charset="0"/>
              <a:ea typeface="+mj-ea"/>
            </a:endParaRPr>
          </a:p>
        </p:txBody>
      </p:sp>
      <p:sp>
        <p:nvSpPr>
          <p:cNvPr id="4" name="Subtitle 3">
            <a:extLst>
              <a:ext uri="{FF2B5EF4-FFF2-40B4-BE49-F238E27FC236}">
                <a16:creationId xmlns:a16="http://schemas.microsoft.com/office/drawing/2014/main" id="{107B123E-8B18-42E2-B49C-433C21E768F5}"/>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6176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A17710-4DDA-B54A-B27B-2EC9D49600E3}"/>
              </a:ext>
            </a:extLst>
          </p:cNvPr>
          <p:cNvSpPr/>
          <p:nvPr/>
        </p:nvSpPr>
        <p:spPr>
          <a:xfrm>
            <a:off x="365761" y="2026533"/>
            <a:ext cx="9655570" cy="1420004"/>
          </a:xfrm>
          <a:prstGeom prst="rect">
            <a:avLst/>
          </a:prstGeom>
        </p:spPr>
        <p:txBody>
          <a:bodyPr wrap="square">
            <a:spAutoFit/>
          </a:bodyPr>
          <a:lstStyle/>
          <a:p>
            <a:pPr marL="347472" indent="-342900">
              <a:lnSpc>
                <a:spcPct val="150000"/>
              </a:lnSpc>
              <a:buFont typeface="Arial" panose="020B0604020202020204" pitchFamily="34" charset="0"/>
              <a:buChar char="•"/>
            </a:pPr>
            <a:r>
              <a:rPr lang="en-US" sz="2000" dirty="0">
                <a:solidFill>
                  <a:schemeClr val="bg2">
                    <a:lumMod val="25000"/>
                  </a:schemeClr>
                </a:solidFill>
                <a:latin typeface="Segoe UI" panose="020B0502040204020203" pitchFamily="34" charset="0"/>
                <a:cs typeface="Segoe UI" panose="020B0502040204020203" pitchFamily="34" charset="0"/>
              </a:rPr>
              <a:t>Create wave transformation plan</a:t>
            </a:r>
          </a:p>
          <a:p>
            <a:pPr marL="347472" indent="-342900">
              <a:lnSpc>
                <a:spcPct val="150000"/>
              </a:lnSpc>
              <a:buFont typeface="Arial" panose="020B0604020202020204" pitchFamily="34" charset="0"/>
              <a:buChar char="•"/>
            </a:pPr>
            <a:r>
              <a:rPr lang="en-US" sz="2000" dirty="0">
                <a:solidFill>
                  <a:schemeClr val="bg2">
                    <a:lumMod val="25000"/>
                  </a:schemeClr>
                </a:solidFill>
                <a:latin typeface="Segoe UI" panose="020B0502040204020203" pitchFamily="34" charset="0"/>
                <a:cs typeface="Segoe UI" panose="020B0502040204020203" pitchFamily="34" charset="0"/>
              </a:rPr>
              <a:t>Create wave roadmap  </a:t>
            </a:r>
          </a:p>
          <a:p>
            <a:pPr marL="347472" indent="-342900">
              <a:lnSpc>
                <a:spcPct val="150000"/>
              </a:lnSpc>
              <a:buFont typeface="Arial" panose="020B0604020202020204" pitchFamily="34" charset="0"/>
              <a:buChar char="•"/>
            </a:pPr>
            <a:r>
              <a:rPr lang="en-US" sz="2000" dirty="0">
                <a:solidFill>
                  <a:schemeClr val="bg2">
                    <a:lumMod val="25000"/>
                  </a:schemeClr>
                </a:solidFill>
                <a:latin typeface="Segoe UI" panose="020B0502040204020203" pitchFamily="34" charset="0"/>
                <a:cs typeface="Segoe UI" panose="020B0502040204020203" pitchFamily="34" charset="0"/>
              </a:rPr>
              <a:t>Create end user adoption readiness plan</a:t>
            </a:r>
          </a:p>
        </p:txBody>
      </p:sp>
      <p:sp>
        <p:nvSpPr>
          <p:cNvPr id="11" name="Title 10">
            <a:extLst>
              <a:ext uri="{FF2B5EF4-FFF2-40B4-BE49-F238E27FC236}">
                <a16:creationId xmlns:a16="http://schemas.microsoft.com/office/drawing/2014/main" id="{EEDC3012-16ED-584B-A2F3-C4AB0F821C1F}"/>
              </a:ext>
            </a:extLst>
          </p:cNvPr>
          <p:cNvSpPr>
            <a:spLocks noGrp="1"/>
          </p:cNvSpPr>
          <p:nvPr>
            <p:ph type="title"/>
          </p:nvPr>
        </p:nvSpPr>
        <p:spPr>
          <a:xfrm>
            <a:off x="365760" y="334877"/>
            <a:ext cx="11407140" cy="666115"/>
          </a:xfrm>
        </p:spPr>
        <p:txBody>
          <a:bodyPr/>
          <a:lstStyle/>
          <a:p>
            <a:r>
              <a:rPr lang="en-US" dirty="0"/>
              <a:t>Day 2 key outcomes</a:t>
            </a:r>
          </a:p>
        </p:txBody>
      </p:sp>
      <p:sp>
        <p:nvSpPr>
          <p:cNvPr id="18" name="Slide Number Placeholder 5">
            <a:extLst>
              <a:ext uri="{FF2B5EF4-FFF2-40B4-BE49-F238E27FC236}">
                <a16:creationId xmlns:a16="http://schemas.microsoft.com/office/drawing/2014/main" id="{52D91866-6E14-D343-99E8-7DE5CFA0ADFC}"/>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37</a:t>
            </a:fld>
            <a:endParaRPr lang="en-US" sz="1000">
              <a:solidFill>
                <a:schemeClr val="bg1">
                  <a:lumMod val="75000"/>
                </a:schemeClr>
              </a:solidFill>
            </a:endParaRPr>
          </a:p>
        </p:txBody>
      </p:sp>
    </p:spTree>
    <p:extLst>
      <p:ext uri="{BB962C8B-B14F-4D97-AF65-F5344CB8AC3E}">
        <p14:creationId xmlns:p14="http://schemas.microsoft.com/office/powerpoint/2010/main" val="498345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7A8FE-DEF8-F545-AA2B-404CE24A174F}"/>
              </a:ext>
            </a:extLst>
          </p:cNvPr>
          <p:cNvSpPr>
            <a:spLocks noGrp="1"/>
          </p:cNvSpPr>
          <p:nvPr>
            <p:ph type="title"/>
          </p:nvPr>
        </p:nvSpPr>
        <p:spPr/>
        <p:txBody>
          <a:bodyPr/>
          <a:lstStyle/>
          <a:p>
            <a:r>
              <a:rPr lang="en-US"/>
              <a:t>Day 2 agenda</a:t>
            </a:r>
          </a:p>
        </p:txBody>
      </p:sp>
      <p:graphicFrame>
        <p:nvGraphicFramePr>
          <p:cNvPr id="10" name="Table Placeholder 13">
            <a:extLst>
              <a:ext uri="{FF2B5EF4-FFF2-40B4-BE49-F238E27FC236}">
                <a16:creationId xmlns:a16="http://schemas.microsoft.com/office/drawing/2014/main" id="{398449E5-1355-2045-A6B7-77C068A0A651}"/>
              </a:ext>
            </a:extLst>
          </p:cNvPr>
          <p:cNvGraphicFramePr>
            <a:graphicFrameLocks/>
          </p:cNvGraphicFramePr>
          <p:nvPr>
            <p:extLst>
              <p:ext uri="{D42A27DB-BD31-4B8C-83A1-F6EECF244321}">
                <p14:modId xmlns:p14="http://schemas.microsoft.com/office/powerpoint/2010/main" val="1629626818"/>
              </p:ext>
            </p:extLst>
          </p:nvPr>
        </p:nvGraphicFramePr>
        <p:xfrm>
          <a:off x="609600" y="1181101"/>
          <a:ext cx="6720746" cy="2930081"/>
        </p:xfrm>
        <a:graphic>
          <a:graphicData uri="http://schemas.openxmlformats.org/drawingml/2006/table">
            <a:tbl>
              <a:tblPr firstRow="1" bandRow="1">
                <a:tableStyleId>{5C22544A-7EE6-4342-B048-85BDC9FD1C3A}</a:tableStyleId>
              </a:tblPr>
              <a:tblGrid>
                <a:gridCol w="1840377">
                  <a:extLst>
                    <a:ext uri="{9D8B030D-6E8A-4147-A177-3AD203B41FA5}">
                      <a16:colId xmlns:a16="http://schemas.microsoft.com/office/drawing/2014/main" val="646318229"/>
                    </a:ext>
                  </a:extLst>
                </a:gridCol>
                <a:gridCol w="276057">
                  <a:extLst>
                    <a:ext uri="{9D8B030D-6E8A-4147-A177-3AD203B41FA5}">
                      <a16:colId xmlns:a16="http://schemas.microsoft.com/office/drawing/2014/main" val="2976345805"/>
                    </a:ext>
                  </a:extLst>
                </a:gridCol>
                <a:gridCol w="4328255">
                  <a:extLst>
                    <a:ext uri="{9D8B030D-6E8A-4147-A177-3AD203B41FA5}">
                      <a16:colId xmlns:a16="http://schemas.microsoft.com/office/drawing/2014/main" val="2037588904"/>
                    </a:ext>
                  </a:extLst>
                </a:gridCol>
                <a:gridCol w="276057">
                  <a:extLst>
                    <a:ext uri="{9D8B030D-6E8A-4147-A177-3AD203B41FA5}">
                      <a16:colId xmlns:a16="http://schemas.microsoft.com/office/drawing/2014/main" val="3631755659"/>
                    </a:ext>
                  </a:extLst>
                </a:gridCol>
              </a:tblGrid>
              <a:tr h="272133">
                <a:tc>
                  <a:txBody>
                    <a:bodyPr/>
                    <a:lstStyle/>
                    <a:p>
                      <a:pPr algn="ctr"/>
                      <a:endParaRPr lang="en-US" sz="1200" b="1" i="0">
                        <a:solidFill>
                          <a:srgbClr val="0070C0"/>
                        </a:solidFill>
                        <a:latin typeface="Segoe UI Semibold" panose="020B0502040204020203" pitchFamily="34" charset="0"/>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i="0">
                        <a:solidFill>
                          <a:srgbClr val="0070C0"/>
                        </a:solidFill>
                        <a:latin typeface="Segoe UI Semibold" panose="020B0502040204020203" pitchFamily="34" charset="0"/>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600"/>
                        </a:lnSpc>
                      </a:pPr>
                      <a:endParaRPr lang="en-US" sz="1200" b="1" i="0" dirty="0">
                        <a:solidFill>
                          <a:srgbClr val="0070C0"/>
                        </a:solidFill>
                        <a:latin typeface="Segoe UI Semibold" panose="020B0502040204020203" pitchFamily="34" charset="0"/>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600"/>
                        </a:lnSpc>
                      </a:pPr>
                      <a:endParaRPr lang="en-US" sz="1200" b="1" i="0">
                        <a:solidFill>
                          <a:srgbClr val="0070C0"/>
                        </a:solidFill>
                        <a:latin typeface="Segoe UI Semibold" panose="020B0502040204020203" pitchFamily="34" charset="0"/>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4266737"/>
                  </a:ext>
                </a:extLst>
              </a:tr>
              <a:tr h="530352">
                <a:tc>
                  <a:txBody>
                    <a:bodyPr/>
                    <a:lstStyle/>
                    <a:p>
                      <a:pPr>
                        <a:lnSpc>
                          <a:spcPct val="100000"/>
                        </a:lnSpc>
                      </a:pPr>
                      <a:r>
                        <a:rPr lang="en-US" sz="1800" b="1" i="0" dirty="0">
                          <a:solidFill>
                            <a:srgbClr val="0070C0"/>
                          </a:solidFill>
                          <a:latin typeface="Segoe UI Semibold"/>
                          <a:cs typeface="Segoe UI Semibold"/>
                        </a:rPr>
                        <a:t>9:00 – 10:00</a:t>
                      </a:r>
                      <a:endParaRPr lang="en-US" sz="1800" b="1" i="0" dirty="0">
                        <a:solidFill>
                          <a:srgbClr val="0070C0"/>
                        </a:solidFill>
                        <a:latin typeface="Segoe UI Semibold" panose="020B0502040204020203" pitchFamily="34" charset="0"/>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en-US" sz="1800" b="0" i="0">
                        <a:solidFill>
                          <a:srgbClr val="C00000"/>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lvl="0" algn="ctr" defTabSz="914400" rtl="0" eaLnBrk="1" latinLnBrk="0" hangingPunct="1">
                        <a:lnSpc>
                          <a:spcPct val="100000"/>
                        </a:lnSpc>
                        <a:buNone/>
                      </a:pPr>
                      <a:r>
                        <a:rPr lang="en-US" sz="1600" b="0" i="0" kern="1200" dirty="0">
                          <a:solidFill>
                            <a:srgbClr val="3B3838"/>
                          </a:solidFill>
                          <a:latin typeface="Segoe UI"/>
                          <a:ea typeface="+mn-ea"/>
                          <a:cs typeface="Segoe UI"/>
                        </a:rPr>
                        <a:t>Wave transformation planning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50000"/>
                        </a:lnSpc>
                      </a:pPr>
                      <a:endParaRPr lang="en-US" sz="1800" b="0" i="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3557"/>
                  </a:ext>
                </a:extLst>
              </a:tr>
              <a:tr h="530352">
                <a:tc>
                  <a:txBody>
                    <a:bodyPr/>
                    <a:lstStyle/>
                    <a:p>
                      <a:pPr>
                        <a:lnSpc>
                          <a:spcPct val="100000"/>
                        </a:lnSpc>
                      </a:pPr>
                      <a:r>
                        <a:rPr lang="en-US" sz="1800" b="1" i="0" dirty="0">
                          <a:solidFill>
                            <a:srgbClr val="0070C0"/>
                          </a:solidFill>
                          <a:latin typeface="Segoe UI Semibold"/>
                          <a:cs typeface="Segoe UI Semibold"/>
                        </a:rPr>
                        <a:t>10:00 – 11:00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en-US" sz="1800" b="0" i="0" dirty="0">
                        <a:solidFill>
                          <a:srgbClr val="C00000"/>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dirty="0">
                          <a:solidFill>
                            <a:srgbClr val="3B3838"/>
                          </a:solidFill>
                          <a:latin typeface="+mn-lt"/>
                          <a:cs typeface="Segoe UI"/>
                        </a:rPr>
                        <a:t>Wave transformation roadmap </a:t>
                      </a:r>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50000"/>
                        </a:lnSpc>
                      </a:pPr>
                      <a:endParaRPr lang="en-US" sz="1800" b="0" i="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3506609"/>
                  </a:ext>
                </a:extLst>
              </a:tr>
              <a:tr h="530352">
                <a:tc>
                  <a:txBody>
                    <a:bodyPr/>
                    <a:lstStyle/>
                    <a:p>
                      <a:pPr>
                        <a:lnSpc>
                          <a:spcPct val="100000"/>
                        </a:lnSpc>
                      </a:pPr>
                      <a:r>
                        <a:rPr lang="en-US" sz="1800" b="1" i="0" dirty="0">
                          <a:solidFill>
                            <a:srgbClr val="0070C0"/>
                          </a:solidFill>
                          <a:latin typeface="Segoe UI Semibold"/>
                          <a:cs typeface="Segoe UI Semibold"/>
                        </a:rPr>
                        <a:t>11:00 – 12:00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en-US" sz="1800" b="0" i="0">
                        <a:solidFill>
                          <a:srgbClr val="C00000"/>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00000"/>
                        </a:lnSpc>
                        <a:buNone/>
                      </a:pPr>
                      <a:r>
                        <a:rPr lang="en-US" sz="1600" dirty="0"/>
                        <a:t>Lunch break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endParaRPr lang="en-US" sz="1800" b="0" i="0">
                        <a:solidFill>
                          <a:srgbClr val="3B3838"/>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1507760"/>
                  </a:ext>
                </a:extLst>
              </a:tr>
              <a:tr h="530352">
                <a:tc>
                  <a:txBody>
                    <a:bodyPr/>
                    <a:lstStyle/>
                    <a:p>
                      <a:pPr>
                        <a:lnSpc>
                          <a:spcPct val="100000"/>
                        </a:lnSpc>
                      </a:pPr>
                      <a:r>
                        <a:rPr lang="en-US" sz="1800" b="1" i="0" dirty="0">
                          <a:solidFill>
                            <a:srgbClr val="0070C0"/>
                          </a:solidFill>
                          <a:latin typeface="Segoe UI Semibold"/>
                          <a:cs typeface="Segoe UI Semibold"/>
                        </a:rPr>
                        <a:t>12:00 – 2:00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en-US" sz="1800" b="0" i="0">
                        <a:solidFill>
                          <a:srgbClr val="C00000"/>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dirty="0">
                          <a:solidFill>
                            <a:srgbClr val="3B3838"/>
                          </a:solidFill>
                          <a:latin typeface="+mn-lt"/>
                          <a:cs typeface="Segoe UI"/>
                        </a:rPr>
                        <a:t>Adoption Planning</a:t>
                      </a:r>
                      <a:endParaRPr lang="en-US" sz="1600" b="0" i="0" dirty="0">
                        <a:solidFill>
                          <a:srgbClr val="3B3838"/>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lang="en-US" sz="1800" b="0" i="0">
                        <a:solidFill>
                          <a:srgbClr val="3B3838"/>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678383"/>
                  </a:ext>
                </a:extLst>
              </a:tr>
              <a:tr h="530352">
                <a:tc>
                  <a:txBody>
                    <a:bodyPr/>
                    <a:lstStyle/>
                    <a:p>
                      <a:pPr>
                        <a:lnSpc>
                          <a:spcPct val="100000"/>
                        </a:lnSpc>
                      </a:pPr>
                      <a:r>
                        <a:rPr lang="en-US" sz="1800" b="1" i="0" dirty="0">
                          <a:solidFill>
                            <a:srgbClr val="0070C0"/>
                          </a:solidFill>
                          <a:latin typeface="Segoe UI Semibold"/>
                          <a:cs typeface="Segoe UI Semibold"/>
                        </a:rPr>
                        <a:t>2:00 – 2:30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pPr>
                      <a:endParaRPr lang="en-US" sz="1800" b="0" i="0" dirty="0">
                        <a:solidFill>
                          <a:srgbClr val="C00000"/>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lvl="0" algn="ctr">
                        <a:lnSpc>
                          <a:spcPct val="100000"/>
                        </a:lnSpc>
                        <a:buNone/>
                      </a:pPr>
                      <a:r>
                        <a:rPr lang="en-US" sz="1600" b="0" i="0" kern="1200" dirty="0">
                          <a:solidFill>
                            <a:srgbClr val="3B3838"/>
                          </a:solidFill>
                          <a:latin typeface="+mn-lt"/>
                          <a:ea typeface="+mn-ea"/>
                          <a:cs typeface="Segoe UI"/>
                        </a:rPr>
                        <a:t>Recap, Next Steps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00000"/>
                        </a:lnSpc>
                      </a:pPr>
                      <a:endParaRPr lang="en-US" sz="1800" b="0" i="0">
                        <a:solidFill>
                          <a:srgbClr val="3B3838"/>
                        </a:solidFill>
                        <a:latin typeface="Segoe UI" panose="020B0502040204020203" pitchFamily="34" charset="0"/>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118348"/>
                  </a:ext>
                </a:extLst>
              </a:tr>
            </a:tbl>
          </a:graphicData>
        </a:graphic>
      </p:graphicFrame>
    </p:spTree>
    <p:extLst>
      <p:ext uri="{BB962C8B-B14F-4D97-AF65-F5344CB8AC3E}">
        <p14:creationId xmlns:p14="http://schemas.microsoft.com/office/powerpoint/2010/main" val="1844206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sitting at a desk in front of a window&#10;&#10;Description automatically generated">
            <a:extLst>
              <a:ext uri="{FF2B5EF4-FFF2-40B4-BE49-F238E27FC236}">
                <a16:creationId xmlns:a16="http://schemas.microsoft.com/office/drawing/2014/main" id="{F006A43C-6BB8-A743-BE5D-9DB3BB252AD1}"/>
              </a:ext>
            </a:extLst>
          </p:cNvPr>
          <p:cNvPicPr>
            <a:picLocks noChangeAspect="1"/>
          </p:cNvPicPr>
          <p:nvPr/>
        </p:nvPicPr>
        <p:blipFill rotWithShape="1">
          <a:blip r:embed="rId3">
            <a:extLst>
              <a:ext uri="{28A0092B-C50C-407E-A947-70E740481C1C}">
                <a14:useLocalDpi xmlns:a14="http://schemas.microsoft.com/office/drawing/2010/main" val="0"/>
              </a:ext>
            </a:extLst>
          </a:blip>
          <a:srcRect l="93" t="7620" r="-93"/>
          <a:stretch/>
        </p:blipFill>
        <p:spPr>
          <a:xfrm>
            <a:off x="0" y="0"/>
            <a:ext cx="12203323" cy="6858000"/>
          </a:xfrm>
          <a:prstGeom prst="rect">
            <a:avLst/>
          </a:prstGeom>
        </p:spPr>
      </p:pic>
      <p:sp>
        <p:nvSpPr>
          <p:cNvPr id="19" name="Rectangle 18">
            <a:extLst>
              <a:ext uri="{FF2B5EF4-FFF2-40B4-BE49-F238E27FC236}">
                <a16:creationId xmlns:a16="http://schemas.microsoft.com/office/drawing/2014/main" id="{CE1BD068-3E87-4C45-AD15-1518243933B4}"/>
              </a:ext>
            </a:extLst>
          </p:cNvPr>
          <p:cNvSpPr/>
          <p:nvPr/>
        </p:nvSpPr>
        <p:spPr>
          <a:xfrm>
            <a:off x="-1" y="0"/>
            <a:ext cx="12203323"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3AD18BC5-EBD9-2A4A-A444-EC4B55E620E9}"/>
              </a:ext>
            </a:extLst>
          </p:cNvPr>
          <p:cNvSpPr txBox="1">
            <a:spLocks/>
          </p:cNvSpPr>
          <p:nvPr/>
        </p:nvSpPr>
        <p:spPr>
          <a:xfrm>
            <a:off x="609599" y="2692389"/>
            <a:ext cx="10506076"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dirty="0">
                <a:solidFill>
                  <a:srgbClr val="3B3838"/>
                </a:solidFill>
                <a:latin typeface="Segoe UI" panose="020B0502040204020203" pitchFamily="34" charset="0"/>
                <a:ea typeface="+mj-ea"/>
              </a:rPr>
              <a:t>Wave Transformation Plan</a:t>
            </a:r>
            <a:endParaRPr lang="en-US" sz="6000" b="1" spc="0" dirty="0">
              <a:solidFill>
                <a:srgbClr val="3B3838"/>
              </a:solidFill>
              <a:latin typeface="Segoe UI" panose="020B0502040204020203" pitchFamily="34" charset="0"/>
            </a:endParaRPr>
          </a:p>
        </p:txBody>
      </p:sp>
      <p:sp>
        <p:nvSpPr>
          <p:cNvPr id="11" name="Title 1">
            <a:extLst>
              <a:ext uri="{FF2B5EF4-FFF2-40B4-BE49-F238E27FC236}">
                <a16:creationId xmlns:a16="http://schemas.microsoft.com/office/drawing/2014/main" id="{CB51B08C-D152-0642-8FF8-D3BFB4FB8E73}"/>
              </a:ext>
            </a:extLst>
          </p:cNvPr>
          <p:cNvSpPr txBox="1">
            <a:spLocks/>
          </p:cNvSpPr>
          <p:nvPr/>
        </p:nvSpPr>
        <p:spPr>
          <a:xfrm>
            <a:off x="609600" y="361232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dirty="0">
                <a:solidFill>
                  <a:srgbClr val="0070C0"/>
                </a:solidFill>
                <a:latin typeface="Segoe UI" panose="020B0502040204020203" pitchFamily="34" charset="0"/>
                <a:ea typeface="+mj-ea"/>
              </a:rPr>
              <a:t>60 minutes</a:t>
            </a:r>
          </a:p>
        </p:txBody>
      </p:sp>
    </p:spTree>
    <p:extLst>
      <p:ext uri="{BB962C8B-B14F-4D97-AF65-F5344CB8AC3E}">
        <p14:creationId xmlns:p14="http://schemas.microsoft.com/office/powerpoint/2010/main" val="33372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A17710-4DDA-B54A-B27B-2EC9D49600E3}"/>
              </a:ext>
            </a:extLst>
          </p:cNvPr>
          <p:cNvSpPr/>
          <p:nvPr/>
        </p:nvSpPr>
        <p:spPr>
          <a:xfrm>
            <a:off x="1919614" y="1843252"/>
            <a:ext cx="7547919" cy="4093428"/>
          </a:xfrm>
          <a:prstGeom prst="rect">
            <a:avLst/>
          </a:prstGeom>
        </p:spPr>
        <p:txBody>
          <a:bodyPr wrap="square" anchor="t">
            <a:spAutoFit/>
          </a:bodyPr>
          <a:lstStyle/>
          <a:p>
            <a:r>
              <a:rPr lang="en-US" sz="2000" b="1" dirty="0">
                <a:solidFill>
                  <a:srgbClr val="0070C0"/>
                </a:solidFill>
                <a:latin typeface="Segoe UI" panose="020B0502040204020203" pitchFamily="34" charset="0"/>
                <a:cs typeface="Segoe UI" panose="020B0502040204020203" pitchFamily="34" charset="0"/>
              </a:rPr>
              <a:t>Business Plan Development</a:t>
            </a:r>
          </a:p>
          <a:p>
            <a:pPr marL="342900" indent="-342900">
              <a:buFont typeface="Arial" panose="020B0604020202020204" pitchFamily="34" charset="0"/>
              <a:buChar char="•"/>
            </a:pPr>
            <a:r>
              <a:rPr lang="en-US" sz="2000" dirty="0">
                <a:solidFill>
                  <a:schemeClr val="bg2">
                    <a:lumMod val="25000"/>
                  </a:schemeClr>
                </a:solidFill>
                <a:latin typeface="Segoe UI" panose="020B0502040204020203" pitchFamily="34" charset="0"/>
                <a:cs typeface="Segoe UI" panose="020B0502040204020203" pitchFamily="34" charset="0"/>
              </a:rPr>
              <a:t>Review Microsoft 365 Modern Workplace Art of the Possible</a:t>
            </a:r>
          </a:p>
          <a:p>
            <a:pPr marL="342900" indent="-342900">
              <a:buFont typeface="Arial" panose="020B0604020202020204" pitchFamily="34" charset="0"/>
              <a:buChar char="•"/>
            </a:pPr>
            <a:r>
              <a:rPr lang="en-US" sz="2000" dirty="0">
                <a:solidFill>
                  <a:schemeClr val="bg2">
                    <a:lumMod val="25000"/>
                  </a:schemeClr>
                </a:solidFill>
                <a:latin typeface="Segoe UI" panose="020B0502040204020203" pitchFamily="34" charset="0"/>
                <a:cs typeface="Segoe UI" panose="020B0502040204020203" pitchFamily="34" charset="0"/>
              </a:rPr>
              <a:t>Identify relevant scenario(s)</a:t>
            </a:r>
          </a:p>
          <a:p>
            <a:pPr marL="342900" indent="-342900">
              <a:buFont typeface="Arial" panose="020B0604020202020204" pitchFamily="34" charset="0"/>
              <a:buChar char="•"/>
            </a:pPr>
            <a:r>
              <a:rPr lang="en-US" sz="2000" dirty="0">
                <a:solidFill>
                  <a:schemeClr val="bg2">
                    <a:lumMod val="25000"/>
                  </a:schemeClr>
                </a:solidFill>
                <a:latin typeface="Segoe UI"/>
                <a:cs typeface="Segoe UI"/>
              </a:rPr>
              <a:t>Review modern workplace opportunities</a:t>
            </a:r>
          </a:p>
          <a:p>
            <a:pPr marL="342900" indent="-342900">
              <a:buFont typeface="Arial" panose="020B0604020202020204" pitchFamily="34" charset="0"/>
              <a:buChar char="•"/>
            </a:pPr>
            <a:r>
              <a:rPr lang="en-US" sz="2000" dirty="0">
                <a:solidFill>
                  <a:schemeClr val="bg2">
                    <a:lumMod val="25000"/>
                  </a:schemeClr>
                </a:solidFill>
                <a:latin typeface="Segoe UI"/>
                <a:cs typeface="Segoe UI"/>
              </a:rPr>
              <a:t>Identify target transformation pilot site</a:t>
            </a:r>
            <a:endParaRPr lang="en-US" sz="2000" dirty="0">
              <a:solidFill>
                <a:schemeClr val="bg2">
                  <a:lumMod val="25000"/>
                </a:schemeClr>
              </a:solidFill>
              <a:latin typeface="Segoe UI" panose="020B0502040204020203" pitchFamily="34" charset="0"/>
              <a:cs typeface="Segoe UI" panose="020B0502040204020203" pitchFamily="34" charset="0"/>
            </a:endParaRPr>
          </a:p>
          <a:p>
            <a:endParaRPr lang="en-US" sz="2000" dirty="0">
              <a:solidFill>
                <a:schemeClr val="bg2">
                  <a:lumMod val="25000"/>
                </a:schemeClr>
              </a:solidFill>
              <a:latin typeface="Segoe UI" panose="020B0502040204020203" pitchFamily="34" charset="0"/>
              <a:cs typeface="Segoe UI" panose="020B0502040204020203" pitchFamily="34" charset="0"/>
            </a:endParaRPr>
          </a:p>
          <a:p>
            <a:r>
              <a:rPr lang="en-US" sz="2000" b="1" dirty="0">
                <a:solidFill>
                  <a:srgbClr val="0070C0"/>
                </a:solidFill>
                <a:latin typeface="Segoe UI" panose="020B0502040204020203" pitchFamily="34" charset="0"/>
                <a:cs typeface="Segoe UI" panose="020B0502040204020203" pitchFamily="34" charset="0"/>
              </a:rPr>
              <a:t>Transformation Plan Development</a:t>
            </a:r>
          </a:p>
          <a:p>
            <a:pPr marL="342900" indent="-342900">
              <a:buFont typeface="Arial" panose="020B0604020202020204" pitchFamily="34" charset="0"/>
              <a:buChar char="•"/>
            </a:pPr>
            <a:r>
              <a:rPr lang="en-US" sz="2000" dirty="0">
                <a:solidFill>
                  <a:schemeClr val="bg2">
                    <a:lumMod val="25000"/>
                  </a:schemeClr>
                </a:solidFill>
                <a:latin typeface="Segoe UI"/>
                <a:cs typeface="Segoe UI"/>
              </a:rPr>
              <a:t>Create transformation wave strategy</a:t>
            </a:r>
          </a:p>
          <a:p>
            <a:pPr marL="342900" indent="-342900">
              <a:buFont typeface="Arial" panose="020B0604020202020204" pitchFamily="34" charset="0"/>
              <a:buChar char="•"/>
            </a:pPr>
            <a:r>
              <a:rPr lang="en-US" sz="2000" dirty="0">
                <a:solidFill>
                  <a:schemeClr val="bg2">
                    <a:lumMod val="25000"/>
                  </a:schemeClr>
                </a:solidFill>
                <a:latin typeface="Segoe UI"/>
                <a:cs typeface="Segoe UI"/>
              </a:rPr>
              <a:t>Create adoption plan</a:t>
            </a:r>
          </a:p>
          <a:p>
            <a:pPr marL="342900" indent="-342900">
              <a:buFont typeface="Arial" panose="020B0604020202020204" pitchFamily="34" charset="0"/>
              <a:buChar char="•"/>
            </a:pPr>
            <a:endParaRPr lang="en-US" sz="2000" dirty="0">
              <a:solidFill>
                <a:schemeClr val="bg2">
                  <a:lumMod val="25000"/>
                </a:schemeClr>
              </a:solidFill>
              <a:latin typeface="Segoe UI" panose="020B0502040204020203" pitchFamily="34" charset="0"/>
              <a:cs typeface="Segoe UI" panose="020B0502040204020203" pitchFamily="34" charset="0"/>
            </a:endParaRPr>
          </a:p>
          <a:p>
            <a:endParaRPr lang="en-US" sz="2000" dirty="0">
              <a:solidFill>
                <a:schemeClr val="bg2">
                  <a:lumMod val="25000"/>
                </a:schemeClr>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solidFill>
                  <a:schemeClr val="bg2">
                    <a:lumMod val="25000"/>
                  </a:schemeClr>
                </a:solidFill>
                <a:latin typeface="Segoe UI" panose="020B0502040204020203" pitchFamily="34" charset="0"/>
                <a:cs typeface="Segoe UI" panose="020B0502040204020203" pitchFamily="34" charset="0"/>
              </a:rPr>
              <a:t>Transformation business plan</a:t>
            </a:r>
          </a:p>
          <a:p>
            <a:pPr marL="342900" indent="-342900">
              <a:buFont typeface="Arial" panose="020B0604020202020204" pitchFamily="34" charset="0"/>
              <a:buChar char="•"/>
            </a:pPr>
            <a:r>
              <a:rPr lang="en-US" sz="2000" dirty="0">
                <a:solidFill>
                  <a:schemeClr val="bg2">
                    <a:lumMod val="25000"/>
                  </a:schemeClr>
                </a:solidFill>
                <a:latin typeface="Segoe UI"/>
                <a:cs typeface="Segoe UI"/>
              </a:rPr>
              <a:t>Pilot, roadmap, and adoption plan</a:t>
            </a:r>
            <a:endParaRPr lang="en-US" dirty="0">
              <a:solidFill>
                <a:schemeClr val="bg2">
                  <a:lumMod val="25000"/>
                </a:schemeClr>
              </a:solidFill>
            </a:endParaRPr>
          </a:p>
        </p:txBody>
      </p:sp>
      <p:sp>
        <p:nvSpPr>
          <p:cNvPr id="9" name="Rectangle 8">
            <a:extLst>
              <a:ext uri="{FF2B5EF4-FFF2-40B4-BE49-F238E27FC236}">
                <a16:creationId xmlns:a16="http://schemas.microsoft.com/office/drawing/2014/main" id="{39EC87CD-8652-B044-90B8-5A659263441E}"/>
              </a:ext>
            </a:extLst>
          </p:cNvPr>
          <p:cNvSpPr/>
          <p:nvPr/>
        </p:nvSpPr>
        <p:spPr>
          <a:xfrm>
            <a:off x="495300" y="1840901"/>
            <a:ext cx="1255446" cy="3785652"/>
          </a:xfrm>
          <a:prstGeom prst="rect">
            <a:avLst/>
          </a:prstGeom>
        </p:spPr>
        <p:txBody>
          <a:bodyPr wrap="square">
            <a:spAutoFit/>
          </a:bodyPr>
          <a:lstStyle/>
          <a:p>
            <a:r>
              <a:rPr lang="en-US" sz="2000" b="1">
                <a:solidFill>
                  <a:srgbClr val="0070C0"/>
                </a:solidFill>
                <a:latin typeface="Segoe UI" panose="020B0502040204020203" pitchFamily="34" charset="0"/>
                <a:cs typeface="Segoe UI" panose="020B0502040204020203" pitchFamily="34" charset="0"/>
              </a:rPr>
              <a:t>Day 1</a:t>
            </a:r>
          </a:p>
          <a:p>
            <a:endParaRPr lang="en-US" sz="2000" b="1">
              <a:solidFill>
                <a:srgbClr val="0070C0"/>
              </a:solidFill>
              <a:latin typeface="Segoe UI" panose="020B0502040204020203" pitchFamily="34" charset="0"/>
              <a:cs typeface="Segoe UI" panose="020B0502040204020203" pitchFamily="34" charset="0"/>
            </a:endParaRPr>
          </a:p>
          <a:p>
            <a:endParaRPr lang="en-US" sz="2000" b="1">
              <a:solidFill>
                <a:srgbClr val="0070C0"/>
              </a:solidFill>
              <a:latin typeface="Segoe UI" panose="020B0502040204020203" pitchFamily="34" charset="0"/>
              <a:cs typeface="Segoe UI" panose="020B0502040204020203" pitchFamily="34" charset="0"/>
            </a:endParaRPr>
          </a:p>
          <a:p>
            <a:endParaRPr lang="en-US" sz="2000" b="1">
              <a:solidFill>
                <a:srgbClr val="0070C0"/>
              </a:solidFill>
              <a:latin typeface="Segoe UI" panose="020B0502040204020203" pitchFamily="34" charset="0"/>
              <a:cs typeface="Segoe UI" panose="020B0502040204020203" pitchFamily="34" charset="0"/>
            </a:endParaRPr>
          </a:p>
          <a:p>
            <a:endParaRPr lang="en-US" sz="2000" b="1">
              <a:solidFill>
                <a:srgbClr val="0070C0"/>
              </a:solidFill>
              <a:latin typeface="Segoe UI" panose="020B0502040204020203" pitchFamily="34" charset="0"/>
              <a:cs typeface="Segoe UI" panose="020B0502040204020203" pitchFamily="34" charset="0"/>
            </a:endParaRPr>
          </a:p>
          <a:p>
            <a:endParaRPr lang="en-US" sz="2000" b="1">
              <a:solidFill>
                <a:srgbClr val="0070C0"/>
              </a:solidFill>
              <a:latin typeface="Segoe UI" panose="020B0502040204020203" pitchFamily="34" charset="0"/>
              <a:cs typeface="Segoe UI" panose="020B0502040204020203" pitchFamily="34" charset="0"/>
            </a:endParaRPr>
          </a:p>
          <a:p>
            <a:r>
              <a:rPr lang="en-US" sz="2000" b="1">
                <a:solidFill>
                  <a:srgbClr val="0070C0"/>
                </a:solidFill>
                <a:latin typeface="Segoe UI" panose="020B0502040204020203" pitchFamily="34" charset="0"/>
                <a:cs typeface="Segoe UI" panose="020B0502040204020203" pitchFamily="34" charset="0"/>
              </a:rPr>
              <a:t>Day 2</a:t>
            </a:r>
          </a:p>
          <a:p>
            <a:endParaRPr lang="en-US" sz="2000" b="1">
              <a:solidFill>
                <a:srgbClr val="0070C0"/>
              </a:solidFill>
              <a:latin typeface="Segoe UI" panose="020B0502040204020203" pitchFamily="34" charset="0"/>
              <a:cs typeface="Segoe UI" panose="020B0502040204020203" pitchFamily="34" charset="0"/>
            </a:endParaRPr>
          </a:p>
          <a:p>
            <a:endParaRPr lang="en-US" sz="2000" b="1">
              <a:solidFill>
                <a:srgbClr val="0070C0"/>
              </a:solidFill>
              <a:latin typeface="Segoe UI" panose="020B0502040204020203" pitchFamily="34" charset="0"/>
              <a:cs typeface="Segoe UI" panose="020B0502040204020203" pitchFamily="34" charset="0"/>
            </a:endParaRPr>
          </a:p>
          <a:p>
            <a:endParaRPr lang="en-US" sz="2000" b="1">
              <a:solidFill>
                <a:srgbClr val="0070C0"/>
              </a:solidFill>
              <a:latin typeface="Segoe UI" panose="020B0502040204020203" pitchFamily="34" charset="0"/>
              <a:cs typeface="Segoe UI" panose="020B0502040204020203" pitchFamily="34" charset="0"/>
            </a:endParaRPr>
          </a:p>
          <a:p>
            <a:endParaRPr lang="en-US" sz="2000" b="1">
              <a:solidFill>
                <a:srgbClr val="0070C0"/>
              </a:solidFill>
              <a:latin typeface="Segoe UI" panose="020B0502040204020203" pitchFamily="34" charset="0"/>
              <a:cs typeface="Segoe UI" panose="020B0502040204020203" pitchFamily="34" charset="0"/>
            </a:endParaRPr>
          </a:p>
          <a:p>
            <a:r>
              <a:rPr lang="en-US" sz="2000" b="1">
                <a:solidFill>
                  <a:srgbClr val="0070C0"/>
                </a:solidFill>
                <a:latin typeface="Segoe UI" panose="020B0502040204020203" pitchFamily="34" charset="0"/>
                <a:cs typeface="Segoe UI" panose="020B0502040204020203" pitchFamily="34" charset="0"/>
              </a:rPr>
              <a:t>Results</a:t>
            </a:r>
          </a:p>
        </p:txBody>
      </p:sp>
      <p:sp>
        <p:nvSpPr>
          <p:cNvPr id="11" name="Title 10">
            <a:extLst>
              <a:ext uri="{FF2B5EF4-FFF2-40B4-BE49-F238E27FC236}">
                <a16:creationId xmlns:a16="http://schemas.microsoft.com/office/drawing/2014/main" id="{EEDC3012-16ED-584B-A2F3-C4AB0F821C1F}"/>
              </a:ext>
            </a:extLst>
          </p:cNvPr>
          <p:cNvSpPr>
            <a:spLocks noGrp="1"/>
          </p:cNvSpPr>
          <p:nvPr>
            <p:ph type="title"/>
          </p:nvPr>
        </p:nvSpPr>
        <p:spPr/>
        <p:txBody>
          <a:bodyPr/>
          <a:lstStyle/>
          <a:p>
            <a:r>
              <a:rPr lang="en-US"/>
              <a:t>Workshop overview</a:t>
            </a:r>
          </a:p>
        </p:txBody>
      </p:sp>
      <p:sp>
        <p:nvSpPr>
          <p:cNvPr id="18" name="Slide Number Placeholder 5">
            <a:extLst>
              <a:ext uri="{FF2B5EF4-FFF2-40B4-BE49-F238E27FC236}">
                <a16:creationId xmlns:a16="http://schemas.microsoft.com/office/drawing/2014/main" id="{52D91866-6E14-D343-99E8-7DE5CFA0ADFC}"/>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4</a:t>
            </a:fld>
            <a:endParaRPr lang="en-US" sz="1000">
              <a:solidFill>
                <a:schemeClr val="bg1">
                  <a:lumMod val="75000"/>
                </a:schemeClr>
              </a:solidFill>
            </a:endParaRPr>
          </a:p>
        </p:txBody>
      </p:sp>
    </p:spTree>
    <p:extLst>
      <p:ext uri="{BB962C8B-B14F-4D97-AF65-F5344CB8AC3E}">
        <p14:creationId xmlns:p14="http://schemas.microsoft.com/office/powerpoint/2010/main" val="5653416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DA819E-84B8-4E13-84A1-486857B5A720}"/>
              </a:ext>
            </a:extLst>
          </p:cNvPr>
          <p:cNvSpPr>
            <a:spLocks noGrp="1"/>
          </p:cNvSpPr>
          <p:nvPr>
            <p:ph idx="1"/>
          </p:nvPr>
        </p:nvSpPr>
        <p:spPr/>
        <p:txBody>
          <a:bodyPr/>
          <a:lstStyle/>
          <a:p>
            <a:r>
              <a:rPr lang="en-US" dirty="0">
                <a:solidFill>
                  <a:srgbClr val="C801AC"/>
                </a:solidFill>
              </a:rPr>
              <a:t>Partner Prep Exercise: Analyze remaining sites to look for equivalency classes across: </a:t>
            </a:r>
          </a:p>
          <a:p>
            <a:pPr lvl="1"/>
            <a:r>
              <a:rPr lang="en-US" dirty="0">
                <a:solidFill>
                  <a:srgbClr val="C801AC"/>
                </a:solidFill>
              </a:rPr>
              <a:t>department, country, transformation complexity…</a:t>
            </a:r>
          </a:p>
          <a:p>
            <a:pPr lvl="1"/>
            <a:r>
              <a:rPr lang="en-US" dirty="0">
                <a:solidFill>
                  <a:srgbClr val="C801AC"/>
                </a:solidFill>
              </a:rPr>
              <a:t>Group the sites – and re-examine ROI based on unique users</a:t>
            </a:r>
          </a:p>
          <a:p>
            <a:endParaRPr lang="en-US" dirty="0"/>
          </a:p>
          <a:p>
            <a:r>
              <a:rPr lang="en-US" sz="1800" dirty="0">
                <a:solidFill>
                  <a:srgbClr val="C801AC"/>
                </a:solidFill>
              </a:rPr>
              <a:t>Review initial results review with the customer – to solicit feedback</a:t>
            </a:r>
          </a:p>
        </p:txBody>
      </p:sp>
      <p:sp>
        <p:nvSpPr>
          <p:cNvPr id="3" name="Slide Number Placeholder 2">
            <a:extLst>
              <a:ext uri="{FF2B5EF4-FFF2-40B4-BE49-F238E27FC236}">
                <a16:creationId xmlns:a16="http://schemas.microsoft.com/office/drawing/2014/main" id="{9DF2EC16-98E9-466D-9AA5-147766189B78}"/>
              </a:ext>
            </a:extLst>
          </p:cNvPr>
          <p:cNvSpPr>
            <a:spLocks noGrp="1"/>
          </p:cNvSpPr>
          <p:nvPr>
            <p:ph type="sldNum" sz="quarter" idx="12"/>
          </p:nvPr>
        </p:nvSpPr>
        <p:spPr/>
        <p:txBody>
          <a:bodyPr/>
          <a:lstStyle/>
          <a:p>
            <a:pPr algn="r"/>
            <a:fld id="{56C95278-0CE0-4F08-877C-BF6662112D1D}" type="slidenum">
              <a:rPr lang="en-US" sz="1000" smtClean="0">
                <a:solidFill>
                  <a:schemeClr val="bg1">
                    <a:lumMod val="75000"/>
                  </a:schemeClr>
                </a:solidFill>
              </a:rPr>
              <a:pPr algn="r"/>
              <a:t>40</a:t>
            </a:fld>
            <a:endParaRPr lang="en-US" sz="1000">
              <a:solidFill>
                <a:schemeClr val="bg1">
                  <a:lumMod val="75000"/>
                </a:schemeClr>
              </a:solidFill>
            </a:endParaRPr>
          </a:p>
        </p:txBody>
      </p:sp>
      <p:sp>
        <p:nvSpPr>
          <p:cNvPr id="4" name="Footer Placeholder 3">
            <a:extLst>
              <a:ext uri="{FF2B5EF4-FFF2-40B4-BE49-F238E27FC236}">
                <a16:creationId xmlns:a16="http://schemas.microsoft.com/office/drawing/2014/main" id="{D898C5F1-C6F5-4018-A663-BB13B3127B89}"/>
              </a:ext>
            </a:extLst>
          </p:cNvPr>
          <p:cNvSpPr>
            <a:spLocks noGrp="1"/>
          </p:cNvSpPr>
          <p:nvPr>
            <p:ph type="ftr" sz="quarter" idx="11"/>
          </p:nvPr>
        </p:nvSpPr>
        <p:spPr/>
        <p:txBody>
          <a:bodyPr/>
          <a:lstStyle/>
          <a:p>
            <a:pPr algn="ctr"/>
            <a:r>
              <a:rPr lang="en-US" sz="1000">
                <a:solidFill>
                  <a:schemeClr val="bg1">
                    <a:lumMod val="75000"/>
                  </a:schemeClr>
                </a:solidFill>
              </a:rPr>
              <a:t>Envisioning Workshop</a:t>
            </a:r>
          </a:p>
        </p:txBody>
      </p:sp>
      <p:sp>
        <p:nvSpPr>
          <p:cNvPr id="5" name="Date Placeholder 4">
            <a:extLst>
              <a:ext uri="{FF2B5EF4-FFF2-40B4-BE49-F238E27FC236}">
                <a16:creationId xmlns:a16="http://schemas.microsoft.com/office/drawing/2014/main" id="{7E950829-151B-42D0-990A-218A3144915F}"/>
              </a:ext>
            </a:extLst>
          </p:cNvPr>
          <p:cNvSpPr>
            <a:spLocks noGrp="1"/>
          </p:cNvSpPr>
          <p:nvPr>
            <p:ph type="dt" sz="half" idx="2"/>
          </p:nvPr>
        </p:nvSpPr>
        <p:spPr/>
        <p:txBody>
          <a:bodyPr/>
          <a:lstStyle/>
          <a:p>
            <a:r>
              <a:rPr lang="en-US" sz="1000">
                <a:solidFill>
                  <a:schemeClr val="bg1">
                    <a:lumMod val="75000"/>
                  </a:schemeClr>
                </a:solidFill>
              </a:rPr>
              <a:t>Microsoft | Confidential</a:t>
            </a:r>
          </a:p>
        </p:txBody>
      </p:sp>
      <p:sp>
        <p:nvSpPr>
          <p:cNvPr id="6" name="Title 5">
            <a:extLst>
              <a:ext uri="{FF2B5EF4-FFF2-40B4-BE49-F238E27FC236}">
                <a16:creationId xmlns:a16="http://schemas.microsoft.com/office/drawing/2014/main" id="{042AF982-DF40-4670-8FF9-E809B3073B6A}"/>
              </a:ext>
            </a:extLst>
          </p:cNvPr>
          <p:cNvSpPr>
            <a:spLocks noGrp="1"/>
          </p:cNvSpPr>
          <p:nvPr>
            <p:ph type="title"/>
          </p:nvPr>
        </p:nvSpPr>
        <p:spPr/>
        <p:txBody>
          <a:bodyPr/>
          <a:lstStyle/>
          <a:p>
            <a:r>
              <a:rPr lang="en-US" dirty="0"/>
              <a:t>Finalize a Wave Transformation Plan</a:t>
            </a:r>
          </a:p>
        </p:txBody>
      </p:sp>
    </p:spTree>
    <p:extLst>
      <p:ext uri="{BB962C8B-B14F-4D97-AF65-F5344CB8AC3E}">
        <p14:creationId xmlns:p14="http://schemas.microsoft.com/office/powerpoint/2010/main" val="2990448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E1BD068-3E87-4C45-AD15-1518243933B4}"/>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itle 1">
            <a:extLst>
              <a:ext uri="{FF2B5EF4-FFF2-40B4-BE49-F238E27FC236}">
                <a16:creationId xmlns:a16="http://schemas.microsoft.com/office/drawing/2014/main" id="{CB278B62-25AC-B74D-B8A2-032951E411B3}"/>
              </a:ext>
            </a:extLst>
          </p:cNvPr>
          <p:cNvSpPr txBox="1">
            <a:spLocks/>
          </p:cNvSpPr>
          <p:nvPr/>
        </p:nvSpPr>
        <p:spPr>
          <a:xfrm>
            <a:off x="546846" y="1598695"/>
            <a:ext cx="10748212"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dirty="0">
                <a:solidFill>
                  <a:srgbClr val="3B3838"/>
                </a:solidFill>
                <a:latin typeface="Segoe UI" panose="020B0502040204020203" pitchFamily="34" charset="0"/>
                <a:ea typeface="+mj-ea"/>
              </a:rPr>
              <a:t>Activity: wave transformation roadmap</a:t>
            </a:r>
            <a:endParaRPr lang="en-US" sz="6000" b="1" spc="0" dirty="0">
              <a:solidFill>
                <a:srgbClr val="3B3838"/>
              </a:solidFill>
              <a:latin typeface="Segoe UI" panose="020B0502040204020203" pitchFamily="34" charset="0"/>
            </a:endParaRPr>
          </a:p>
        </p:txBody>
      </p:sp>
      <p:sp>
        <p:nvSpPr>
          <p:cNvPr id="11" name="Title 1">
            <a:extLst>
              <a:ext uri="{FF2B5EF4-FFF2-40B4-BE49-F238E27FC236}">
                <a16:creationId xmlns:a16="http://schemas.microsoft.com/office/drawing/2014/main" id="{70675CBC-D0FC-7242-97A1-7545DE259762}"/>
              </a:ext>
            </a:extLst>
          </p:cNvPr>
          <p:cNvSpPr txBox="1">
            <a:spLocks/>
          </p:cNvSpPr>
          <p:nvPr/>
        </p:nvSpPr>
        <p:spPr>
          <a:xfrm>
            <a:off x="609600" y="361232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dirty="0">
                <a:solidFill>
                  <a:srgbClr val="0070C0"/>
                </a:solidFill>
                <a:latin typeface="Segoe UI" panose="020B0502040204020203" pitchFamily="34" charset="0"/>
                <a:ea typeface="+mj-ea"/>
              </a:rPr>
              <a:t>60 minutes</a:t>
            </a:r>
          </a:p>
        </p:txBody>
      </p:sp>
    </p:spTree>
    <p:extLst>
      <p:ext uri="{BB962C8B-B14F-4D97-AF65-F5344CB8AC3E}">
        <p14:creationId xmlns:p14="http://schemas.microsoft.com/office/powerpoint/2010/main" val="525066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EC7B9C-2B3A-B543-BA66-D7135327FB79}"/>
              </a:ext>
            </a:extLst>
          </p:cNvPr>
          <p:cNvSpPr>
            <a:spLocks noGrp="1"/>
          </p:cNvSpPr>
          <p:nvPr>
            <p:ph type="title"/>
          </p:nvPr>
        </p:nvSpPr>
        <p:spPr/>
        <p:txBody>
          <a:bodyPr/>
          <a:lstStyle/>
          <a:p>
            <a:r>
              <a:rPr lang="en-US" dirty="0"/>
              <a:t>Exercise: Wave transformation roadmap</a:t>
            </a:r>
          </a:p>
        </p:txBody>
      </p:sp>
      <p:sp>
        <p:nvSpPr>
          <p:cNvPr id="42" name="TextBox 41">
            <a:extLst>
              <a:ext uri="{FF2B5EF4-FFF2-40B4-BE49-F238E27FC236}">
                <a16:creationId xmlns:a16="http://schemas.microsoft.com/office/drawing/2014/main" id="{30FF4266-6BB2-A741-A61C-7714CC57AD20}"/>
              </a:ext>
            </a:extLst>
          </p:cNvPr>
          <p:cNvSpPr txBox="1"/>
          <p:nvPr/>
        </p:nvSpPr>
        <p:spPr>
          <a:xfrm>
            <a:off x="365760" y="1454773"/>
            <a:ext cx="1893834" cy="646331"/>
          </a:xfrm>
          <a:prstGeom prst="rect">
            <a:avLst/>
          </a:prstGeom>
          <a:noFill/>
        </p:spPr>
        <p:txBody>
          <a:bodyPr wrap="square" rtlCol="0" anchor="t">
            <a:spAutoFit/>
          </a:bodyPr>
          <a:lstStyle/>
          <a:p>
            <a:pPr algn="ctr"/>
            <a:r>
              <a:rPr lang="en-US" sz="1200" dirty="0">
                <a:solidFill>
                  <a:schemeClr val="bg2">
                    <a:lumMod val="50000"/>
                  </a:schemeClr>
                </a:solidFill>
                <a:latin typeface="Segoe UI" panose="020B0502040204020203" pitchFamily="34" charset="0"/>
                <a:cs typeface="Segoe UI" panose="020B0502040204020203" pitchFamily="34" charset="0"/>
              </a:rPr>
              <a:t>Add your waves to the proposed timeline in intended order</a:t>
            </a:r>
          </a:p>
        </p:txBody>
      </p:sp>
      <p:graphicFrame>
        <p:nvGraphicFramePr>
          <p:cNvPr id="2" name="Diagram 1">
            <a:extLst>
              <a:ext uri="{FF2B5EF4-FFF2-40B4-BE49-F238E27FC236}">
                <a16:creationId xmlns:a16="http://schemas.microsoft.com/office/drawing/2014/main" id="{95CACDD9-8BC0-49C4-B15B-38DAEE062431}"/>
              </a:ext>
            </a:extLst>
          </p:cNvPr>
          <p:cNvGraphicFramePr/>
          <p:nvPr>
            <p:extLst>
              <p:ext uri="{D42A27DB-BD31-4B8C-83A1-F6EECF244321}">
                <p14:modId xmlns:p14="http://schemas.microsoft.com/office/powerpoint/2010/main" val="1396856686"/>
              </p:ext>
            </p:extLst>
          </p:nvPr>
        </p:nvGraphicFramePr>
        <p:xfrm>
          <a:off x="1054846" y="1454773"/>
          <a:ext cx="10276541" cy="48895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1DDB3C77-C932-4B9F-8715-790742E5A7A6}"/>
              </a:ext>
            </a:extLst>
          </p:cNvPr>
          <p:cNvSpPr txBox="1"/>
          <p:nvPr/>
        </p:nvSpPr>
        <p:spPr>
          <a:xfrm>
            <a:off x="1470212" y="3714889"/>
            <a:ext cx="681318" cy="369332"/>
          </a:xfrm>
          <a:prstGeom prst="rect">
            <a:avLst/>
          </a:prstGeom>
          <a:noFill/>
        </p:spPr>
        <p:txBody>
          <a:bodyPr wrap="square" rtlCol="0">
            <a:spAutoFit/>
          </a:bodyPr>
          <a:lstStyle/>
          <a:p>
            <a:r>
              <a:rPr lang="en-US" dirty="0"/>
              <a:t>Date</a:t>
            </a:r>
          </a:p>
        </p:txBody>
      </p:sp>
      <p:sp>
        <p:nvSpPr>
          <p:cNvPr id="43" name="TextBox 42">
            <a:extLst>
              <a:ext uri="{FF2B5EF4-FFF2-40B4-BE49-F238E27FC236}">
                <a16:creationId xmlns:a16="http://schemas.microsoft.com/office/drawing/2014/main" id="{32719C3D-73E1-41D8-BB99-A589A14A8954}"/>
              </a:ext>
            </a:extLst>
          </p:cNvPr>
          <p:cNvSpPr txBox="1"/>
          <p:nvPr/>
        </p:nvSpPr>
        <p:spPr>
          <a:xfrm>
            <a:off x="3021107" y="3714889"/>
            <a:ext cx="681318" cy="369332"/>
          </a:xfrm>
          <a:prstGeom prst="rect">
            <a:avLst/>
          </a:prstGeom>
          <a:noFill/>
        </p:spPr>
        <p:txBody>
          <a:bodyPr wrap="square" rtlCol="0">
            <a:spAutoFit/>
          </a:bodyPr>
          <a:lstStyle/>
          <a:p>
            <a:r>
              <a:rPr lang="en-US" dirty="0"/>
              <a:t>Date</a:t>
            </a:r>
          </a:p>
        </p:txBody>
      </p:sp>
      <p:sp>
        <p:nvSpPr>
          <p:cNvPr id="44" name="TextBox 43">
            <a:extLst>
              <a:ext uri="{FF2B5EF4-FFF2-40B4-BE49-F238E27FC236}">
                <a16:creationId xmlns:a16="http://schemas.microsoft.com/office/drawing/2014/main" id="{9AF52D61-CB78-4466-8E52-D5D4DBAA858D}"/>
              </a:ext>
            </a:extLst>
          </p:cNvPr>
          <p:cNvSpPr txBox="1"/>
          <p:nvPr/>
        </p:nvSpPr>
        <p:spPr>
          <a:xfrm>
            <a:off x="4572002" y="3714889"/>
            <a:ext cx="681318" cy="369332"/>
          </a:xfrm>
          <a:prstGeom prst="rect">
            <a:avLst/>
          </a:prstGeom>
          <a:noFill/>
        </p:spPr>
        <p:txBody>
          <a:bodyPr wrap="square" rtlCol="0">
            <a:spAutoFit/>
          </a:bodyPr>
          <a:lstStyle/>
          <a:p>
            <a:r>
              <a:rPr lang="en-US" dirty="0"/>
              <a:t>Date</a:t>
            </a:r>
          </a:p>
        </p:txBody>
      </p:sp>
      <p:sp>
        <p:nvSpPr>
          <p:cNvPr id="45" name="TextBox 44">
            <a:extLst>
              <a:ext uri="{FF2B5EF4-FFF2-40B4-BE49-F238E27FC236}">
                <a16:creationId xmlns:a16="http://schemas.microsoft.com/office/drawing/2014/main" id="{342BDEE7-0507-4420-9369-ED0FCF83933C}"/>
              </a:ext>
            </a:extLst>
          </p:cNvPr>
          <p:cNvSpPr txBox="1"/>
          <p:nvPr/>
        </p:nvSpPr>
        <p:spPr>
          <a:xfrm>
            <a:off x="6131864" y="3714889"/>
            <a:ext cx="681318" cy="369332"/>
          </a:xfrm>
          <a:prstGeom prst="rect">
            <a:avLst/>
          </a:prstGeom>
          <a:noFill/>
        </p:spPr>
        <p:txBody>
          <a:bodyPr wrap="square" rtlCol="0">
            <a:spAutoFit/>
          </a:bodyPr>
          <a:lstStyle/>
          <a:p>
            <a:r>
              <a:rPr lang="en-US" dirty="0"/>
              <a:t>Date</a:t>
            </a:r>
          </a:p>
        </p:txBody>
      </p:sp>
      <p:sp>
        <p:nvSpPr>
          <p:cNvPr id="46" name="TextBox 45">
            <a:extLst>
              <a:ext uri="{FF2B5EF4-FFF2-40B4-BE49-F238E27FC236}">
                <a16:creationId xmlns:a16="http://schemas.microsoft.com/office/drawing/2014/main" id="{5D42287A-968E-414B-8859-4117CAC5AE25}"/>
              </a:ext>
            </a:extLst>
          </p:cNvPr>
          <p:cNvSpPr txBox="1"/>
          <p:nvPr/>
        </p:nvSpPr>
        <p:spPr>
          <a:xfrm>
            <a:off x="7691726" y="3714889"/>
            <a:ext cx="681318" cy="369332"/>
          </a:xfrm>
          <a:prstGeom prst="rect">
            <a:avLst/>
          </a:prstGeom>
          <a:noFill/>
        </p:spPr>
        <p:txBody>
          <a:bodyPr wrap="square" rtlCol="0">
            <a:spAutoFit/>
          </a:bodyPr>
          <a:lstStyle/>
          <a:p>
            <a:r>
              <a:rPr lang="en-US" dirty="0"/>
              <a:t>Date</a:t>
            </a:r>
          </a:p>
        </p:txBody>
      </p:sp>
      <p:sp>
        <p:nvSpPr>
          <p:cNvPr id="47" name="TextBox 46">
            <a:extLst>
              <a:ext uri="{FF2B5EF4-FFF2-40B4-BE49-F238E27FC236}">
                <a16:creationId xmlns:a16="http://schemas.microsoft.com/office/drawing/2014/main" id="{7F7657D4-BF4E-420E-8B7F-039F3F82528E}"/>
              </a:ext>
            </a:extLst>
          </p:cNvPr>
          <p:cNvSpPr txBox="1"/>
          <p:nvPr/>
        </p:nvSpPr>
        <p:spPr>
          <a:xfrm>
            <a:off x="9251588" y="3714889"/>
            <a:ext cx="681318" cy="369332"/>
          </a:xfrm>
          <a:prstGeom prst="rect">
            <a:avLst/>
          </a:prstGeom>
          <a:noFill/>
        </p:spPr>
        <p:txBody>
          <a:bodyPr wrap="square" rtlCol="0">
            <a:spAutoFit/>
          </a:bodyPr>
          <a:lstStyle/>
          <a:p>
            <a:r>
              <a:rPr lang="en-US" dirty="0"/>
              <a:t>Date</a:t>
            </a:r>
          </a:p>
        </p:txBody>
      </p:sp>
    </p:spTree>
    <p:extLst>
      <p:ext uri="{BB962C8B-B14F-4D97-AF65-F5344CB8AC3E}">
        <p14:creationId xmlns:p14="http://schemas.microsoft.com/office/powerpoint/2010/main" val="4191773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at a table with wine glasses&#10;&#10;Description automatically generated">
            <a:extLst>
              <a:ext uri="{FF2B5EF4-FFF2-40B4-BE49-F238E27FC236}">
                <a16:creationId xmlns:a16="http://schemas.microsoft.com/office/drawing/2014/main" id="{0CF2555D-B786-1246-9F40-AFD2933B3BAD}"/>
              </a:ext>
            </a:extLst>
          </p:cNvPr>
          <p:cNvPicPr>
            <a:picLocks noChangeAspect="1"/>
          </p:cNvPicPr>
          <p:nvPr/>
        </p:nvPicPr>
        <p:blipFill rotWithShape="1">
          <a:blip r:embed="rId3">
            <a:extLst>
              <a:ext uri="{28A0092B-C50C-407E-A947-70E740481C1C}">
                <a14:useLocalDpi xmlns:a14="http://schemas.microsoft.com/office/drawing/2010/main" val="0"/>
              </a:ext>
            </a:extLst>
          </a:blip>
          <a:srcRect t="15445" r="17104" b="7904"/>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08E6BA0-6100-C040-99CF-5843A6C99E46}"/>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425B5B2B-CF5D-2747-9FAD-65CF76598238}"/>
              </a:ext>
            </a:extLst>
          </p:cNvPr>
          <p:cNvSpPr txBox="1">
            <a:spLocks/>
          </p:cNvSpPr>
          <p:nvPr/>
        </p:nvSpPr>
        <p:spPr>
          <a:xfrm>
            <a:off x="609599" y="2692389"/>
            <a:ext cx="10506076"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a:solidFill>
                  <a:srgbClr val="3B3838"/>
                </a:solidFill>
                <a:latin typeface="Segoe UI" panose="020B0502040204020203" pitchFamily="34" charset="0"/>
                <a:ea typeface="+mj-ea"/>
              </a:rPr>
              <a:t>Lunch</a:t>
            </a:r>
            <a:endParaRPr lang="en-US" sz="6000" b="1" spc="0">
              <a:solidFill>
                <a:srgbClr val="3B3838"/>
              </a:solidFill>
              <a:latin typeface="Segoe UI" panose="020B0502040204020203" pitchFamily="34" charset="0"/>
            </a:endParaRPr>
          </a:p>
        </p:txBody>
      </p:sp>
      <p:sp>
        <p:nvSpPr>
          <p:cNvPr id="12" name="Title 1">
            <a:extLst>
              <a:ext uri="{FF2B5EF4-FFF2-40B4-BE49-F238E27FC236}">
                <a16:creationId xmlns:a16="http://schemas.microsoft.com/office/drawing/2014/main" id="{702EDFEE-1FCF-1F41-AD40-A56574BA3F51}"/>
              </a:ext>
            </a:extLst>
          </p:cNvPr>
          <p:cNvSpPr txBox="1">
            <a:spLocks/>
          </p:cNvSpPr>
          <p:nvPr/>
        </p:nvSpPr>
        <p:spPr>
          <a:xfrm>
            <a:off x="609600" y="361232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a:solidFill>
                  <a:srgbClr val="0070C0"/>
                </a:solidFill>
                <a:latin typeface="Segoe UI" panose="020B0502040204020203" pitchFamily="34" charset="0"/>
                <a:ea typeface="+mj-ea"/>
              </a:rPr>
              <a:t>60 minutes</a:t>
            </a:r>
          </a:p>
        </p:txBody>
      </p:sp>
    </p:spTree>
    <p:extLst>
      <p:ext uri="{BB962C8B-B14F-4D97-AF65-F5344CB8AC3E}">
        <p14:creationId xmlns:p14="http://schemas.microsoft.com/office/powerpoint/2010/main" val="2613885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E1BD068-3E87-4C45-AD15-1518243933B4}"/>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 name="Title 1">
            <a:extLst>
              <a:ext uri="{FF2B5EF4-FFF2-40B4-BE49-F238E27FC236}">
                <a16:creationId xmlns:a16="http://schemas.microsoft.com/office/drawing/2014/main" id="{CB278B62-25AC-B74D-B8A2-032951E411B3}"/>
              </a:ext>
            </a:extLst>
          </p:cNvPr>
          <p:cNvSpPr txBox="1">
            <a:spLocks/>
          </p:cNvSpPr>
          <p:nvPr/>
        </p:nvSpPr>
        <p:spPr>
          <a:xfrm>
            <a:off x="609599" y="2692389"/>
            <a:ext cx="10748212"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w="3175">
                  <a:noFill/>
                </a:ln>
                <a:solidFill>
                  <a:srgbClr val="3B3838"/>
                </a:solidFill>
                <a:effectLst/>
                <a:uLnTx/>
                <a:uFillTx/>
                <a:latin typeface="Segoe UI" panose="020B0502040204020203" pitchFamily="34" charset="0"/>
                <a:ea typeface="+mn-ea"/>
                <a:cs typeface="Segoe UI" pitchFamily="34" charset="0"/>
              </a:rPr>
              <a:t>Activity: Adoption Planning</a:t>
            </a:r>
          </a:p>
        </p:txBody>
      </p:sp>
      <p:sp>
        <p:nvSpPr>
          <p:cNvPr id="11" name="Title 1">
            <a:extLst>
              <a:ext uri="{FF2B5EF4-FFF2-40B4-BE49-F238E27FC236}">
                <a16:creationId xmlns:a16="http://schemas.microsoft.com/office/drawing/2014/main" id="{70675CBC-D0FC-7242-97A1-7545DE259762}"/>
              </a:ext>
            </a:extLst>
          </p:cNvPr>
          <p:cNvSpPr txBox="1">
            <a:spLocks/>
          </p:cNvSpPr>
          <p:nvPr/>
        </p:nvSpPr>
        <p:spPr>
          <a:xfrm>
            <a:off x="609600" y="361232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70C0"/>
                </a:solidFill>
                <a:effectLst/>
                <a:uLnTx/>
                <a:uFillTx/>
                <a:latin typeface="Segoe UI" panose="020B0502040204020203" pitchFamily="34" charset="0"/>
                <a:ea typeface="+mn-ea"/>
                <a:cs typeface="Segoe UI" pitchFamily="34" charset="0"/>
              </a:rPr>
              <a:t>120 minutes</a:t>
            </a:r>
          </a:p>
        </p:txBody>
      </p:sp>
    </p:spTree>
    <p:extLst>
      <p:ext uri="{BB962C8B-B14F-4D97-AF65-F5344CB8AC3E}">
        <p14:creationId xmlns:p14="http://schemas.microsoft.com/office/powerpoint/2010/main" val="3781638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89859" y="887671"/>
            <a:ext cx="7482802" cy="5342650"/>
          </a:xfrm>
          <a:prstGeom prst="rect">
            <a:avLst/>
          </a:prstGeom>
        </p:spPr>
      </p:pic>
      <p:sp>
        <p:nvSpPr>
          <p:cNvPr id="6" name="Title 4">
            <a:extLst>
              <a:ext uri="{FF2B5EF4-FFF2-40B4-BE49-F238E27FC236}">
                <a16:creationId xmlns:a16="http://schemas.microsoft.com/office/drawing/2014/main" id="{62E94907-A741-4225-9C49-DC67623C8BCA}"/>
              </a:ext>
            </a:extLst>
          </p:cNvPr>
          <p:cNvSpPr txBox="1">
            <a:spLocks/>
          </p:cNvSpPr>
          <p:nvPr/>
        </p:nvSpPr>
        <p:spPr>
          <a:xfrm>
            <a:off x="270064" y="487"/>
            <a:ext cx="6602453" cy="100315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1250">
                      <a:srgbClr val="282828"/>
                    </a:gs>
                    <a:gs pos="100000">
                      <a:srgbClr val="282828"/>
                    </a:gs>
                  </a:gsLst>
                  <a:lin ang="5400000" scaled="0"/>
                </a:gradFill>
                <a:latin typeface="Segoe UI Semibold"/>
              </a:rPr>
              <a:t>READY, SET,…?</a:t>
            </a:r>
          </a:p>
        </p:txBody>
      </p:sp>
    </p:spTree>
    <p:extLst>
      <p:ext uri="{BB962C8B-B14F-4D97-AF65-F5344CB8AC3E}">
        <p14:creationId xmlns:p14="http://schemas.microsoft.com/office/powerpoint/2010/main" val="80642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r>
              <a:rPr lang="en-NZ"/>
              <a:t>Adoption Success Factors</a:t>
            </a:r>
            <a:endParaRPr lang="en-US"/>
          </a:p>
        </p:txBody>
      </p:sp>
      <p:grpSp>
        <p:nvGrpSpPr>
          <p:cNvPr id="22" name="Group 21"/>
          <p:cNvGrpSpPr/>
          <p:nvPr/>
        </p:nvGrpSpPr>
        <p:grpSpPr>
          <a:xfrm>
            <a:off x="539348" y="1708112"/>
            <a:ext cx="10976438" cy="3344565"/>
            <a:chOff x="192116" y="2600495"/>
            <a:chExt cx="10977995" cy="3345040"/>
          </a:xfrm>
        </p:grpSpPr>
        <p:sp>
          <p:nvSpPr>
            <p:cNvPr id="41" name="TextBox 40"/>
            <p:cNvSpPr txBox="1"/>
            <p:nvPr/>
          </p:nvSpPr>
          <p:spPr>
            <a:xfrm>
              <a:off x="192116" y="4456187"/>
              <a:ext cx="2542327" cy="1317475"/>
            </a:xfrm>
            <a:prstGeom prst="rect">
              <a:avLst/>
            </a:prstGeom>
          </p:spPr>
          <p:txBody>
            <a:bodyPr wrap="square" lIns="182854" tIns="182854" rIns="182854" bIns="182854" rtlCol="0" anchor="t" anchorCtr="0">
              <a:noAutofit/>
            </a:bodyPr>
            <a:lstStyle/>
            <a:p>
              <a:pPr algn="ctr" defTabSz="914049">
                <a:lnSpc>
                  <a:spcPct val="90000"/>
                </a:lnSpc>
                <a:spcBef>
                  <a:spcPts val="600"/>
                </a:spcBef>
                <a:spcAft>
                  <a:spcPts val="600"/>
                </a:spcAft>
                <a:defRPr/>
              </a:pPr>
              <a:r>
                <a:rPr lang="en-US" sz="2400" kern="0">
                  <a:solidFill>
                    <a:srgbClr val="0078D7"/>
                  </a:solidFill>
                  <a:latin typeface="Segoe UI Semibold"/>
                  <a:cs typeface="Segoe UI" panose="020B0502040204020203" pitchFamily="34" charset="0"/>
                </a:rPr>
                <a:t>Stakeholders</a:t>
              </a:r>
            </a:p>
            <a:p>
              <a:pPr algn="ctr" defTabSz="914049">
                <a:lnSpc>
                  <a:spcPct val="90000"/>
                </a:lnSpc>
                <a:spcBef>
                  <a:spcPts val="600"/>
                </a:spcBef>
                <a:spcAft>
                  <a:spcPts val="600"/>
                </a:spcAft>
                <a:defRPr/>
              </a:pPr>
              <a:r>
                <a:rPr lang="en-US" sz="1400" kern="0">
                  <a:solidFill>
                    <a:srgbClr val="282828"/>
                  </a:solidFill>
                  <a:latin typeface="Segoe UI" panose="020B0502040204020203" pitchFamily="34" charset="0"/>
                  <a:ea typeface="Segoe UI" panose="020B0502040204020203" pitchFamily="34" charset="0"/>
                  <a:cs typeface="Segoe UI" panose="020B0502040204020203" pitchFamily="34" charset="0"/>
                </a:rPr>
                <a:t>Recruit executive sponsors</a:t>
              </a:r>
            </a:p>
            <a:p>
              <a:pPr algn="ctr" defTabSz="914049">
                <a:lnSpc>
                  <a:spcPct val="90000"/>
                </a:lnSpc>
                <a:spcBef>
                  <a:spcPts val="600"/>
                </a:spcBef>
                <a:spcAft>
                  <a:spcPts val="600"/>
                </a:spcAft>
                <a:defRPr/>
              </a:pPr>
              <a:r>
                <a:rPr lang="en-US" sz="1400" kern="0">
                  <a:solidFill>
                    <a:srgbClr val="282828"/>
                  </a:solidFill>
                  <a:latin typeface="Segoe UI" panose="020B0502040204020203" pitchFamily="34" charset="0"/>
                  <a:cs typeface="Segoe UI" panose="020B0502040204020203" pitchFamily="34" charset="0"/>
                </a:rPr>
                <a:t>Empower champions</a:t>
              </a:r>
              <a:endParaRPr lang="en-NZ" sz="1600" kern="0">
                <a:solidFill>
                  <a:srgbClr val="282828"/>
                </a:solidFill>
                <a:latin typeface="Segoe UI" panose="020B0502040204020203" pitchFamily="34" charset="0"/>
                <a:cs typeface="Segoe UI" panose="020B0502040204020203" pitchFamily="34" charset="0"/>
              </a:endParaRPr>
            </a:p>
          </p:txBody>
        </p:sp>
        <p:sp>
          <p:nvSpPr>
            <p:cNvPr id="42" name="TextBox 41"/>
            <p:cNvSpPr txBox="1"/>
            <p:nvPr/>
          </p:nvSpPr>
          <p:spPr>
            <a:xfrm>
              <a:off x="3300956" y="4459405"/>
              <a:ext cx="2261621" cy="1266914"/>
            </a:xfrm>
            <a:prstGeom prst="rect">
              <a:avLst/>
            </a:prstGeom>
          </p:spPr>
          <p:txBody>
            <a:bodyPr wrap="square" lIns="182854" tIns="182854" rIns="182854" bIns="182854" rtlCol="0" anchor="t" anchorCtr="0">
              <a:noAutofit/>
            </a:bodyPr>
            <a:lstStyle/>
            <a:p>
              <a:pPr algn="ctr" defTabSz="914049">
                <a:lnSpc>
                  <a:spcPct val="90000"/>
                </a:lnSpc>
                <a:spcBef>
                  <a:spcPts val="600"/>
                </a:spcBef>
                <a:spcAft>
                  <a:spcPts val="600"/>
                </a:spcAft>
                <a:defRPr/>
              </a:pPr>
              <a:r>
                <a:rPr lang="en-US" sz="2400" kern="0">
                  <a:solidFill>
                    <a:srgbClr val="0078D7"/>
                  </a:solidFill>
                  <a:latin typeface="Segoe UI Semibold"/>
                  <a:cs typeface="Segoe UI" panose="020B0502040204020203" pitchFamily="34" charset="0"/>
                </a:rPr>
                <a:t>Scenarios</a:t>
              </a:r>
              <a:endParaRPr lang="en-US" sz="2000" kern="0">
                <a:solidFill>
                  <a:srgbClr val="0078D7"/>
                </a:solidFill>
                <a:latin typeface="Segoe UI Semibold"/>
                <a:cs typeface="Segoe UI" panose="020B0502040204020203" pitchFamily="34" charset="0"/>
              </a:endParaRPr>
            </a:p>
            <a:p>
              <a:pPr algn="ctr" defTabSz="914049">
                <a:lnSpc>
                  <a:spcPct val="90000"/>
                </a:lnSpc>
                <a:spcBef>
                  <a:spcPts val="600"/>
                </a:spcBef>
                <a:spcAft>
                  <a:spcPts val="600"/>
                </a:spcAft>
                <a:defRPr/>
              </a:pPr>
              <a:r>
                <a:rPr lang="en-US" sz="1400" kern="0">
                  <a:solidFill>
                    <a:srgbClr val="282828"/>
                  </a:solidFill>
                  <a:latin typeface="Segoe UI" panose="020B0502040204020203" pitchFamily="34" charset="0"/>
                  <a:ea typeface="Segoe UI" panose="020B0502040204020203" pitchFamily="34" charset="0"/>
                  <a:cs typeface="Segoe UI" panose="020B0502040204020203" pitchFamily="34" charset="0"/>
                </a:rPr>
                <a:t>Prioritize SharePoint scenarios</a:t>
              </a:r>
            </a:p>
            <a:p>
              <a:pPr algn="ctr" defTabSz="914049">
                <a:lnSpc>
                  <a:spcPct val="90000"/>
                </a:lnSpc>
                <a:spcBef>
                  <a:spcPts val="600"/>
                </a:spcBef>
                <a:spcAft>
                  <a:spcPts val="600"/>
                </a:spcAft>
                <a:defRPr/>
              </a:pPr>
              <a:r>
                <a:rPr lang="en-US" sz="1400" kern="0">
                  <a:solidFill>
                    <a:srgbClr val="282828"/>
                  </a:solidFill>
                  <a:latin typeface="Segoe UI" panose="020B0502040204020203" pitchFamily="34" charset="0"/>
                  <a:cs typeface="Segoe UI" panose="020B0502040204020203" pitchFamily="34" charset="0"/>
                </a:rPr>
                <a:t>Measure success</a:t>
              </a:r>
              <a:endParaRPr lang="en-NZ" sz="1600" kern="0">
                <a:solidFill>
                  <a:srgbClr val="282828"/>
                </a:solidFill>
                <a:latin typeface="Segoe UI Semibold" panose="020B0702040204020203" pitchFamily="34" charset="0"/>
                <a:cs typeface="Segoe UI Semibold" panose="020B0702040204020203" pitchFamily="34" charset="0"/>
              </a:endParaRPr>
            </a:p>
          </p:txBody>
        </p:sp>
        <p:sp>
          <p:nvSpPr>
            <p:cNvPr id="43" name="TextBox 42"/>
            <p:cNvSpPr txBox="1"/>
            <p:nvPr/>
          </p:nvSpPr>
          <p:spPr>
            <a:xfrm>
              <a:off x="6270118" y="4456187"/>
              <a:ext cx="2691265" cy="1199647"/>
            </a:xfrm>
            <a:prstGeom prst="rect">
              <a:avLst/>
            </a:prstGeom>
          </p:spPr>
          <p:txBody>
            <a:bodyPr wrap="square" lIns="182854" tIns="182854" rIns="182854" bIns="182854" rtlCol="0" anchor="t" anchorCtr="0">
              <a:noAutofit/>
            </a:bodyPr>
            <a:lstStyle/>
            <a:p>
              <a:pPr algn="ctr" defTabSz="914049">
                <a:lnSpc>
                  <a:spcPct val="90000"/>
                </a:lnSpc>
                <a:spcBef>
                  <a:spcPts val="600"/>
                </a:spcBef>
                <a:spcAft>
                  <a:spcPts val="600"/>
                </a:spcAft>
                <a:defRPr/>
              </a:pPr>
              <a:r>
                <a:rPr lang="en-US" sz="2400" kern="0" dirty="0">
                  <a:solidFill>
                    <a:srgbClr val="0078D7"/>
                  </a:solidFill>
                  <a:latin typeface="Segoe UI Semibold"/>
                  <a:cs typeface="Segoe UI" panose="020B0502040204020203" pitchFamily="34" charset="0"/>
                </a:rPr>
                <a:t>Awareness</a:t>
              </a:r>
              <a:endParaRPr lang="en-US" sz="2000" kern="0" dirty="0">
                <a:solidFill>
                  <a:srgbClr val="0078D7"/>
                </a:solidFill>
                <a:latin typeface="Segoe UI Semibold"/>
                <a:cs typeface="Segoe UI" panose="020B0502040204020203" pitchFamily="34" charset="0"/>
              </a:endParaRPr>
            </a:p>
            <a:p>
              <a:pPr algn="ctr" defTabSz="914049">
                <a:lnSpc>
                  <a:spcPct val="90000"/>
                </a:lnSpc>
                <a:spcBef>
                  <a:spcPts val="882"/>
                </a:spcBef>
                <a:defRPr/>
              </a:pPr>
              <a:r>
                <a:rPr lang="en-US" sz="1400" kern="0" dirty="0">
                  <a:solidFill>
                    <a:srgbClr val="282828"/>
                  </a:solidFill>
                  <a:latin typeface="Segoe UI" panose="020B0502040204020203" pitchFamily="34" charset="0"/>
                  <a:cs typeface="Segoe UI" panose="020B0502040204020203" pitchFamily="34" charset="0"/>
                </a:rPr>
                <a:t>Implement</a:t>
              </a:r>
              <a:r>
                <a:rPr lang="en-US" sz="1400" kern="0" dirty="0">
                  <a:gradFill>
                    <a:gsLst>
                      <a:gs pos="19643">
                        <a:srgbClr val="33302E"/>
                      </a:gs>
                      <a:gs pos="27679">
                        <a:srgbClr val="33302E"/>
                      </a:gs>
                    </a:gsLst>
                    <a:lin ang="5400000" scaled="1"/>
                  </a:gradFill>
                  <a:latin typeface="Segoe UI" panose="020B0502040204020203" pitchFamily="34" charset="0"/>
                  <a:ea typeface="Segoe UI" panose="020B0502040204020203" pitchFamily="34" charset="0"/>
                  <a:cs typeface="Segoe UI" panose="020B0502040204020203" pitchFamily="34" charset="0"/>
                </a:rPr>
                <a:t> </a:t>
              </a:r>
              <a:r>
                <a:rPr lang="en-US" sz="1400" kern="0" dirty="0">
                  <a:solidFill>
                    <a:srgbClr val="282828"/>
                  </a:solidFill>
                  <a:latin typeface="Segoe UI" panose="020B0502040204020203" pitchFamily="34" charset="0"/>
                  <a:cs typeface="Segoe UI" panose="020B0502040204020203" pitchFamily="34" charset="0"/>
                </a:rPr>
                <a:t>comms campaign</a:t>
              </a:r>
            </a:p>
            <a:p>
              <a:pPr algn="ctr" defTabSz="914049">
                <a:lnSpc>
                  <a:spcPct val="90000"/>
                </a:lnSpc>
                <a:spcBef>
                  <a:spcPts val="882"/>
                </a:spcBef>
                <a:defRPr/>
              </a:pPr>
              <a:r>
                <a:rPr lang="en-US" sz="1400" kern="0" dirty="0">
                  <a:solidFill>
                    <a:srgbClr val="282828"/>
                  </a:solidFill>
                  <a:latin typeface="Segoe UI" panose="020B0502040204020203" pitchFamily="34" charset="0"/>
                  <a:cs typeface="Segoe UI" panose="020B0502040204020203" pitchFamily="34" charset="0"/>
                </a:rPr>
                <a:t>Execute launch events</a:t>
              </a:r>
              <a:endParaRPr lang="en-NZ" sz="1600" kern="0" dirty="0">
                <a:solidFill>
                  <a:srgbClr val="282828"/>
                </a:solidFill>
                <a:latin typeface="Segoe UI Semibold" panose="020B0702040204020203" pitchFamily="34" charset="0"/>
                <a:cs typeface="Segoe UI Semibold" panose="020B0702040204020203" pitchFamily="34" charset="0"/>
              </a:endParaRPr>
            </a:p>
          </p:txBody>
        </p:sp>
        <p:sp>
          <p:nvSpPr>
            <p:cNvPr id="44" name="TextBox 43"/>
            <p:cNvSpPr txBox="1"/>
            <p:nvPr/>
          </p:nvSpPr>
          <p:spPr>
            <a:xfrm>
              <a:off x="9337626" y="4458827"/>
              <a:ext cx="1832485" cy="1486708"/>
            </a:xfrm>
            <a:prstGeom prst="rect">
              <a:avLst/>
            </a:prstGeom>
          </p:spPr>
          <p:txBody>
            <a:bodyPr wrap="square" lIns="182854" tIns="182854" rIns="182854" bIns="182854" rtlCol="0" anchor="t" anchorCtr="0">
              <a:noAutofit/>
            </a:bodyPr>
            <a:lstStyle/>
            <a:p>
              <a:pPr algn="ctr" defTabSz="914049">
                <a:lnSpc>
                  <a:spcPct val="90000"/>
                </a:lnSpc>
                <a:spcBef>
                  <a:spcPts val="600"/>
                </a:spcBef>
                <a:spcAft>
                  <a:spcPts val="600"/>
                </a:spcAft>
                <a:defRPr/>
              </a:pPr>
              <a:r>
                <a:rPr lang="en-US" sz="2400" kern="0">
                  <a:solidFill>
                    <a:srgbClr val="0078D7"/>
                  </a:solidFill>
                  <a:latin typeface="Segoe UI Semibold"/>
                  <a:cs typeface="Segoe UI" panose="020B0502040204020203" pitchFamily="34" charset="0"/>
                </a:rPr>
                <a:t>Training</a:t>
              </a:r>
              <a:endParaRPr lang="en-US" sz="1600" kern="0">
                <a:solidFill>
                  <a:srgbClr val="0078D7"/>
                </a:solidFill>
                <a:latin typeface="Segoe UI Semibold"/>
                <a:cs typeface="Segoe UI" panose="020B0502040204020203" pitchFamily="34" charset="0"/>
              </a:endParaRPr>
            </a:p>
            <a:p>
              <a:pPr algn="ctr" defTabSz="914049">
                <a:lnSpc>
                  <a:spcPct val="90000"/>
                </a:lnSpc>
                <a:spcBef>
                  <a:spcPts val="600"/>
                </a:spcBef>
                <a:spcAft>
                  <a:spcPts val="600"/>
                </a:spcAft>
                <a:defRPr/>
              </a:pPr>
              <a:r>
                <a:rPr lang="en-US" sz="1400" kern="0">
                  <a:solidFill>
                    <a:srgbClr val="282828"/>
                  </a:solidFill>
                  <a:latin typeface="Segoe UI" panose="020B0502040204020203" pitchFamily="34" charset="0"/>
                  <a:ea typeface="Segoe UI" panose="020B0502040204020203" pitchFamily="34" charset="0"/>
                  <a:cs typeface="Segoe UI" panose="020B0502040204020203" pitchFamily="34" charset="0"/>
                </a:rPr>
                <a:t>Train end users</a:t>
              </a:r>
            </a:p>
            <a:p>
              <a:pPr algn="ctr" defTabSz="914049">
                <a:lnSpc>
                  <a:spcPct val="90000"/>
                </a:lnSpc>
                <a:spcBef>
                  <a:spcPts val="600"/>
                </a:spcBef>
                <a:spcAft>
                  <a:spcPts val="600"/>
                </a:spcAft>
                <a:defRPr/>
              </a:pPr>
              <a:r>
                <a:rPr lang="en-US" sz="1400" kern="0">
                  <a:solidFill>
                    <a:srgbClr val="282828"/>
                  </a:solidFill>
                  <a:latin typeface="Segoe UI" panose="020B0502040204020203" pitchFamily="34" charset="0"/>
                  <a:cs typeface="Segoe UI" panose="020B0502040204020203" pitchFamily="34" charset="0"/>
                </a:rPr>
                <a:t>Ready help</a:t>
              </a:r>
              <a:r>
                <a:rPr lang="en-US" sz="1400" b="1" kern="0">
                  <a:solidFill>
                    <a:srgbClr val="282828"/>
                  </a:solidFill>
                  <a:latin typeface="Segoe UI" panose="020B0502040204020203" pitchFamily="34" charset="0"/>
                  <a:cs typeface="Segoe UI" panose="020B0502040204020203" pitchFamily="34" charset="0"/>
                </a:rPr>
                <a:t> </a:t>
              </a:r>
              <a:r>
                <a:rPr lang="en-US" sz="1400" kern="0">
                  <a:solidFill>
                    <a:srgbClr val="282828"/>
                  </a:solidFill>
                  <a:latin typeface="Segoe UI" panose="020B0502040204020203" pitchFamily="34" charset="0"/>
                  <a:cs typeface="Segoe UI" panose="020B0502040204020203" pitchFamily="34" charset="0"/>
                </a:rPr>
                <a:t>desk</a:t>
              </a:r>
              <a:endParaRPr lang="en-NZ" sz="1400" kern="0">
                <a:solidFill>
                  <a:srgbClr val="282828"/>
                </a:solidFill>
                <a:latin typeface="Segoe UI" panose="020B0502040204020203" pitchFamily="34" charset="0"/>
                <a:cs typeface="Segoe UI" panose="020B0502040204020203" pitchFamily="34" charset="0"/>
              </a:endParaRPr>
            </a:p>
            <a:p>
              <a:pPr algn="ctr" defTabSz="914049">
                <a:lnSpc>
                  <a:spcPct val="90000"/>
                </a:lnSpc>
                <a:spcBef>
                  <a:spcPts val="600"/>
                </a:spcBef>
                <a:spcAft>
                  <a:spcPts val="600"/>
                </a:spcAft>
                <a:defRPr/>
              </a:pPr>
              <a:endParaRPr lang="en-NZ" sz="1600" kern="0">
                <a:solidFill>
                  <a:srgbClr val="282828"/>
                </a:solidFill>
                <a:latin typeface="Segoe UI Semibold" panose="020B0702040204020203" pitchFamily="34" charset="0"/>
                <a:cs typeface="Segoe UI Semibold" panose="020B0702040204020203" pitchFamily="34" charset="0"/>
              </a:endParaRPr>
            </a:p>
          </p:txBody>
        </p:sp>
        <p:grpSp>
          <p:nvGrpSpPr>
            <p:cNvPr id="3" name="Group 2"/>
            <p:cNvGrpSpPr/>
            <p:nvPr/>
          </p:nvGrpSpPr>
          <p:grpSpPr>
            <a:xfrm>
              <a:off x="2874927" y="4696192"/>
              <a:ext cx="6343751" cy="620394"/>
              <a:chOff x="3092083" y="3436776"/>
              <a:chExt cx="6343751" cy="1062042"/>
            </a:xfrm>
          </p:grpSpPr>
          <p:cxnSp>
            <p:nvCxnSpPr>
              <p:cNvPr id="25" name="Straight Connector 24">
                <a:extLst>
                  <a:ext uri="{FF2B5EF4-FFF2-40B4-BE49-F238E27FC236}">
                    <a16:creationId xmlns:a16="http://schemas.microsoft.com/office/drawing/2014/main" id="{667B6E32-D180-4141-B021-9E78007023FD}"/>
                  </a:ext>
                </a:extLst>
              </p:cNvPr>
              <p:cNvCxnSpPr>
                <a:cxnSpLocks/>
              </p:cNvCxnSpPr>
              <p:nvPr/>
            </p:nvCxnSpPr>
            <p:spPr>
              <a:xfrm flipV="1">
                <a:off x="6155974" y="3511575"/>
                <a:ext cx="0" cy="987243"/>
              </a:xfrm>
              <a:prstGeom prst="line">
                <a:avLst/>
              </a:prstGeom>
              <a:noFill/>
              <a:ln w="9525" cap="flat" cmpd="sng" algn="ctr">
                <a:solidFill>
                  <a:srgbClr val="353535"/>
                </a:solidFill>
                <a:prstDash val="solid"/>
                <a:headEnd type="none"/>
                <a:tailEnd type="none"/>
              </a:ln>
              <a:effectLst/>
            </p:spPr>
          </p:cxnSp>
          <p:cxnSp>
            <p:nvCxnSpPr>
              <p:cNvPr id="27" name="Straight Connector 26">
                <a:extLst>
                  <a:ext uri="{FF2B5EF4-FFF2-40B4-BE49-F238E27FC236}">
                    <a16:creationId xmlns:a16="http://schemas.microsoft.com/office/drawing/2014/main" id="{8CDEEEE8-7C9C-436D-A2FE-801DC45D6566}"/>
                  </a:ext>
                </a:extLst>
              </p:cNvPr>
              <p:cNvCxnSpPr>
                <a:cxnSpLocks/>
              </p:cNvCxnSpPr>
              <p:nvPr/>
            </p:nvCxnSpPr>
            <p:spPr>
              <a:xfrm flipV="1">
                <a:off x="3092083" y="3436776"/>
                <a:ext cx="0" cy="987243"/>
              </a:xfrm>
              <a:prstGeom prst="line">
                <a:avLst/>
              </a:prstGeom>
              <a:noFill/>
              <a:ln w="9525" cap="flat" cmpd="sng" algn="ctr">
                <a:solidFill>
                  <a:srgbClr val="353535"/>
                </a:solidFill>
                <a:prstDash val="solid"/>
                <a:headEnd type="none"/>
                <a:tailEnd type="none"/>
              </a:ln>
              <a:effectLst/>
            </p:spPr>
          </p:cxnSp>
          <p:cxnSp>
            <p:nvCxnSpPr>
              <p:cNvPr id="16" name="Straight Connector 15">
                <a:extLst>
                  <a:ext uri="{FF2B5EF4-FFF2-40B4-BE49-F238E27FC236}">
                    <a16:creationId xmlns:a16="http://schemas.microsoft.com/office/drawing/2014/main" id="{06AD4A52-9198-4DA9-88DE-61997E79FAE7}"/>
                  </a:ext>
                </a:extLst>
              </p:cNvPr>
              <p:cNvCxnSpPr>
                <a:cxnSpLocks/>
              </p:cNvCxnSpPr>
              <p:nvPr/>
            </p:nvCxnSpPr>
            <p:spPr>
              <a:xfrm flipV="1">
                <a:off x="9435834" y="3497729"/>
                <a:ext cx="0" cy="987243"/>
              </a:xfrm>
              <a:prstGeom prst="line">
                <a:avLst/>
              </a:prstGeom>
              <a:noFill/>
              <a:ln w="9525" cap="flat" cmpd="sng" algn="ctr">
                <a:solidFill>
                  <a:srgbClr val="353535"/>
                </a:solidFill>
                <a:prstDash val="solid"/>
                <a:headEnd type="none"/>
                <a:tailEnd type="none"/>
              </a:ln>
              <a:effectLst/>
            </p:spPr>
          </p:cxnSp>
        </p:grpSp>
        <p:cxnSp>
          <p:nvCxnSpPr>
            <p:cNvPr id="12" name="Straight Connector 11">
              <a:extLst>
                <a:ext uri="{FF2B5EF4-FFF2-40B4-BE49-F238E27FC236}">
                  <a16:creationId xmlns:a16="http://schemas.microsoft.com/office/drawing/2014/main" id="{FD5CF8B4-F74C-4EB5-9B1E-57AF5B66AEFC}"/>
                </a:ext>
              </a:extLst>
            </p:cNvPr>
            <p:cNvCxnSpPr>
              <a:cxnSpLocks/>
            </p:cNvCxnSpPr>
            <p:nvPr/>
          </p:nvCxnSpPr>
          <p:spPr>
            <a:xfrm flipH="1">
              <a:off x="1543051" y="2847594"/>
              <a:ext cx="2181224" cy="0"/>
            </a:xfrm>
            <a:prstGeom prst="line">
              <a:avLst/>
            </a:prstGeom>
            <a:ln w="31750" cap="rnd">
              <a:solidFill>
                <a:srgbClr val="716E6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B7C88E-F00F-4DAC-9B19-8ECB4417914C}"/>
                </a:ext>
              </a:extLst>
            </p:cNvPr>
            <p:cNvCxnSpPr>
              <a:cxnSpLocks/>
            </p:cNvCxnSpPr>
            <p:nvPr/>
          </p:nvCxnSpPr>
          <p:spPr>
            <a:xfrm flipV="1">
              <a:off x="10253869" y="2847594"/>
              <a:ext cx="0" cy="256941"/>
            </a:xfrm>
            <a:prstGeom prst="line">
              <a:avLst/>
            </a:prstGeom>
            <a:ln w="31750" cap="rnd">
              <a:solidFill>
                <a:srgbClr val="716E6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06FCEE7-2B5E-4307-8CA1-70A9E6D2C927}"/>
                </a:ext>
              </a:extLst>
            </p:cNvPr>
            <p:cNvSpPr/>
            <p:nvPr/>
          </p:nvSpPr>
          <p:spPr>
            <a:xfrm>
              <a:off x="3724276" y="2600495"/>
              <a:ext cx="4326244" cy="469039"/>
            </a:xfrm>
            <a:prstGeom prst="rect">
              <a:avLst/>
            </a:prstGeom>
          </p:spPr>
          <p:txBody>
            <a:bodyPr wrap="square">
              <a:spAutoFit/>
            </a:bodyPr>
            <a:lstStyle/>
            <a:p>
              <a:pPr algn="ctr" defTabSz="914314">
                <a:defRPr/>
              </a:pPr>
              <a:r>
                <a:rPr lang="en-US" sz="2400">
                  <a:solidFill>
                    <a:srgbClr val="716E6F"/>
                  </a:solidFill>
                  <a:latin typeface="Segoe UI Semibold"/>
                  <a:cs typeface="Bodoni Std Bold Italic"/>
                </a:rPr>
                <a:t>LEARN AND REINFORCE</a:t>
              </a:r>
            </a:p>
          </p:txBody>
        </p:sp>
        <p:cxnSp>
          <p:nvCxnSpPr>
            <p:cNvPr id="21" name="Straight Connector 20"/>
            <p:cNvCxnSpPr>
              <a:cxnSpLocks/>
            </p:cNvCxnSpPr>
            <p:nvPr/>
          </p:nvCxnSpPr>
          <p:spPr>
            <a:xfrm flipV="1">
              <a:off x="1543050" y="2847594"/>
              <a:ext cx="0" cy="256941"/>
            </a:xfrm>
            <a:prstGeom prst="line">
              <a:avLst/>
            </a:prstGeom>
            <a:ln w="31750" cap="rnd">
              <a:solidFill>
                <a:srgbClr val="716E6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076" y="3342395"/>
              <a:ext cx="936368" cy="943516"/>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855" y="3395253"/>
              <a:ext cx="936368" cy="943515"/>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153" y="3342396"/>
              <a:ext cx="936367" cy="943515"/>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1166" y="3342397"/>
              <a:ext cx="936367" cy="943514"/>
            </a:xfrm>
            <a:prstGeom prst="rect">
              <a:avLst/>
            </a:prstGeom>
          </p:spPr>
        </p:pic>
        <p:cxnSp>
          <p:nvCxnSpPr>
            <p:cNvPr id="32" name="Straight Connector 31"/>
            <p:cNvCxnSpPr>
              <a:cxnSpLocks/>
            </p:cNvCxnSpPr>
            <p:nvPr/>
          </p:nvCxnSpPr>
          <p:spPr>
            <a:xfrm flipH="1">
              <a:off x="8072645" y="2847594"/>
              <a:ext cx="2181224" cy="0"/>
            </a:xfrm>
            <a:prstGeom prst="line">
              <a:avLst/>
            </a:prstGeom>
            <a:ln w="31750" cap="rnd">
              <a:solidFill>
                <a:srgbClr val="716E6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736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a:extLst>
              <a:ext uri="{FF2B5EF4-FFF2-40B4-BE49-F238E27FC236}">
                <a16:creationId xmlns:a16="http://schemas.microsoft.com/office/drawing/2014/main" id="{187D199D-CFF9-6143-86FB-41676CA562ED}"/>
              </a:ext>
            </a:extLst>
          </p:cNvPr>
          <p:cNvSpPr txBox="1">
            <a:spLocks/>
          </p:cNvSpPr>
          <p:nvPr/>
        </p:nvSpPr>
        <p:spPr>
          <a:xfrm>
            <a:off x="277269" y="613006"/>
            <a:ext cx="10613482" cy="338554"/>
          </a:xfrm>
          <a:prstGeom prst="rect">
            <a:avLst/>
          </a:prstGeom>
        </p:spPr>
        <p:txBody>
          <a:bodyPr wrap="square" anchor="t">
            <a:spAutoFit/>
          </a:bodyPr>
          <a:lstStyle>
            <a:lvl1pPr marL="0" marR="0" indent="0" algn="l" defTabSz="914400" rtl="0" eaLnBrk="1" fontAlgn="auto" latinLnBrk="0" hangingPunct="1">
              <a:lnSpc>
                <a:spcPct val="100000"/>
              </a:lnSpc>
              <a:spcBef>
                <a:spcPts val="0"/>
              </a:spcBef>
              <a:spcAft>
                <a:spcPts val="0"/>
              </a:spcAft>
              <a:buClrTx/>
              <a:buSzTx/>
              <a:buFontTx/>
              <a:buNone/>
              <a:tabLst/>
              <a:defRPr sz="2400" b="1" i="0" kern="1200" spc="0">
                <a:solidFill>
                  <a:schemeClr val="tx1"/>
                </a:solidFill>
                <a:latin typeface="Segoe UI Semibold" panose="020B0502040204020203" pitchFamily="34" charset="0"/>
                <a:ea typeface="+mj-ea"/>
                <a:cs typeface="Segoe UI Semibold" panose="020B0502040204020203" pitchFamily="34" charset="0"/>
              </a:defRPr>
            </a:lvl1pPr>
          </a:lstStyle>
          <a:p>
            <a:r>
              <a:rPr lang="en-US" sz="1600" b="0" dirty="0">
                <a:solidFill>
                  <a:srgbClr val="0070C0"/>
                </a:solidFill>
                <a:latin typeface="Segoe UI" panose="020B0502040204020203" pitchFamily="34" charset="0"/>
              </a:rPr>
              <a:t>Use available templates at </a:t>
            </a:r>
            <a:r>
              <a:rPr lang="en-US" sz="1600" dirty="0">
                <a:hlinkClick r:id="rId3"/>
              </a:rPr>
              <a:t>https://resources.techcommunity.microsoft.com/adoption/</a:t>
            </a:r>
            <a:endParaRPr lang="en-US" sz="1600" b="0" dirty="0">
              <a:solidFill>
                <a:srgbClr val="0070C0"/>
              </a:solidFill>
              <a:latin typeface="Segoe UI" panose="020B0502040204020203" pitchFamily="34" charset="0"/>
            </a:endParaRPr>
          </a:p>
        </p:txBody>
      </p:sp>
      <p:sp>
        <p:nvSpPr>
          <p:cNvPr id="15" name="Slide Number Placeholder 5">
            <a:extLst>
              <a:ext uri="{FF2B5EF4-FFF2-40B4-BE49-F238E27FC236}">
                <a16:creationId xmlns:a16="http://schemas.microsoft.com/office/drawing/2014/main" id="{F315B0F4-E0FD-BB4E-B309-F792DDC8284F}"/>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47</a:t>
            </a:fld>
            <a:endParaRPr lang="en-US" sz="1000">
              <a:solidFill>
                <a:schemeClr val="bg1">
                  <a:lumMod val="75000"/>
                </a:schemeClr>
              </a:solidFill>
            </a:endParaRPr>
          </a:p>
        </p:txBody>
      </p:sp>
      <p:sp>
        <p:nvSpPr>
          <p:cNvPr id="16" name="Date Placeholder 3">
            <a:extLst>
              <a:ext uri="{FF2B5EF4-FFF2-40B4-BE49-F238E27FC236}">
                <a16:creationId xmlns:a16="http://schemas.microsoft.com/office/drawing/2014/main" id="{762F31DD-2237-874A-99B1-A6DF6D5A5E19}"/>
              </a:ext>
            </a:extLst>
          </p:cNvPr>
          <p:cNvSpPr>
            <a:spLocks noGrp="1"/>
          </p:cNvSpPr>
          <p:nvPr>
            <p:ph type="dt" sz="half" idx="4294967295"/>
          </p:nvPr>
        </p:nvSpPr>
        <p:spPr>
          <a:xfrm>
            <a:off x="162560" y="6466462"/>
            <a:ext cx="3418840" cy="365125"/>
          </a:xfrm>
          <a:prstGeom prst="rect">
            <a:avLst/>
          </a:prstGeom>
        </p:spPr>
        <p:txBody>
          <a:bodyPr/>
          <a:lstStyle/>
          <a:p>
            <a:r>
              <a:rPr lang="en-US" sz="1000">
                <a:solidFill>
                  <a:schemeClr val="bg1">
                    <a:lumMod val="75000"/>
                  </a:schemeClr>
                </a:solidFill>
              </a:rPr>
              <a:t>Microsoft | Confidential</a:t>
            </a:r>
          </a:p>
        </p:txBody>
      </p:sp>
      <p:sp>
        <p:nvSpPr>
          <p:cNvPr id="28" name="Title 1">
            <a:extLst>
              <a:ext uri="{FF2B5EF4-FFF2-40B4-BE49-F238E27FC236}">
                <a16:creationId xmlns:a16="http://schemas.microsoft.com/office/drawing/2014/main" id="{CE95883A-153F-834E-8011-23E92356844F}"/>
              </a:ext>
            </a:extLst>
          </p:cNvPr>
          <p:cNvSpPr txBox="1">
            <a:spLocks/>
          </p:cNvSpPr>
          <p:nvPr/>
        </p:nvSpPr>
        <p:spPr>
          <a:xfrm>
            <a:off x="277269" y="63315"/>
            <a:ext cx="11407140" cy="666115"/>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400" b="1" i="0" u="none" strike="noStrike" kern="1200" cap="none" spc="0" normalizeH="0" baseline="0" noProof="0" smtClean="0">
                <a:ln>
                  <a:noFill/>
                </a:ln>
                <a:solidFill>
                  <a:prstClr val="black"/>
                </a:solidFill>
                <a:effectLst/>
                <a:uLnTx/>
                <a:uFillTx/>
                <a:latin typeface="Segoe UI Semibold" panose="020B0502040204020203" pitchFamily="34" charset="0"/>
                <a:ea typeface="+mj-ea"/>
                <a:cs typeface="Segoe UI Semibold" panose="020B0502040204020203" pitchFamily="34" charset="0"/>
              </a:defRPr>
            </a:lvl1pPr>
          </a:lstStyle>
          <a:p>
            <a:r>
              <a:rPr lang="en-US" sz="2800" dirty="0">
                <a:solidFill>
                  <a:schemeClr val="bg2">
                    <a:lumMod val="25000"/>
                  </a:schemeClr>
                </a:solidFill>
                <a:latin typeface="Segoe UI" panose="020B0502040204020203" pitchFamily="34" charset="0"/>
                <a:cs typeface="Segoe UI" panose="020B0502040204020203" pitchFamily="34" charset="0"/>
              </a:rPr>
              <a:t>Resources across all the Success Factors</a:t>
            </a:r>
          </a:p>
        </p:txBody>
      </p:sp>
      <p:pic>
        <p:nvPicPr>
          <p:cNvPr id="2" name="Picture 1">
            <a:extLst>
              <a:ext uri="{FF2B5EF4-FFF2-40B4-BE49-F238E27FC236}">
                <a16:creationId xmlns:a16="http://schemas.microsoft.com/office/drawing/2014/main" id="{8AD66802-A817-4536-BC7E-BBD5BEFA63BF}"/>
              </a:ext>
            </a:extLst>
          </p:cNvPr>
          <p:cNvPicPr>
            <a:picLocks noChangeAspect="1"/>
          </p:cNvPicPr>
          <p:nvPr/>
        </p:nvPicPr>
        <p:blipFill>
          <a:blip r:embed="rId4"/>
          <a:stretch>
            <a:fillRect/>
          </a:stretch>
        </p:blipFill>
        <p:spPr>
          <a:xfrm>
            <a:off x="1463039" y="1024364"/>
            <a:ext cx="8742219" cy="5369293"/>
          </a:xfrm>
          <a:prstGeom prst="rect">
            <a:avLst/>
          </a:prstGeom>
        </p:spPr>
      </p:pic>
    </p:spTree>
    <p:extLst>
      <p:ext uri="{BB962C8B-B14F-4D97-AF65-F5344CB8AC3E}">
        <p14:creationId xmlns:p14="http://schemas.microsoft.com/office/powerpoint/2010/main" val="1929740776"/>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a:extLst>
              <a:ext uri="{FF2B5EF4-FFF2-40B4-BE49-F238E27FC236}">
                <a16:creationId xmlns:a16="http://schemas.microsoft.com/office/drawing/2014/main" id="{187D199D-CFF9-6143-86FB-41676CA562ED}"/>
              </a:ext>
            </a:extLst>
          </p:cNvPr>
          <p:cNvSpPr txBox="1">
            <a:spLocks/>
          </p:cNvSpPr>
          <p:nvPr/>
        </p:nvSpPr>
        <p:spPr>
          <a:xfrm>
            <a:off x="277269" y="613006"/>
            <a:ext cx="10613482" cy="338554"/>
          </a:xfrm>
          <a:prstGeom prst="rect">
            <a:avLst/>
          </a:prstGeom>
        </p:spPr>
        <p:txBody>
          <a:bodyPr wrap="square" anchor="t">
            <a:spAutoFit/>
          </a:bodyPr>
          <a:lstStyle>
            <a:lvl1pPr marL="0" marR="0" indent="0" algn="l" defTabSz="914400" rtl="0" eaLnBrk="1" fontAlgn="auto" latinLnBrk="0" hangingPunct="1">
              <a:lnSpc>
                <a:spcPct val="100000"/>
              </a:lnSpc>
              <a:spcBef>
                <a:spcPts val="0"/>
              </a:spcBef>
              <a:spcAft>
                <a:spcPts val="0"/>
              </a:spcAft>
              <a:buClrTx/>
              <a:buSzTx/>
              <a:buFontTx/>
              <a:buNone/>
              <a:tabLst/>
              <a:defRPr sz="2400" b="1" i="0" kern="1200" spc="0">
                <a:solidFill>
                  <a:schemeClr val="tx1"/>
                </a:solidFill>
                <a:latin typeface="Segoe UI Semibold" panose="020B0502040204020203" pitchFamily="34" charset="0"/>
                <a:ea typeface="+mj-ea"/>
                <a:cs typeface="Segoe UI Semibold" panose="020B0502040204020203" pitchFamily="34" charset="0"/>
              </a:defRPr>
            </a:lvl1pPr>
          </a:lstStyle>
          <a:p>
            <a:r>
              <a:rPr lang="en-US" sz="1600" b="0" dirty="0">
                <a:solidFill>
                  <a:srgbClr val="0070C0"/>
                </a:solidFill>
                <a:latin typeface="Segoe UI" panose="020B0502040204020203" pitchFamily="34" charset="0"/>
              </a:rPr>
              <a:t>Teams Adoption Guide: </a:t>
            </a:r>
            <a:r>
              <a:rPr lang="en-US" sz="1600" dirty="0">
                <a:hlinkClick r:id="rId3"/>
              </a:rPr>
              <a:t>https://aka.ms/TeamsToolkit</a:t>
            </a:r>
            <a:r>
              <a:rPr lang="en-US" sz="1600" dirty="0"/>
              <a:t> </a:t>
            </a:r>
            <a:endParaRPr lang="en-US" sz="1600" b="0" dirty="0">
              <a:solidFill>
                <a:srgbClr val="0070C0"/>
              </a:solidFill>
              <a:latin typeface="Segoe UI" panose="020B0502040204020203" pitchFamily="34" charset="0"/>
            </a:endParaRPr>
          </a:p>
        </p:txBody>
      </p:sp>
      <p:sp>
        <p:nvSpPr>
          <p:cNvPr id="15" name="Slide Number Placeholder 5">
            <a:extLst>
              <a:ext uri="{FF2B5EF4-FFF2-40B4-BE49-F238E27FC236}">
                <a16:creationId xmlns:a16="http://schemas.microsoft.com/office/drawing/2014/main" id="{F315B0F4-E0FD-BB4E-B309-F792DDC8284F}"/>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48</a:t>
            </a:fld>
            <a:endParaRPr lang="en-US" sz="1000">
              <a:solidFill>
                <a:schemeClr val="bg1">
                  <a:lumMod val="75000"/>
                </a:schemeClr>
              </a:solidFill>
            </a:endParaRPr>
          </a:p>
        </p:txBody>
      </p:sp>
      <p:sp>
        <p:nvSpPr>
          <p:cNvPr id="28" name="Title 1">
            <a:extLst>
              <a:ext uri="{FF2B5EF4-FFF2-40B4-BE49-F238E27FC236}">
                <a16:creationId xmlns:a16="http://schemas.microsoft.com/office/drawing/2014/main" id="{CE95883A-153F-834E-8011-23E92356844F}"/>
              </a:ext>
            </a:extLst>
          </p:cNvPr>
          <p:cNvSpPr txBox="1">
            <a:spLocks/>
          </p:cNvSpPr>
          <p:nvPr/>
        </p:nvSpPr>
        <p:spPr>
          <a:xfrm>
            <a:off x="277269" y="63315"/>
            <a:ext cx="11407140" cy="666115"/>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400" b="1" i="0" u="none" strike="noStrike" kern="1200" cap="none" spc="0" normalizeH="0" baseline="0" noProof="0" smtClean="0">
                <a:ln>
                  <a:noFill/>
                </a:ln>
                <a:solidFill>
                  <a:prstClr val="black"/>
                </a:solidFill>
                <a:effectLst/>
                <a:uLnTx/>
                <a:uFillTx/>
                <a:latin typeface="Segoe UI Semibold" panose="020B0502040204020203" pitchFamily="34" charset="0"/>
                <a:ea typeface="+mj-ea"/>
                <a:cs typeface="Segoe UI Semibold" panose="020B0502040204020203" pitchFamily="34" charset="0"/>
              </a:defRPr>
            </a:lvl1pPr>
          </a:lstStyle>
          <a:p>
            <a:r>
              <a:rPr lang="en-US" sz="2800" dirty="0">
                <a:solidFill>
                  <a:schemeClr val="bg2">
                    <a:lumMod val="25000"/>
                  </a:schemeClr>
                </a:solidFill>
                <a:latin typeface="Segoe UI" panose="020B0502040204020203" pitchFamily="34" charset="0"/>
                <a:cs typeface="Segoe UI" panose="020B0502040204020203" pitchFamily="34" charset="0"/>
              </a:rPr>
              <a:t>Specific Teams Assets</a:t>
            </a:r>
          </a:p>
        </p:txBody>
      </p:sp>
      <p:pic>
        <p:nvPicPr>
          <p:cNvPr id="2" name="Picture 1">
            <a:extLst>
              <a:ext uri="{FF2B5EF4-FFF2-40B4-BE49-F238E27FC236}">
                <a16:creationId xmlns:a16="http://schemas.microsoft.com/office/drawing/2014/main" id="{AFC93296-D68B-45A8-8405-C0CE176A3C09}"/>
              </a:ext>
            </a:extLst>
          </p:cNvPr>
          <p:cNvPicPr>
            <a:picLocks noChangeAspect="1"/>
          </p:cNvPicPr>
          <p:nvPr/>
        </p:nvPicPr>
        <p:blipFill>
          <a:blip r:embed="rId4"/>
          <a:stretch>
            <a:fillRect/>
          </a:stretch>
        </p:blipFill>
        <p:spPr>
          <a:xfrm>
            <a:off x="871356" y="1014369"/>
            <a:ext cx="4525355" cy="5634655"/>
          </a:xfrm>
          <a:prstGeom prst="rect">
            <a:avLst/>
          </a:prstGeom>
        </p:spPr>
      </p:pic>
      <p:pic>
        <p:nvPicPr>
          <p:cNvPr id="6" name="Picture 5">
            <a:extLst>
              <a:ext uri="{FF2B5EF4-FFF2-40B4-BE49-F238E27FC236}">
                <a16:creationId xmlns:a16="http://schemas.microsoft.com/office/drawing/2014/main" id="{9B73DEFE-C9F5-459F-AB69-0EA96F573116}"/>
              </a:ext>
            </a:extLst>
          </p:cNvPr>
          <p:cNvPicPr>
            <a:picLocks noChangeAspect="1"/>
          </p:cNvPicPr>
          <p:nvPr/>
        </p:nvPicPr>
        <p:blipFill>
          <a:blip r:embed="rId5"/>
          <a:stretch>
            <a:fillRect/>
          </a:stretch>
        </p:blipFill>
        <p:spPr>
          <a:xfrm>
            <a:off x="5822396" y="980858"/>
            <a:ext cx="5401429" cy="5668166"/>
          </a:xfrm>
          <a:prstGeom prst="rect">
            <a:avLst/>
          </a:prstGeom>
        </p:spPr>
      </p:pic>
    </p:spTree>
    <p:extLst>
      <p:ext uri="{BB962C8B-B14F-4D97-AF65-F5344CB8AC3E}">
        <p14:creationId xmlns:p14="http://schemas.microsoft.com/office/powerpoint/2010/main" val="30699709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827EF16E-2FBF-4942-98B0-DAAA1E23426E}"/>
              </a:ext>
            </a:extLst>
          </p:cNvPr>
          <p:cNvSpPr txBox="1">
            <a:spLocks/>
          </p:cNvSpPr>
          <p:nvPr/>
        </p:nvSpPr>
        <p:spPr>
          <a:xfrm>
            <a:off x="603229" y="2055086"/>
            <a:ext cx="5283221" cy="786660"/>
          </a:xfrm>
          <a:prstGeom prst="rect">
            <a:avLst/>
          </a:prstGeom>
        </p:spPr>
        <p:txBody>
          <a:bodyPr vert="horz" wrap="square" lIns="0" tIns="0" rIns="0" bIns="0" rtlCol="0">
            <a:noAutofit/>
          </a:bodyPr>
          <a:lstStyle>
            <a:lvl1pPr marL="0" marR="0" indent="0" algn="l" defTabSz="517525"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50" baseline="0">
                <a:solidFill>
                  <a:schemeClr val="accent1"/>
                </a:soli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507330">
              <a:lnSpc>
                <a:spcPct val="100000"/>
              </a:lnSpc>
              <a:spcBef>
                <a:spcPts val="0"/>
              </a:spcBef>
            </a:pPr>
            <a:r>
              <a:rPr lang="en-US" sz="2000" spc="-49">
                <a:gradFill>
                  <a:gsLst>
                    <a:gs pos="2917">
                      <a:srgbClr val="282828"/>
                    </a:gs>
                    <a:gs pos="30000">
                      <a:srgbClr val="282828"/>
                    </a:gs>
                  </a:gsLst>
                  <a:lin ang="5400000" scaled="0"/>
                </a:gradFill>
                <a:latin typeface="Segoe UI"/>
              </a:rPr>
              <a:t>Use </a:t>
            </a:r>
            <a:r>
              <a:rPr lang="en-US" sz="2000" b="1" spc="-49">
                <a:gradFill>
                  <a:gsLst>
                    <a:gs pos="2917">
                      <a:srgbClr val="282828"/>
                    </a:gs>
                    <a:gs pos="30000">
                      <a:srgbClr val="282828"/>
                    </a:gs>
                  </a:gsLst>
                  <a:lin ang="5400000" scaled="0"/>
                </a:gradFill>
                <a:latin typeface="Segoe UI"/>
              </a:rPr>
              <a:t>Microsoft 365 learning pathways </a:t>
            </a:r>
            <a:r>
              <a:rPr lang="en-US" sz="2000" spc="-49">
                <a:gradFill>
                  <a:gsLst>
                    <a:gs pos="2917">
                      <a:srgbClr val="282828"/>
                    </a:gs>
                    <a:gs pos="30000">
                      <a:srgbClr val="282828"/>
                    </a:gs>
                  </a:gsLst>
                  <a:lin ang="5400000" scaled="0"/>
                </a:gradFill>
                <a:latin typeface="Segoe UI"/>
              </a:rPr>
              <a:t>to train end users on how to use Microsoft 365 learning pathways and create SharePoint sites</a:t>
            </a:r>
          </a:p>
          <a:p>
            <a:pPr defTabSz="507330">
              <a:lnSpc>
                <a:spcPct val="100000"/>
              </a:lnSpc>
              <a:spcBef>
                <a:spcPts val="0"/>
              </a:spcBef>
            </a:pPr>
            <a:endParaRPr lang="en-US" sz="2000" b="1" spc="-49">
              <a:gradFill>
                <a:gsLst>
                  <a:gs pos="2917">
                    <a:srgbClr val="282828"/>
                  </a:gs>
                  <a:gs pos="30000">
                    <a:srgbClr val="282828"/>
                  </a:gs>
                </a:gsLst>
                <a:lin ang="5400000" scaled="0"/>
              </a:gradFill>
              <a:latin typeface="Segoe UI"/>
            </a:endParaRPr>
          </a:p>
          <a:p>
            <a:pPr defTabSz="507330">
              <a:lnSpc>
                <a:spcPct val="100000"/>
              </a:lnSpc>
              <a:spcBef>
                <a:spcPts val="0"/>
              </a:spcBef>
            </a:pPr>
            <a:r>
              <a:rPr lang="en-US" sz="2000" b="1" spc="-49">
                <a:gradFill>
                  <a:gsLst>
                    <a:gs pos="2917">
                      <a:srgbClr val="282828"/>
                    </a:gs>
                    <a:gs pos="30000">
                      <a:srgbClr val="282828"/>
                    </a:gs>
                  </a:gsLst>
                  <a:lin ang="5400000" scaled="0"/>
                </a:gradFill>
                <a:latin typeface="Segoe UI"/>
              </a:rPr>
              <a:t>Microsoft 365 learning pathways</a:t>
            </a:r>
            <a:r>
              <a:rPr lang="en-US" sz="2000" spc="-49">
                <a:gradFill>
                  <a:gsLst>
                    <a:gs pos="2917">
                      <a:srgbClr val="282828"/>
                    </a:gs>
                    <a:gs pos="30000">
                      <a:srgbClr val="282828"/>
                    </a:gs>
                  </a:gsLst>
                  <a:lin ang="5400000" scaled="0"/>
                </a:gradFill>
                <a:latin typeface="Segoe UI"/>
              </a:rPr>
              <a:t> is an on-demand training solution designed to increase knowledge, usage and adoption of Office 365 in an organization. </a:t>
            </a:r>
          </a:p>
        </p:txBody>
      </p:sp>
      <p:sp>
        <p:nvSpPr>
          <p:cNvPr id="9" name="TextBox 8">
            <a:extLst>
              <a:ext uri="{FF2B5EF4-FFF2-40B4-BE49-F238E27FC236}">
                <a16:creationId xmlns:a16="http://schemas.microsoft.com/office/drawing/2014/main" id="{AD51DE28-02AA-455C-B994-F66F61F7E8D5}"/>
              </a:ext>
            </a:extLst>
          </p:cNvPr>
          <p:cNvSpPr txBox="1"/>
          <p:nvPr/>
        </p:nvSpPr>
        <p:spPr>
          <a:xfrm>
            <a:off x="4349706" y="6244461"/>
            <a:ext cx="3696462" cy="452590"/>
          </a:xfrm>
          <a:prstGeom prst="rect">
            <a:avLst/>
          </a:prstGeom>
          <a:noFill/>
        </p:spPr>
        <p:txBody>
          <a:bodyPr wrap="none" rtlCol="0">
            <a:spAutoFit/>
          </a:bodyPr>
          <a:lstStyle/>
          <a:p>
            <a:pPr defTabSz="914314"/>
            <a:r>
              <a:rPr lang="en-CA" sz="2353" b="1">
                <a:solidFill>
                  <a:srgbClr val="282828"/>
                </a:solidFill>
                <a:latin typeface="Segoe UI"/>
                <a:hlinkClick r:id="rId3"/>
              </a:rPr>
              <a:t>https://aka.ms/M365LP</a:t>
            </a:r>
            <a:r>
              <a:rPr lang="en-CA" sz="2353" b="1">
                <a:solidFill>
                  <a:srgbClr val="282828"/>
                </a:solidFill>
                <a:latin typeface="Segoe UI"/>
              </a:rPr>
              <a:t>  </a:t>
            </a:r>
          </a:p>
        </p:txBody>
      </p:sp>
      <p:sp>
        <p:nvSpPr>
          <p:cNvPr id="10" name="Title 1">
            <a:extLst>
              <a:ext uri="{FF2B5EF4-FFF2-40B4-BE49-F238E27FC236}">
                <a16:creationId xmlns:a16="http://schemas.microsoft.com/office/drawing/2014/main" id="{97667057-878E-4258-8CA5-C64BD44EF74A}"/>
              </a:ext>
            </a:extLst>
          </p:cNvPr>
          <p:cNvSpPr>
            <a:spLocks noGrp="1"/>
          </p:cNvSpPr>
          <p:nvPr>
            <p:ph type="title"/>
          </p:nvPr>
        </p:nvSpPr>
        <p:spPr>
          <a:xfrm>
            <a:off x="370017" y="226290"/>
            <a:ext cx="11655840" cy="597087"/>
          </a:xfrm>
        </p:spPr>
        <p:txBody>
          <a:bodyPr/>
          <a:lstStyle/>
          <a:p>
            <a:pPr defTabSz="914400">
              <a:lnSpc>
                <a:spcPct val="100000"/>
              </a:lnSpc>
              <a:spcBef>
                <a:spcPts val="0"/>
              </a:spcBef>
            </a:pPr>
            <a:r>
              <a:rPr lang="en-CA" sz="2800" b="1" spc="0" dirty="0">
                <a:ln>
                  <a:noFill/>
                </a:ln>
                <a:solidFill>
                  <a:schemeClr val="bg2">
                    <a:lumMod val="25000"/>
                  </a:schemeClr>
                </a:solidFill>
                <a:latin typeface="Segoe UI" panose="020B0502040204020203" pitchFamily="34" charset="0"/>
                <a:ea typeface="+mj-ea"/>
              </a:rPr>
              <a:t>Train users on how to use Teams </a:t>
            </a:r>
          </a:p>
        </p:txBody>
      </p:sp>
      <p:pic>
        <p:nvPicPr>
          <p:cNvPr id="15" name="Picture 14">
            <a:extLst>
              <a:ext uri="{FF2B5EF4-FFF2-40B4-BE49-F238E27FC236}">
                <a16:creationId xmlns:a16="http://schemas.microsoft.com/office/drawing/2014/main" id="{C181B497-5E00-43F7-9A00-F9AE4AEB7CA4}"/>
              </a:ext>
            </a:extLst>
          </p:cNvPr>
          <p:cNvPicPr>
            <a:picLocks noChangeAspect="1"/>
          </p:cNvPicPr>
          <p:nvPr/>
        </p:nvPicPr>
        <p:blipFill rotWithShape="1">
          <a:blip r:embed="rId4"/>
          <a:srcRect r="6299"/>
          <a:stretch/>
        </p:blipFill>
        <p:spPr>
          <a:xfrm>
            <a:off x="6826153" y="1211734"/>
            <a:ext cx="5365847" cy="4518093"/>
          </a:xfrm>
          <a:prstGeom prst="rect">
            <a:avLst/>
          </a:prstGeom>
        </p:spPr>
      </p:pic>
      <p:pic>
        <p:nvPicPr>
          <p:cNvPr id="16" name="Picture Placeholder 9" descr="A screenshot of a social media post&#10;&#10;Description automatically generated">
            <a:extLst>
              <a:ext uri="{FF2B5EF4-FFF2-40B4-BE49-F238E27FC236}">
                <a16:creationId xmlns:a16="http://schemas.microsoft.com/office/drawing/2014/main" id="{CA3F939F-D2C7-43B3-AD64-CF936C0BE1C5}"/>
              </a:ext>
            </a:extLst>
          </p:cNvPr>
          <p:cNvPicPr>
            <a:picLocks noChangeAspect="1"/>
          </p:cNvPicPr>
          <p:nvPr/>
        </p:nvPicPr>
        <p:blipFill>
          <a:blip r:embed="rId5"/>
          <a:stretch>
            <a:fillRect/>
          </a:stretch>
        </p:blipFill>
        <p:spPr>
          <a:xfrm>
            <a:off x="7233902" y="1515846"/>
            <a:ext cx="6116062" cy="3833379"/>
          </a:xfrm>
          <a:prstGeom prst="rect">
            <a:avLst/>
          </a:prstGeom>
        </p:spPr>
      </p:pic>
    </p:spTree>
    <p:extLst>
      <p:ext uri="{BB962C8B-B14F-4D97-AF65-F5344CB8AC3E}">
        <p14:creationId xmlns:p14="http://schemas.microsoft.com/office/powerpoint/2010/main" val="22137944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7A8FE-DEF8-F545-AA2B-404CE24A174F}"/>
              </a:ext>
            </a:extLst>
          </p:cNvPr>
          <p:cNvSpPr>
            <a:spLocks noGrp="1"/>
          </p:cNvSpPr>
          <p:nvPr>
            <p:ph type="title"/>
          </p:nvPr>
        </p:nvSpPr>
        <p:spPr/>
        <p:txBody>
          <a:bodyPr/>
          <a:lstStyle/>
          <a:p>
            <a:r>
              <a:rPr lang="en-US"/>
              <a:t>Day 1 agenda</a:t>
            </a:r>
          </a:p>
        </p:txBody>
      </p:sp>
      <p:sp>
        <p:nvSpPr>
          <p:cNvPr id="43" name="Slide Number Placeholder 5">
            <a:extLst>
              <a:ext uri="{FF2B5EF4-FFF2-40B4-BE49-F238E27FC236}">
                <a16:creationId xmlns:a16="http://schemas.microsoft.com/office/drawing/2014/main" id="{74484157-F599-4F42-8B9F-63DCFD9E1D33}"/>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5</a:t>
            </a:fld>
            <a:endParaRPr lang="en-US" sz="1000">
              <a:solidFill>
                <a:schemeClr val="bg1">
                  <a:lumMod val="75000"/>
                </a:schemeClr>
              </a:solidFill>
            </a:endParaRPr>
          </a:p>
        </p:txBody>
      </p:sp>
      <p:graphicFrame>
        <p:nvGraphicFramePr>
          <p:cNvPr id="10" name="Table Placeholder 13">
            <a:extLst>
              <a:ext uri="{FF2B5EF4-FFF2-40B4-BE49-F238E27FC236}">
                <a16:creationId xmlns:a16="http://schemas.microsoft.com/office/drawing/2014/main" id="{398449E5-1355-2045-A6B7-77C068A0A651}"/>
              </a:ext>
            </a:extLst>
          </p:cNvPr>
          <p:cNvGraphicFramePr>
            <a:graphicFrameLocks/>
          </p:cNvGraphicFramePr>
          <p:nvPr>
            <p:extLst>
              <p:ext uri="{D42A27DB-BD31-4B8C-83A1-F6EECF244321}">
                <p14:modId xmlns:p14="http://schemas.microsoft.com/office/powerpoint/2010/main" val="1723415709"/>
              </p:ext>
            </p:extLst>
          </p:nvPr>
        </p:nvGraphicFramePr>
        <p:xfrm>
          <a:off x="687654" y="1298381"/>
          <a:ext cx="6720746" cy="4521137"/>
        </p:xfrm>
        <a:graphic>
          <a:graphicData uri="http://schemas.openxmlformats.org/drawingml/2006/table">
            <a:tbl>
              <a:tblPr firstRow="1" bandRow="1">
                <a:tableStyleId>{5C22544A-7EE6-4342-B048-85BDC9FD1C3A}</a:tableStyleId>
              </a:tblPr>
              <a:tblGrid>
                <a:gridCol w="1840377">
                  <a:extLst>
                    <a:ext uri="{9D8B030D-6E8A-4147-A177-3AD203B41FA5}">
                      <a16:colId xmlns:a16="http://schemas.microsoft.com/office/drawing/2014/main" val="646318229"/>
                    </a:ext>
                  </a:extLst>
                </a:gridCol>
                <a:gridCol w="276057">
                  <a:extLst>
                    <a:ext uri="{9D8B030D-6E8A-4147-A177-3AD203B41FA5}">
                      <a16:colId xmlns:a16="http://schemas.microsoft.com/office/drawing/2014/main" val="2976345805"/>
                    </a:ext>
                  </a:extLst>
                </a:gridCol>
                <a:gridCol w="4328255">
                  <a:extLst>
                    <a:ext uri="{9D8B030D-6E8A-4147-A177-3AD203B41FA5}">
                      <a16:colId xmlns:a16="http://schemas.microsoft.com/office/drawing/2014/main" val="2037588904"/>
                    </a:ext>
                  </a:extLst>
                </a:gridCol>
                <a:gridCol w="276057">
                  <a:extLst>
                    <a:ext uri="{9D8B030D-6E8A-4147-A177-3AD203B41FA5}">
                      <a16:colId xmlns:a16="http://schemas.microsoft.com/office/drawing/2014/main" val="3631755659"/>
                    </a:ext>
                  </a:extLst>
                </a:gridCol>
              </a:tblGrid>
              <a:tr h="272133">
                <a:tc>
                  <a:txBody>
                    <a:bodyPr/>
                    <a:lstStyle/>
                    <a:p>
                      <a:endParaRPr lang="en-US" sz="1200" b="1" i="0">
                        <a:solidFill>
                          <a:srgbClr val="0070C0"/>
                        </a:solidFill>
                        <a:latin typeface="Segoe UI Semibold" panose="020B0502040204020203" pitchFamily="34" charset="0"/>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b="1" i="0">
                        <a:solidFill>
                          <a:srgbClr val="0070C0"/>
                        </a:solidFill>
                        <a:latin typeface="Segoe UI Semibold" panose="020B0502040204020203" pitchFamily="34" charset="0"/>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endParaRPr lang="en-US" sz="1200" b="1" i="0" dirty="0">
                        <a:solidFill>
                          <a:srgbClr val="0070C0"/>
                        </a:solidFill>
                        <a:latin typeface="Segoe UI Semibold" panose="020B0502040204020203" pitchFamily="34" charset="0"/>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endParaRPr lang="en-US" sz="1200" b="1" i="0">
                        <a:solidFill>
                          <a:srgbClr val="0070C0"/>
                        </a:solidFill>
                        <a:latin typeface="Segoe UI Semibold" panose="020B0502040204020203" pitchFamily="34" charset="0"/>
                        <a:cs typeface="Segoe UI Semibold"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4266737"/>
                  </a:ext>
                </a:extLst>
              </a:tr>
              <a:tr h="530352">
                <a:tc>
                  <a:txBody>
                    <a:bodyPr/>
                    <a:lstStyle/>
                    <a:p>
                      <a:pPr>
                        <a:lnSpc>
                          <a:spcPct val="150000"/>
                        </a:lnSpc>
                      </a:pPr>
                      <a:r>
                        <a:rPr lang="en-US" sz="1800" b="1" i="0">
                          <a:solidFill>
                            <a:srgbClr val="0070C0"/>
                          </a:solidFill>
                          <a:latin typeface="Segoe UI Semibold"/>
                          <a:cs typeface="Segoe UI Semibold"/>
                        </a:rPr>
                        <a:t>9:00 – 9:30</a:t>
                      </a:r>
                      <a:endParaRPr lang="en-US" sz="1800" b="1" i="0">
                        <a:solidFill>
                          <a:srgbClr val="0070C0"/>
                        </a:solidFill>
                        <a:latin typeface="Segoe UI Semibold" panose="020B0502040204020203" pitchFamily="34" charset="0"/>
                        <a:cs typeface="Segoe UI Semibold"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a:solidFill>
                          <a:srgbClr val="C00000"/>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r>
                        <a:rPr lang="en-US" sz="1600" b="0" i="0" dirty="0">
                          <a:solidFill>
                            <a:srgbClr val="3B3838"/>
                          </a:solidFill>
                          <a:latin typeface="Segoe UI" panose="020B0502040204020203" pitchFamily="34" charset="0"/>
                          <a:cs typeface="Segoe UI" panose="020B0502040204020203" pitchFamily="34" charset="0"/>
                        </a:rPr>
                        <a:t>Introductions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3557"/>
                  </a:ext>
                </a:extLst>
              </a:tr>
              <a:tr h="530352">
                <a:tc>
                  <a:txBody>
                    <a:bodyPr/>
                    <a:lstStyle/>
                    <a:p>
                      <a:pPr>
                        <a:lnSpc>
                          <a:spcPct val="150000"/>
                        </a:lnSpc>
                      </a:pPr>
                      <a:r>
                        <a:rPr lang="en-US" sz="1800" b="1" i="0" dirty="0">
                          <a:solidFill>
                            <a:srgbClr val="0070C0"/>
                          </a:solidFill>
                          <a:latin typeface="Segoe UI Semibold"/>
                          <a:cs typeface="Segoe UI Semibold"/>
                        </a:rPr>
                        <a:t>9:30 – 10:00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a:solidFill>
                          <a:srgbClr val="C00000"/>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0" i="0" dirty="0">
                          <a:solidFill>
                            <a:srgbClr val="3B3838"/>
                          </a:solidFill>
                          <a:latin typeface="+mn-lt"/>
                          <a:cs typeface="Segoe UI"/>
                        </a:rPr>
                        <a:t>Art of the Possible review</a:t>
                      </a:r>
                      <a:endParaRPr lang="en-US" sz="1600" b="0" i="0" dirty="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3506609"/>
                  </a:ext>
                </a:extLst>
              </a:tr>
              <a:tr h="530352">
                <a:tc>
                  <a:txBody>
                    <a:bodyPr/>
                    <a:lstStyle/>
                    <a:p>
                      <a:pPr>
                        <a:lnSpc>
                          <a:spcPct val="150000"/>
                        </a:lnSpc>
                      </a:pPr>
                      <a:r>
                        <a:rPr lang="en-US" sz="1800" b="1" i="0" dirty="0">
                          <a:solidFill>
                            <a:srgbClr val="0070C0"/>
                          </a:solidFill>
                          <a:latin typeface="Segoe UI Semibold"/>
                          <a:cs typeface="Segoe UI Semibold"/>
                        </a:rPr>
                        <a:t>10:00 – 11:00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endParaRPr lang="en-US" sz="1800" b="0" i="0" dirty="0">
                        <a:solidFill>
                          <a:srgbClr val="C00000"/>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0" i="0" dirty="0">
                          <a:solidFill>
                            <a:srgbClr val="3B3838"/>
                          </a:solidFill>
                          <a:latin typeface="Segoe UI" panose="020B0502040204020203" pitchFamily="34" charset="0"/>
                          <a:cs typeface="Segoe UI" panose="020B0502040204020203" pitchFamily="34" charset="0"/>
                        </a:rPr>
                        <a:t>Scenario ideation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dirty="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4859435"/>
                  </a:ext>
                </a:extLst>
              </a:tr>
              <a:tr h="530352">
                <a:tc>
                  <a:txBody>
                    <a:bodyPr/>
                    <a:lstStyle/>
                    <a:p>
                      <a:pPr>
                        <a:lnSpc>
                          <a:spcPct val="150000"/>
                        </a:lnSpc>
                      </a:pPr>
                      <a:r>
                        <a:rPr lang="en-US" sz="1800" b="1" i="0" dirty="0">
                          <a:solidFill>
                            <a:srgbClr val="0070C0"/>
                          </a:solidFill>
                          <a:latin typeface="Segoe UI Semibold"/>
                          <a:cs typeface="Segoe UI Semibold"/>
                        </a:rPr>
                        <a:t>11:00 – 11:15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endParaRPr lang="en-US" sz="1800" b="0" i="0" dirty="0">
                        <a:solidFill>
                          <a:srgbClr val="C00000"/>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0" i="0" dirty="0">
                          <a:solidFill>
                            <a:srgbClr val="3B3838"/>
                          </a:solidFill>
                          <a:latin typeface="Segoe UI" panose="020B0502040204020203" pitchFamily="34" charset="0"/>
                          <a:cs typeface="Segoe UI" panose="020B0502040204020203" pitchFamily="34" charset="0"/>
                        </a:rPr>
                        <a:t>Break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dirty="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1523470"/>
                  </a:ext>
                </a:extLst>
              </a:tr>
              <a:tr h="530352">
                <a:tc>
                  <a:txBody>
                    <a:bodyPr/>
                    <a:lstStyle/>
                    <a:p>
                      <a:pPr>
                        <a:lnSpc>
                          <a:spcPct val="150000"/>
                        </a:lnSpc>
                      </a:pPr>
                      <a:r>
                        <a:rPr lang="en-US" sz="1800" b="1" i="0" dirty="0">
                          <a:solidFill>
                            <a:srgbClr val="0070C0"/>
                          </a:solidFill>
                          <a:latin typeface="Segoe UI Semibold"/>
                          <a:cs typeface="Segoe UI Semibold"/>
                        </a:rPr>
                        <a:t>11:15 – 12:15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endParaRPr lang="en-US" sz="1800" b="0" i="0" dirty="0">
                        <a:solidFill>
                          <a:srgbClr val="C00000"/>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0" i="0" dirty="0">
                          <a:solidFill>
                            <a:srgbClr val="3B3838"/>
                          </a:solidFill>
                          <a:latin typeface="Segoe UI" panose="020B0502040204020203" pitchFamily="34" charset="0"/>
                          <a:cs typeface="Segoe UI" panose="020B0502040204020203" pitchFamily="34" charset="0"/>
                        </a:rPr>
                        <a:t>Assessment review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1507760"/>
                  </a:ext>
                </a:extLst>
              </a:tr>
              <a:tr h="530352">
                <a:tc>
                  <a:txBody>
                    <a:bodyPr/>
                    <a:lstStyle/>
                    <a:p>
                      <a:pPr>
                        <a:lnSpc>
                          <a:spcPct val="150000"/>
                        </a:lnSpc>
                      </a:pPr>
                      <a:r>
                        <a:rPr lang="en-US" sz="1800" b="1" i="0" dirty="0">
                          <a:solidFill>
                            <a:srgbClr val="0070C0"/>
                          </a:solidFill>
                          <a:latin typeface="Segoe UI Semibold"/>
                          <a:cs typeface="Segoe UI Semibold"/>
                        </a:rPr>
                        <a:t>12:15 – 1:00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endParaRPr lang="en-US" sz="1800" b="0" i="0">
                        <a:solidFill>
                          <a:srgbClr val="C00000"/>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r>
                        <a:rPr lang="en-US" sz="1600" b="0" i="0" dirty="0">
                          <a:solidFill>
                            <a:srgbClr val="3B3838"/>
                          </a:solidFill>
                          <a:latin typeface="Segoe UI" panose="020B0502040204020203" pitchFamily="34" charset="0"/>
                          <a:cs typeface="Segoe UI" panose="020B0502040204020203" pitchFamily="34" charset="0"/>
                        </a:rPr>
                        <a:t>Lunch break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5678383"/>
                  </a:ext>
                </a:extLst>
              </a:tr>
              <a:tr h="530352">
                <a:tc>
                  <a:txBody>
                    <a:bodyPr/>
                    <a:lstStyle/>
                    <a:p>
                      <a:pPr>
                        <a:lnSpc>
                          <a:spcPct val="150000"/>
                        </a:lnSpc>
                      </a:pPr>
                      <a:r>
                        <a:rPr lang="en-US" sz="1800" b="1" i="0" dirty="0">
                          <a:solidFill>
                            <a:srgbClr val="0070C0"/>
                          </a:solidFill>
                          <a:latin typeface="Segoe UI Semibold"/>
                          <a:cs typeface="Segoe UI Semibold"/>
                        </a:rPr>
                        <a:t>1:00 – 2:00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endParaRPr lang="en-US" sz="1800" b="0" i="0">
                        <a:solidFill>
                          <a:srgbClr val="C00000"/>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0" i="0" dirty="0">
                          <a:solidFill>
                            <a:srgbClr val="3B3838"/>
                          </a:solidFill>
                          <a:latin typeface="+mn-lt"/>
                          <a:cs typeface="Segoe UI"/>
                        </a:rPr>
                        <a:t>Site transformation 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dirty="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118348"/>
                  </a:ext>
                </a:extLst>
              </a:tr>
              <a:tr h="530352">
                <a:tc>
                  <a:txBody>
                    <a:bodyPr/>
                    <a:lstStyle/>
                    <a:p>
                      <a:pPr>
                        <a:lnSpc>
                          <a:spcPct val="150000"/>
                        </a:lnSpc>
                      </a:pPr>
                      <a:r>
                        <a:rPr lang="en-US" sz="1800" b="1" i="0" dirty="0">
                          <a:solidFill>
                            <a:srgbClr val="0070C0"/>
                          </a:solidFill>
                          <a:latin typeface="Segoe UI Semibold"/>
                          <a:cs typeface="Segoe UI Semibold"/>
                        </a:rPr>
                        <a:t>2:00 – 2:30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1600"/>
                        </a:lnSpc>
                      </a:pPr>
                      <a:endParaRPr lang="en-US" sz="1800" b="0" i="0" dirty="0">
                        <a:solidFill>
                          <a:srgbClr val="C00000"/>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600" b="0" i="0" dirty="0">
                          <a:solidFill>
                            <a:srgbClr val="3B3838"/>
                          </a:solidFill>
                          <a:latin typeface="+mn-lt"/>
                          <a:cs typeface="Segoe UI"/>
                        </a:rPr>
                        <a:t>Additional considerations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50000"/>
                        </a:lnSpc>
                      </a:pPr>
                      <a:endParaRPr lang="en-US" sz="1800" b="0" i="0" dirty="0">
                        <a:solidFill>
                          <a:srgbClr val="3B3838"/>
                        </a:solidFill>
                        <a:latin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0421469"/>
                  </a:ext>
                </a:extLst>
              </a:tr>
            </a:tbl>
          </a:graphicData>
        </a:graphic>
      </p:graphicFrame>
    </p:spTree>
    <p:extLst>
      <p:ext uri="{BB962C8B-B14F-4D97-AF65-F5344CB8AC3E}">
        <p14:creationId xmlns:p14="http://schemas.microsoft.com/office/powerpoint/2010/main" val="34817260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F315B0F4-E0FD-BB4E-B309-F792DDC8284F}"/>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50</a:t>
            </a:fld>
            <a:endParaRPr lang="en-US" sz="1000">
              <a:solidFill>
                <a:schemeClr val="bg1">
                  <a:lumMod val="75000"/>
                </a:schemeClr>
              </a:solidFill>
            </a:endParaRPr>
          </a:p>
        </p:txBody>
      </p:sp>
      <p:sp>
        <p:nvSpPr>
          <p:cNvPr id="28" name="Title 1">
            <a:extLst>
              <a:ext uri="{FF2B5EF4-FFF2-40B4-BE49-F238E27FC236}">
                <a16:creationId xmlns:a16="http://schemas.microsoft.com/office/drawing/2014/main" id="{CE95883A-153F-834E-8011-23E92356844F}"/>
              </a:ext>
            </a:extLst>
          </p:cNvPr>
          <p:cNvSpPr txBox="1">
            <a:spLocks/>
          </p:cNvSpPr>
          <p:nvPr/>
        </p:nvSpPr>
        <p:spPr>
          <a:xfrm>
            <a:off x="277269" y="63315"/>
            <a:ext cx="11407140" cy="666115"/>
          </a:xfrm>
          <a:prstGeom prst="rect">
            <a:avLst/>
          </a:prstGeom>
        </p:spPr>
        <p:txBody>
          <a:bodyPr vert="horz" lIns="91440" tIns="45720" rIns="91440" bIns="45720" rtlCol="0" anchor="ctr">
            <a:norm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en-US" sz="2400" b="1" i="0" u="none" strike="noStrike" kern="1200" cap="none" spc="0" normalizeH="0" baseline="0" noProof="0" smtClean="0">
                <a:ln>
                  <a:noFill/>
                </a:ln>
                <a:solidFill>
                  <a:prstClr val="black"/>
                </a:solidFill>
                <a:effectLst/>
                <a:uLnTx/>
                <a:uFillTx/>
                <a:latin typeface="Segoe UI Semibold" panose="020B0502040204020203" pitchFamily="34" charset="0"/>
                <a:ea typeface="+mj-ea"/>
                <a:cs typeface="Segoe UI Semibold" panose="020B0502040204020203" pitchFamily="34" charset="0"/>
              </a:defRPr>
            </a:lvl1pPr>
          </a:lstStyle>
          <a:p>
            <a:r>
              <a:rPr lang="en-US" sz="2800" dirty="0">
                <a:solidFill>
                  <a:schemeClr val="bg2">
                    <a:lumMod val="25000"/>
                  </a:schemeClr>
                </a:solidFill>
                <a:latin typeface="Segoe UI" panose="020B0502040204020203" pitchFamily="34" charset="0"/>
                <a:cs typeface="Segoe UI" panose="020B0502040204020203" pitchFamily="34" charset="0"/>
              </a:rPr>
              <a:t>Exercise: Develop your plan</a:t>
            </a:r>
          </a:p>
        </p:txBody>
      </p:sp>
      <p:sp>
        <p:nvSpPr>
          <p:cNvPr id="3" name="TextBox 2">
            <a:extLst>
              <a:ext uri="{FF2B5EF4-FFF2-40B4-BE49-F238E27FC236}">
                <a16:creationId xmlns:a16="http://schemas.microsoft.com/office/drawing/2014/main" id="{819A860C-9046-4E65-8A18-D33A78BA2B7F}"/>
              </a:ext>
            </a:extLst>
          </p:cNvPr>
          <p:cNvSpPr txBox="1"/>
          <p:nvPr/>
        </p:nvSpPr>
        <p:spPr>
          <a:xfrm>
            <a:off x="444648" y="892884"/>
            <a:ext cx="10528151" cy="6217087"/>
          </a:xfrm>
          <a:prstGeom prst="rect">
            <a:avLst/>
          </a:prstGeom>
          <a:noFill/>
        </p:spPr>
        <p:txBody>
          <a:bodyPr wrap="square" rtlCol="0">
            <a:spAutoFit/>
          </a:bodyPr>
          <a:lstStyle/>
          <a:p>
            <a:r>
              <a:rPr lang="en-US" dirty="0"/>
              <a:t>Exercise: formalize adoption plan leveraging the afore-mentioned assets, aligned to discussed Success Factors</a:t>
            </a:r>
          </a:p>
          <a:p>
            <a:endParaRPr lang="en-US" dirty="0"/>
          </a:p>
          <a:p>
            <a:pPr marL="285750" indent="-285750">
              <a:buFont typeface="Arial" panose="020B0604020202020204" pitchFamily="34" charset="0"/>
              <a:buChar char="•"/>
            </a:pPr>
            <a:r>
              <a:rPr lang="en-US" sz="2800" dirty="0"/>
              <a:t>Stakeholders</a:t>
            </a:r>
          </a:p>
          <a:p>
            <a:pPr marL="742950" lvl="1" indent="-285750">
              <a:buFont typeface="Arial" panose="020B0604020202020204" pitchFamily="34" charset="0"/>
              <a:buChar char="•"/>
            </a:pPr>
            <a:r>
              <a:rPr lang="en-US" sz="2000" dirty="0"/>
              <a:t>Document identified Business Decision Makers who will be key influencers </a:t>
            </a:r>
          </a:p>
          <a:p>
            <a:pPr marL="742950" lvl="1" indent="-285750">
              <a:buFont typeface="Arial" panose="020B0604020202020204" pitchFamily="34" charset="0"/>
              <a:buChar char="•"/>
            </a:pPr>
            <a:r>
              <a:rPr lang="en-US" sz="2000" dirty="0"/>
              <a:t>Identify Champions and formalize their engagement program</a:t>
            </a:r>
          </a:p>
          <a:p>
            <a:pPr marL="742950" lvl="1" indent="-285750">
              <a:buFont typeface="Arial" panose="020B0604020202020204" pitchFamily="34" charset="0"/>
              <a:buChar char="•"/>
            </a:pPr>
            <a:r>
              <a:rPr lang="en-US" sz="2000" dirty="0"/>
              <a:t>Identify customer change management resources who will execute on the program</a:t>
            </a:r>
          </a:p>
          <a:p>
            <a:pPr marL="285750" indent="-285750">
              <a:buFont typeface="Arial" panose="020B0604020202020204" pitchFamily="34" charset="0"/>
              <a:buChar char="•"/>
            </a:pPr>
            <a:r>
              <a:rPr lang="en-US" sz="2800" dirty="0"/>
              <a:t>Scenarios</a:t>
            </a:r>
          </a:p>
          <a:p>
            <a:pPr marL="742950" lvl="1" indent="-285750">
              <a:buFont typeface="Arial" panose="020B0604020202020204" pitchFamily="34" charset="0"/>
              <a:buChar char="•"/>
            </a:pPr>
            <a:r>
              <a:rPr lang="en-US" sz="2000" dirty="0"/>
              <a:t>Leverage the scenario ideation performed on day1</a:t>
            </a:r>
          </a:p>
          <a:p>
            <a:pPr marL="742950" lvl="1" indent="-285750">
              <a:buFont typeface="Arial" panose="020B0604020202020204" pitchFamily="34" charset="0"/>
              <a:buChar char="•"/>
            </a:pPr>
            <a:r>
              <a:rPr lang="en-US" sz="2000" dirty="0"/>
              <a:t>Discuss additional scenarios as necessary</a:t>
            </a:r>
          </a:p>
          <a:p>
            <a:pPr marL="285750" indent="-285750">
              <a:buFont typeface="Arial" panose="020B0604020202020204" pitchFamily="34" charset="0"/>
              <a:buChar char="•"/>
            </a:pPr>
            <a:r>
              <a:rPr lang="en-US" sz="2800" dirty="0"/>
              <a:t>Awareness</a:t>
            </a:r>
          </a:p>
          <a:p>
            <a:pPr marL="742950" lvl="1" indent="-285750">
              <a:buFont typeface="Arial" panose="020B0604020202020204" pitchFamily="34" charset="0"/>
              <a:buChar char="•"/>
            </a:pPr>
            <a:r>
              <a:rPr lang="en-US" sz="2000" dirty="0"/>
              <a:t>Leverage the assets in the </a:t>
            </a:r>
            <a:r>
              <a:rPr lang="en-US" sz="2000" dirty="0" err="1"/>
              <a:t>TeamsToolkit</a:t>
            </a:r>
            <a:r>
              <a:rPr lang="en-US" sz="2000" dirty="0"/>
              <a:t>, identifying specific assets that will be used</a:t>
            </a:r>
          </a:p>
          <a:p>
            <a:pPr marL="285750" indent="-285750">
              <a:buFont typeface="Arial" panose="020B0604020202020204" pitchFamily="34" charset="0"/>
              <a:buChar char="•"/>
            </a:pPr>
            <a:r>
              <a:rPr lang="en-US" sz="2800" dirty="0"/>
              <a:t>Training</a:t>
            </a:r>
          </a:p>
          <a:p>
            <a:pPr marL="742950" lvl="1" indent="-285750">
              <a:buFont typeface="Arial" panose="020B0604020202020204" pitchFamily="34" charset="0"/>
              <a:buChar char="•"/>
            </a:pPr>
            <a:r>
              <a:rPr lang="en-US" sz="2000" dirty="0"/>
              <a:t>Determine which specific Training assets to leverage</a:t>
            </a:r>
          </a:p>
          <a:p>
            <a:pPr marL="742950" lvl="1" indent="-285750">
              <a:buFont typeface="Arial" panose="020B0604020202020204" pitchFamily="34" charset="0"/>
              <a:buChar char="•"/>
            </a:pPr>
            <a:r>
              <a:rPr lang="en-US" sz="2000" dirty="0"/>
              <a:t>Identify their delivery mechanism (Learning Pathways, </a:t>
            </a:r>
            <a:r>
              <a:rPr lang="en-US" sz="2000" dirty="0" err="1"/>
              <a:t>etc</a:t>
            </a:r>
            <a:r>
              <a:rPr lang="en-US" sz="2000" dirty="0"/>
              <a:t>)</a:t>
            </a:r>
          </a:p>
          <a:p>
            <a:pPr marL="285750" indent="-285750">
              <a:buFont typeface="Arial" panose="020B0604020202020204" pitchFamily="34" charset="0"/>
              <a:buChar char="•"/>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3205621938"/>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B85FD0-A751-CD4C-B239-A90A5F8A46B6}"/>
              </a:ext>
            </a:extLst>
          </p:cNvPr>
          <p:cNvSpPr/>
          <p:nvPr/>
        </p:nvSpPr>
        <p:spPr>
          <a:xfrm rot="16200000">
            <a:off x="4946506" y="-2667000"/>
            <a:ext cx="2298985" cy="12192000"/>
          </a:xfrm>
          <a:prstGeom prst="rect">
            <a:avLst/>
          </a:prstGeom>
          <a:solidFill>
            <a:schemeClr val="bg1">
              <a:lumMod val="95000"/>
              <a:alpha val="28000"/>
            </a:schemeClr>
          </a:solidFill>
        </p:spPr>
        <p:txBody>
          <a:bodyPr wrap="square" tIns="137160">
            <a:noAutofit/>
          </a:bodyPr>
          <a:lstStyle/>
          <a:p>
            <a:pPr algn="ctr"/>
            <a:endParaRPr lang="en-US" sz="1400">
              <a:solidFill>
                <a:srgbClr val="595959"/>
              </a:solidFill>
              <a:cs typeface="Segoe UI" panose="020B0502040204020203" pitchFamily="34" charset="0"/>
            </a:endParaRPr>
          </a:p>
        </p:txBody>
      </p:sp>
      <p:cxnSp>
        <p:nvCxnSpPr>
          <p:cNvPr id="11" name="Straight Connector 10">
            <a:extLst>
              <a:ext uri="{FF2B5EF4-FFF2-40B4-BE49-F238E27FC236}">
                <a16:creationId xmlns:a16="http://schemas.microsoft.com/office/drawing/2014/main" id="{8F545A4B-67B8-EC49-B6FC-1424BE2A3590}"/>
              </a:ext>
            </a:extLst>
          </p:cNvPr>
          <p:cNvCxnSpPr/>
          <p:nvPr/>
        </p:nvCxnSpPr>
        <p:spPr>
          <a:xfrm>
            <a:off x="1994344" y="2279507"/>
            <a:ext cx="0" cy="2298986"/>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82A63E-CC44-B349-B7B2-C1B7326DBD14}"/>
              </a:ext>
            </a:extLst>
          </p:cNvPr>
          <p:cNvCxnSpPr/>
          <p:nvPr/>
        </p:nvCxnSpPr>
        <p:spPr>
          <a:xfrm>
            <a:off x="3625635" y="2279507"/>
            <a:ext cx="0" cy="2298986"/>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7CB9F6-9E9B-8549-A113-05A7A089115A}"/>
              </a:ext>
            </a:extLst>
          </p:cNvPr>
          <p:cNvCxnSpPr/>
          <p:nvPr/>
        </p:nvCxnSpPr>
        <p:spPr>
          <a:xfrm>
            <a:off x="5271802" y="2279507"/>
            <a:ext cx="0" cy="2298986"/>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24E472-F40E-154A-A52D-DB52A490E3CF}"/>
              </a:ext>
            </a:extLst>
          </p:cNvPr>
          <p:cNvCxnSpPr/>
          <p:nvPr/>
        </p:nvCxnSpPr>
        <p:spPr>
          <a:xfrm>
            <a:off x="6908354" y="2279507"/>
            <a:ext cx="0" cy="2298986"/>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68F723-6F07-8F44-A444-39EF87F9A4D0}"/>
              </a:ext>
            </a:extLst>
          </p:cNvPr>
          <p:cNvCxnSpPr/>
          <p:nvPr/>
        </p:nvCxnSpPr>
        <p:spPr>
          <a:xfrm>
            <a:off x="8553004" y="2279507"/>
            <a:ext cx="0" cy="2298986"/>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00FD3CA-8632-F947-BBBD-84E467E53656}"/>
              </a:ext>
            </a:extLst>
          </p:cNvPr>
          <p:cNvCxnSpPr/>
          <p:nvPr/>
        </p:nvCxnSpPr>
        <p:spPr>
          <a:xfrm>
            <a:off x="10197654" y="2279507"/>
            <a:ext cx="0" cy="2298986"/>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1395CB6-C30B-3D49-9C92-CC1E74CB7CEC}"/>
              </a:ext>
            </a:extLst>
          </p:cNvPr>
          <p:cNvCxnSpPr/>
          <p:nvPr/>
        </p:nvCxnSpPr>
        <p:spPr>
          <a:xfrm>
            <a:off x="373889" y="2279507"/>
            <a:ext cx="0" cy="2298986"/>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7C97254-5963-E349-A443-D9B9F74A7723}"/>
              </a:ext>
            </a:extLst>
          </p:cNvPr>
          <p:cNvCxnSpPr/>
          <p:nvPr/>
        </p:nvCxnSpPr>
        <p:spPr>
          <a:xfrm>
            <a:off x="11832826" y="2279507"/>
            <a:ext cx="0" cy="2298986"/>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57AEACB-CAA2-450B-A785-19932D919CC8}"/>
              </a:ext>
            </a:extLst>
          </p:cNvPr>
          <p:cNvSpPr>
            <a:spLocks noGrp="1"/>
          </p:cNvSpPr>
          <p:nvPr>
            <p:ph type="sldNum" sz="quarter" idx="12"/>
          </p:nvPr>
        </p:nvSpPr>
        <p:spPr/>
        <p:txBody>
          <a:bodyPr/>
          <a:lstStyle/>
          <a:p>
            <a:pPr algn="r"/>
            <a:fld id="{56C95278-0CE0-4F08-877C-BF6662112D1D}" type="slidenum">
              <a:rPr lang="en-US" sz="1000" smtClean="0">
                <a:solidFill>
                  <a:schemeClr val="bg1">
                    <a:lumMod val="75000"/>
                  </a:schemeClr>
                </a:solidFill>
              </a:rPr>
              <a:pPr algn="r"/>
              <a:t>51</a:t>
            </a:fld>
            <a:endParaRPr lang="en-US" sz="1000">
              <a:solidFill>
                <a:schemeClr val="bg1">
                  <a:lumMod val="75000"/>
                </a:schemeClr>
              </a:solidFill>
            </a:endParaRPr>
          </a:p>
        </p:txBody>
      </p:sp>
      <p:sp>
        <p:nvSpPr>
          <p:cNvPr id="4" name="Footer Placeholder 3">
            <a:extLst>
              <a:ext uri="{FF2B5EF4-FFF2-40B4-BE49-F238E27FC236}">
                <a16:creationId xmlns:a16="http://schemas.microsoft.com/office/drawing/2014/main" id="{B8CEFB75-C56B-4FA7-A440-71D6A3CA91CA}"/>
              </a:ext>
            </a:extLst>
          </p:cNvPr>
          <p:cNvSpPr>
            <a:spLocks noGrp="1"/>
          </p:cNvSpPr>
          <p:nvPr>
            <p:ph type="ftr" sz="quarter" idx="11"/>
          </p:nvPr>
        </p:nvSpPr>
        <p:spPr/>
        <p:txBody>
          <a:bodyPr/>
          <a:lstStyle/>
          <a:p>
            <a:pPr algn="ctr"/>
            <a:r>
              <a:rPr lang="en-US" sz="1000">
                <a:solidFill>
                  <a:schemeClr val="bg1">
                    <a:lumMod val="75000"/>
                  </a:schemeClr>
                </a:solidFill>
              </a:rPr>
              <a:t>Envisioning Workshop</a:t>
            </a:r>
          </a:p>
        </p:txBody>
      </p:sp>
      <p:sp>
        <p:nvSpPr>
          <p:cNvPr id="5" name="Date Placeholder 4">
            <a:extLst>
              <a:ext uri="{FF2B5EF4-FFF2-40B4-BE49-F238E27FC236}">
                <a16:creationId xmlns:a16="http://schemas.microsoft.com/office/drawing/2014/main" id="{11E1E0C5-6883-4F32-B078-5572CDB2CF42}"/>
              </a:ext>
            </a:extLst>
          </p:cNvPr>
          <p:cNvSpPr>
            <a:spLocks noGrp="1"/>
          </p:cNvSpPr>
          <p:nvPr>
            <p:ph type="dt" sz="half" idx="2"/>
          </p:nvPr>
        </p:nvSpPr>
        <p:spPr/>
        <p:txBody>
          <a:bodyPr/>
          <a:lstStyle/>
          <a:p>
            <a:r>
              <a:rPr lang="en-US" sz="1000">
                <a:solidFill>
                  <a:schemeClr val="bg1">
                    <a:lumMod val="75000"/>
                  </a:schemeClr>
                </a:solidFill>
              </a:rPr>
              <a:t>Microsoft | Confidential</a:t>
            </a:r>
          </a:p>
        </p:txBody>
      </p:sp>
      <p:sp>
        <p:nvSpPr>
          <p:cNvPr id="6" name="Title 5">
            <a:extLst>
              <a:ext uri="{FF2B5EF4-FFF2-40B4-BE49-F238E27FC236}">
                <a16:creationId xmlns:a16="http://schemas.microsoft.com/office/drawing/2014/main" id="{0EAB3CE5-55DD-4E15-AAB8-870D54CE0E64}"/>
              </a:ext>
            </a:extLst>
          </p:cNvPr>
          <p:cNvSpPr>
            <a:spLocks noGrp="1"/>
          </p:cNvSpPr>
          <p:nvPr>
            <p:ph type="title"/>
          </p:nvPr>
        </p:nvSpPr>
        <p:spPr/>
        <p:txBody>
          <a:bodyPr/>
          <a:lstStyle/>
          <a:p>
            <a:r>
              <a:rPr lang="en-US" dirty="0"/>
              <a:t>Exercise: Build Adoption Plan per wave</a:t>
            </a:r>
          </a:p>
        </p:txBody>
      </p:sp>
      <p:cxnSp>
        <p:nvCxnSpPr>
          <p:cNvPr id="10" name="Straight Connector 9">
            <a:extLst>
              <a:ext uri="{FF2B5EF4-FFF2-40B4-BE49-F238E27FC236}">
                <a16:creationId xmlns:a16="http://schemas.microsoft.com/office/drawing/2014/main" id="{63586F39-DDA7-B744-A009-A9C0A930A6D3}"/>
              </a:ext>
            </a:extLst>
          </p:cNvPr>
          <p:cNvCxnSpPr>
            <a:cxnSpLocks/>
          </p:cNvCxnSpPr>
          <p:nvPr/>
        </p:nvCxnSpPr>
        <p:spPr>
          <a:xfrm>
            <a:off x="-2" y="2279507"/>
            <a:ext cx="12192002" cy="0"/>
          </a:xfrm>
          <a:prstGeom prst="line">
            <a:avLst/>
          </a:prstGeom>
          <a:noFill/>
          <a:ln w="57150" cap="flat" cmpd="sng" algn="ctr">
            <a:solidFill>
              <a:srgbClr val="2E6CC0"/>
            </a:solidFill>
            <a:prstDash val="solid"/>
            <a:miter lim="800000"/>
          </a:ln>
          <a:effectLst/>
        </p:spPr>
      </p:cxnSp>
      <p:sp>
        <p:nvSpPr>
          <p:cNvPr id="24" name="Rounded Rectangle 23">
            <a:extLst>
              <a:ext uri="{FF2B5EF4-FFF2-40B4-BE49-F238E27FC236}">
                <a16:creationId xmlns:a16="http://schemas.microsoft.com/office/drawing/2014/main" id="{6C347BC1-A7B7-E046-B6C6-FB93BF33426B}"/>
              </a:ext>
            </a:extLst>
          </p:cNvPr>
          <p:cNvSpPr/>
          <p:nvPr/>
        </p:nvSpPr>
        <p:spPr>
          <a:xfrm>
            <a:off x="383456" y="2509884"/>
            <a:ext cx="2718555" cy="287068"/>
          </a:xfrm>
          <a:prstGeom prst="roundRect">
            <a:avLst>
              <a:gd name="adj" fmla="val 50000"/>
            </a:avLst>
          </a:prstGeom>
          <a:solidFill>
            <a:schemeClr val="accent1">
              <a:lumMod val="20000"/>
              <a:lumOff val="80000"/>
              <a:alpha val="60000"/>
            </a:schemeClr>
          </a:solidFill>
          <a:ln w="12700" cap="flat" cmpd="sng" algn="ctr">
            <a:noFill/>
            <a:prstDash val="solid"/>
            <a:miter lim="800000"/>
          </a:ln>
          <a:effectLst/>
        </p:spPr>
        <p:txBody>
          <a:bodyPr lIns="91440" rIns="91440" rtlCol="0" anchor="ctr"/>
          <a:lstStyle/>
          <a:p>
            <a:pPr marL="171450" indent="-171450">
              <a:spcBef>
                <a:spcPts val="1000"/>
              </a:spcBef>
              <a:buFont typeface="Arial" panose="020B0604020202020204" pitchFamily="34" charset="0"/>
              <a:buChar char="•"/>
              <a:defRPr/>
            </a:pPr>
            <a:r>
              <a:rPr lang="en-US" altLang="en-US" sz="800" b="1">
                <a:solidFill>
                  <a:schemeClr val="tx1">
                    <a:lumMod val="85000"/>
                    <a:lumOff val="15000"/>
                  </a:schemeClr>
                </a:solidFill>
                <a:latin typeface="Segoe UI" panose="020B0502040204020203" pitchFamily="34" charset="0"/>
                <a:cs typeface="Segoe UI" panose="020B0502040204020203" pitchFamily="34" charset="0"/>
              </a:rPr>
              <a:t>Identify Stakeholders to lead communications</a:t>
            </a:r>
          </a:p>
        </p:txBody>
      </p:sp>
      <p:sp>
        <p:nvSpPr>
          <p:cNvPr id="25" name="Rounded Rectangle 24">
            <a:extLst>
              <a:ext uri="{FF2B5EF4-FFF2-40B4-BE49-F238E27FC236}">
                <a16:creationId xmlns:a16="http://schemas.microsoft.com/office/drawing/2014/main" id="{691C58E6-FE1C-DD4E-B46C-443E60948E56}"/>
              </a:ext>
            </a:extLst>
          </p:cNvPr>
          <p:cNvSpPr/>
          <p:nvPr/>
        </p:nvSpPr>
        <p:spPr>
          <a:xfrm>
            <a:off x="3646786" y="3214256"/>
            <a:ext cx="4904121" cy="287068"/>
          </a:xfrm>
          <a:prstGeom prst="roundRect">
            <a:avLst>
              <a:gd name="adj" fmla="val 50000"/>
            </a:avLst>
          </a:prstGeom>
          <a:solidFill>
            <a:schemeClr val="accent1">
              <a:lumMod val="20000"/>
              <a:lumOff val="80000"/>
              <a:alpha val="60000"/>
            </a:schemeClr>
          </a:solidFill>
          <a:ln w="12700" cap="flat" cmpd="sng" algn="ctr">
            <a:noFill/>
            <a:prstDash val="solid"/>
            <a:miter lim="800000"/>
          </a:ln>
          <a:effectLst/>
        </p:spPr>
        <p:txBody>
          <a:bodyPr lIns="91440" rIns="91440" rtlCol="0" anchor="ctr"/>
          <a:lstStyle/>
          <a:p>
            <a:pPr marL="171450" indent="-171450">
              <a:spcBef>
                <a:spcPts val="1000"/>
              </a:spcBef>
              <a:buFont typeface="Arial" panose="020B0604020202020204" pitchFamily="34" charset="0"/>
              <a:buChar char="•"/>
              <a:defRPr/>
            </a:pPr>
            <a:r>
              <a:rPr lang="en-US" altLang="en-US" sz="800" b="1" dirty="0">
                <a:solidFill>
                  <a:schemeClr val="tx1">
                    <a:lumMod val="85000"/>
                    <a:lumOff val="15000"/>
                  </a:schemeClr>
                </a:solidFill>
                <a:latin typeface="Segoe UI" panose="020B0502040204020203" pitchFamily="34" charset="0"/>
                <a:cs typeface="Segoe UI" panose="020B0502040204020203" pitchFamily="34" charset="0"/>
              </a:rPr>
              <a:t>Develop adoption related assets (Teams announcement, posters, training materials, etc.)</a:t>
            </a:r>
          </a:p>
        </p:txBody>
      </p:sp>
      <p:sp>
        <p:nvSpPr>
          <p:cNvPr id="26" name="Rounded Rectangle 25">
            <a:extLst>
              <a:ext uri="{FF2B5EF4-FFF2-40B4-BE49-F238E27FC236}">
                <a16:creationId xmlns:a16="http://schemas.microsoft.com/office/drawing/2014/main" id="{80A398E8-B08A-2B41-8AD9-04202F91F9F8}"/>
              </a:ext>
            </a:extLst>
          </p:cNvPr>
          <p:cNvSpPr/>
          <p:nvPr/>
        </p:nvSpPr>
        <p:spPr>
          <a:xfrm>
            <a:off x="2019564" y="2862070"/>
            <a:ext cx="2876901" cy="287068"/>
          </a:xfrm>
          <a:prstGeom prst="roundRect">
            <a:avLst>
              <a:gd name="adj" fmla="val 50000"/>
            </a:avLst>
          </a:prstGeom>
          <a:solidFill>
            <a:schemeClr val="accent1">
              <a:lumMod val="20000"/>
              <a:lumOff val="80000"/>
              <a:alpha val="60000"/>
            </a:schemeClr>
          </a:solidFill>
          <a:ln w="12700" cap="flat" cmpd="sng" algn="ctr">
            <a:noFill/>
            <a:prstDash val="solid"/>
            <a:miter lim="800000"/>
          </a:ln>
          <a:effectLst/>
        </p:spPr>
        <p:txBody>
          <a:bodyPr lIns="91440" rIns="91440" rtlCol="0" anchor="ctr"/>
          <a:lstStyle/>
          <a:p>
            <a:pPr marL="171450" indent="-171450">
              <a:spcBef>
                <a:spcPts val="1000"/>
              </a:spcBef>
              <a:buFont typeface="Arial" panose="020B0604020202020204" pitchFamily="34" charset="0"/>
              <a:buChar char="•"/>
              <a:defRPr/>
            </a:pPr>
            <a:r>
              <a:rPr lang="en-US" altLang="en-US" sz="800" b="1">
                <a:solidFill>
                  <a:schemeClr val="tx1">
                    <a:lumMod val="85000"/>
                    <a:lumOff val="15000"/>
                  </a:schemeClr>
                </a:solidFill>
                <a:latin typeface="Segoe UI" panose="020B0502040204020203" pitchFamily="34" charset="0"/>
                <a:cs typeface="Segoe UI" panose="020B0502040204020203" pitchFamily="34" charset="0"/>
              </a:rPr>
              <a:t>Develop end user communication strategy and training plan</a:t>
            </a:r>
          </a:p>
        </p:txBody>
      </p:sp>
      <p:sp>
        <p:nvSpPr>
          <p:cNvPr id="33" name="Rounded Rectangle 32">
            <a:extLst>
              <a:ext uri="{FF2B5EF4-FFF2-40B4-BE49-F238E27FC236}">
                <a16:creationId xmlns:a16="http://schemas.microsoft.com/office/drawing/2014/main" id="{791F8816-11F5-DA44-A640-EE297902CEF4}"/>
              </a:ext>
            </a:extLst>
          </p:cNvPr>
          <p:cNvSpPr/>
          <p:nvPr/>
        </p:nvSpPr>
        <p:spPr>
          <a:xfrm>
            <a:off x="8564579" y="3689513"/>
            <a:ext cx="827892" cy="287068"/>
          </a:xfrm>
          <a:prstGeom prst="roundRect">
            <a:avLst>
              <a:gd name="adj" fmla="val 50000"/>
            </a:avLst>
          </a:prstGeom>
          <a:solidFill>
            <a:schemeClr val="accent1">
              <a:lumMod val="20000"/>
              <a:lumOff val="80000"/>
              <a:alpha val="60000"/>
            </a:schemeClr>
          </a:solidFill>
          <a:ln w="12700" cap="flat" cmpd="sng" algn="ctr">
            <a:noFill/>
            <a:prstDash val="solid"/>
            <a:miter lim="800000"/>
          </a:ln>
          <a:effectLst/>
        </p:spPr>
        <p:txBody>
          <a:bodyPr lIns="91440" rIns="91440" rtlCol="0" anchor="ctr"/>
          <a:lstStyle/>
          <a:p>
            <a:pPr marL="171450" indent="-171450">
              <a:spcBef>
                <a:spcPts val="1000"/>
              </a:spcBef>
              <a:buFont typeface="Arial" panose="020B0604020202020204" pitchFamily="34" charset="0"/>
              <a:buChar char="•"/>
              <a:defRPr/>
            </a:pPr>
            <a:r>
              <a:rPr lang="en-US" altLang="en-US" sz="800" b="1" dirty="0">
                <a:solidFill>
                  <a:schemeClr val="tx1">
                    <a:lumMod val="85000"/>
                    <a:lumOff val="15000"/>
                  </a:schemeClr>
                </a:solidFill>
                <a:latin typeface="Segoe UI" panose="020B0502040204020203" pitchFamily="34" charset="0"/>
                <a:cs typeface="Segoe UI" panose="020B0502040204020203" pitchFamily="34" charset="0"/>
              </a:rPr>
              <a:t>Wave Launch</a:t>
            </a:r>
          </a:p>
        </p:txBody>
      </p:sp>
      <p:sp>
        <p:nvSpPr>
          <p:cNvPr id="32" name="Decision 31">
            <a:extLst>
              <a:ext uri="{FF2B5EF4-FFF2-40B4-BE49-F238E27FC236}">
                <a16:creationId xmlns:a16="http://schemas.microsoft.com/office/drawing/2014/main" id="{44D82B22-659F-7045-B7D9-F2F621178FBA}"/>
              </a:ext>
            </a:extLst>
          </p:cNvPr>
          <p:cNvSpPr/>
          <p:nvPr/>
        </p:nvSpPr>
        <p:spPr>
          <a:xfrm>
            <a:off x="8340802" y="3566442"/>
            <a:ext cx="447554" cy="544010"/>
          </a:xfrm>
          <a:prstGeom prst="flowChartDecisio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54F988F3-55A6-EE49-B937-33DB546208AE}"/>
              </a:ext>
            </a:extLst>
          </p:cNvPr>
          <p:cNvSpPr/>
          <p:nvPr/>
        </p:nvSpPr>
        <p:spPr>
          <a:xfrm>
            <a:off x="8570549" y="4175570"/>
            <a:ext cx="3399233" cy="287068"/>
          </a:xfrm>
          <a:prstGeom prst="roundRect">
            <a:avLst>
              <a:gd name="adj" fmla="val 50000"/>
            </a:avLst>
          </a:prstGeom>
          <a:solidFill>
            <a:schemeClr val="accent1">
              <a:lumMod val="20000"/>
              <a:lumOff val="80000"/>
              <a:alpha val="60000"/>
            </a:schemeClr>
          </a:solidFill>
          <a:ln w="12700" cap="flat" cmpd="sng" algn="ctr">
            <a:noFill/>
            <a:prstDash val="solid"/>
            <a:miter lim="800000"/>
          </a:ln>
          <a:effectLst/>
        </p:spPr>
        <p:txBody>
          <a:bodyPr lIns="91440" rIns="91440" rtlCol="0" anchor="ctr"/>
          <a:lstStyle/>
          <a:p>
            <a:pPr marL="171450" indent="-171450">
              <a:spcBef>
                <a:spcPts val="1000"/>
              </a:spcBef>
              <a:buFont typeface="Arial" panose="020B0604020202020204" pitchFamily="34" charset="0"/>
              <a:buChar char="•"/>
              <a:defRPr/>
            </a:pPr>
            <a:r>
              <a:rPr lang="en-US" altLang="en-US" sz="800" b="1">
                <a:solidFill>
                  <a:schemeClr val="tx1">
                    <a:lumMod val="85000"/>
                    <a:lumOff val="15000"/>
                  </a:schemeClr>
                </a:solidFill>
                <a:latin typeface="Segoe UI" panose="020B0502040204020203" pitchFamily="34" charset="0"/>
                <a:cs typeface="Segoe UI" panose="020B0502040204020203" pitchFamily="34" charset="0"/>
              </a:rPr>
              <a:t>Execute end user communications strategy and training plan</a:t>
            </a:r>
          </a:p>
        </p:txBody>
      </p:sp>
    </p:spTree>
    <p:extLst>
      <p:ext uri="{BB962C8B-B14F-4D97-AF65-F5344CB8AC3E}">
        <p14:creationId xmlns:p14="http://schemas.microsoft.com/office/powerpoint/2010/main" val="3637664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45BE7313-073E-1347-AAF1-48E88D3A0FBA}"/>
              </a:ext>
            </a:extLst>
          </p:cNvPr>
          <p:cNvSpPr>
            <a:spLocks noGrp="1"/>
          </p:cNvSpPr>
          <p:nvPr>
            <p:ph type="sldNum" sz="quarter" idx="4294967295"/>
          </p:nvPr>
        </p:nvSpPr>
        <p:spPr>
          <a:xfrm>
            <a:off x="8610600" y="6466462"/>
            <a:ext cx="3434080" cy="365125"/>
          </a:xfrm>
          <a:prstGeom prst="rect">
            <a:avLst/>
          </a:prstGeom>
        </p:spPr>
        <p:txBody>
          <a:bodyPr/>
          <a:lstStyle/>
          <a:p>
            <a:fld id="{56C95278-0CE0-4F08-877C-BF6662112D1D}" type="slidenum">
              <a:rPr lang="en-US" sz="1000" smtClean="0">
                <a:solidFill>
                  <a:schemeClr val="bg1">
                    <a:lumMod val="75000"/>
                  </a:schemeClr>
                </a:solidFill>
              </a:rPr>
              <a:pPr/>
              <a:t>52</a:t>
            </a:fld>
            <a:endParaRPr lang="en-US" sz="1000">
              <a:solidFill>
                <a:schemeClr val="bg1">
                  <a:lumMod val="75000"/>
                </a:schemeClr>
              </a:solidFill>
            </a:endParaRPr>
          </a:p>
        </p:txBody>
      </p:sp>
      <p:sp>
        <p:nvSpPr>
          <p:cNvPr id="22" name="Date Placeholder 3">
            <a:extLst>
              <a:ext uri="{FF2B5EF4-FFF2-40B4-BE49-F238E27FC236}">
                <a16:creationId xmlns:a16="http://schemas.microsoft.com/office/drawing/2014/main" id="{C676F69D-FC1A-CB4F-9ABD-0F9BE2505099}"/>
              </a:ext>
            </a:extLst>
          </p:cNvPr>
          <p:cNvSpPr>
            <a:spLocks noGrp="1"/>
          </p:cNvSpPr>
          <p:nvPr>
            <p:ph type="dt" sz="half" idx="4294967295"/>
          </p:nvPr>
        </p:nvSpPr>
        <p:spPr>
          <a:xfrm>
            <a:off x="162560" y="6466462"/>
            <a:ext cx="3418840" cy="365125"/>
          </a:xfrm>
          <a:prstGeom prst="rect">
            <a:avLst/>
          </a:prstGeom>
        </p:spPr>
        <p:txBody>
          <a:bodyPr/>
          <a:lstStyle/>
          <a:p>
            <a:r>
              <a:rPr lang="en-US" sz="1000">
                <a:solidFill>
                  <a:schemeClr val="bg1">
                    <a:lumMod val="75000"/>
                  </a:schemeClr>
                </a:solidFill>
              </a:rPr>
              <a:t>Microsoft | Confidential</a:t>
            </a:r>
          </a:p>
        </p:txBody>
      </p:sp>
      <p:sp>
        <p:nvSpPr>
          <p:cNvPr id="23" name="Footer Placeholder 4">
            <a:extLst>
              <a:ext uri="{FF2B5EF4-FFF2-40B4-BE49-F238E27FC236}">
                <a16:creationId xmlns:a16="http://schemas.microsoft.com/office/drawing/2014/main" id="{EC1F0AE9-13E8-7346-BDEE-02D87448416C}"/>
              </a:ext>
            </a:extLst>
          </p:cNvPr>
          <p:cNvSpPr>
            <a:spLocks noGrp="1"/>
          </p:cNvSpPr>
          <p:nvPr>
            <p:ph type="ftr" sz="quarter" idx="4294967295"/>
          </p:nvPr>
        </p:nvSpPr>
        <p:spPr>
          <a:xfrm>
            <a:off x="4038600" y="6466462"/>
            <a:ext cx="4114800" cy="365125"/>
          </a:xfrm>
          <a:prstGeom prst="rect">
            <a:avLst/>
          </a:prstGeom>
        </p:spPr>
        <p:txBody>
          <a:bodyPr/>
          <a:lstStyle/>
          <a:p>
            <a:pPr algn="ctr"/>
            <a:r>
              <a:rPr lang="en-US" sz="1000">
                <a:solidFill>
                  <a:schemeClr val="bg1">
                    <a:lumMod val="75000"/>
                  </a:schemeClr>
                </a:solidFill>
              </a:rPr>
              <a:t>Envisioning Workshop</a:t>
            </a:r>
          </a:p>
        </p:txBody>
      </p:sp>
      <p:sp>
        <p:nvSpPr>
          <p:cNvPr id="7" name="Title 1">
            <a:extLst>
              <a:ext uri="{FF2B5EF4-FFF2-40B4-BE49-F238E27FC236}">
                <a16:creationId xmlns:a16="http://schemas.microsoft.com/office/drawing/2014/main" id="{9DF95FFC-74B2-B641-9BEB-36F837B1CE10}"/>
              </a:ext>
            </a:extLst>
          </p:cNvPr>
          <p:cNvSpPr txBox="1">
            <a:spLocks/>
          </p:cNvSpPr>
          <p:nvPr/>
        </p:nvSpPr>
        <p:spPr>
          <a:xfrm>
            <a:off x="609599" y="2361083"/>
            <a:ext cx="9377363"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a:solidFill>
                  <a:srgbClr val="3B3838"/>
                </a:solidFill>
                <a:latin typeface="Segoe UI" panose="020B0502040204020203" pitchFamily="34" charset="0"/>
                <a:ea typeface="+mj-ea"/>
              </a:rPr>
              <a:t>Next steps</a:t>
            </a:r>
            <a:endParaRPr lang="en-US" sz="6000" b="1" spc="0">
              <a:solidFill>
                <a:srgbClr val="3B3838"/>
              </a:solidFill>
              <a:latin typeface="Segoe UI" panose="020B0502040204020203" pitchFamily="34" charset="0"/>
            </a:endParaRPr>
          </a:p>
        </p:txBody>
      </p:sp>
      <p:sp>
        <p:nvSpPr>
          <p:cNvPr id="8" name="Title 1">
            <a:extLst>
              <a:ext uri="{FF2B5EF4-FFF2-40B4-BE49-F238E27FC236}">
                <a16:creationId xmlns:a16="http://schemas.microsoft.com/office/drawing/2014/main" id="{52265821-992E-144A-8ACD-88ACDEB7F8E5}"/>
              </a:ext>
            </a:extLst>
          </p:cNvPr>
          <p:cNvSpPr txBox="1">
            <a:spLocks/>
          </p:cNvSpPr>
          <p:nvPr/>
        </p:nvSpPr>
        <p:spPr>
          <a:xfrm>
            <a:off x="609601" y="3281018"/>
            <a:ext cx="9963704" cy="247042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a:solidFill>
                  <a:srgbClr val="0070C0"/>
                </a:solidFill>
                <a:latin typeface="Segoe UI" panose="020B0502040204020203" pitchFamily="34" charset="0"/>
                <a:ea typeface="+mj-ea"/>
              </a:rPr>
              <a:t>30 minutes</a:t>
            </a:r>
          </a:p>
          <a:p>
            <a:pPr>
              <a:lnSpc>
                <a:spcPct val="100000"/>
              </a:lnSpc>
            </a:pPr>
            <a:endParaRPr lang="en-US" sz="1800" spc="0">
              <a:ln>
                <a:noFill/>
              </a:ln>
              <a:solidFill>
                <a:prstClr val="black">
                  <a:lumMod val="65000"/>
                  <a:lumOff val="35000"/>
                </a:prstClr>
              </a:solidFill>
              <a:latin typeface="Segoe UI" panose="020B0502040204020203" pitchFamily="34" charset="0"/>
              <a:cs typeface="+mn-cs"/>
            </a:endParaRPr>
          </a:p>
        </p:txBody>
      </p:sp>
    </p:spTree>
    <p:extLst>
      <p:ext uri="{BB962C8B-B14F-4D97-AF65-F5344CB8AC3E}">
        <p14:creationId xmlns:p14="http://schemas.microsoft.com/office/powerpoint/2010/main" val="1723656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7A8FE-DEF8-F545-AA2B-404CE24A174F}"/>
              </a:ext>
            </a:extLst>
          </p:cNvPr>
          <p:cNvSpPr>
            <a:spLocks noGrp="1"/>
          </p:cNvSpPr>
          <p:nvPr>
            <p:ph type="title"/>
          </p:nvPr>
        </p:nvSpPr>
        <p:spPr/>
        <p:txBody>
          <a:bodyPr/>
          <a:lstStyle/>
          <a:p>
            <a:r>
              <a:rPr lang="en-US" dirty="0"/>
              <a:t>Open issues and resolution plan</a:t>
            </a:r>
          </a:p>
        </p:txBody>
      </p:sp>
      <p:sp>
        <p:nvSpPr>
          <p:cNvPr id="43" name="Slide Number Placeholder 5">
            <a:extLst>
              <a:ext uri="{FF2B5EF4-FFF2-40B4-BE49-F238E27FC236}">
                <a16:creationId xmlns:a16="http://schemas.microsoft.com/office/drawing/2014/main" id="{74484157-F599-4F42-8B9F-63DCFD9E1D33}"/>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53</a:t>
            </a:fld>
            <a:endParaRPr lang="en-US" sz="1000">
              <a:solidFill>
                <a:schemeClr val="bg1">
                  <a:lumMod val="75000"/>
                </a:schemeClr>
              </a:solidFill>
            </a:endParaRPr>
          </a:p>
        </p:txBody>
      </p:sp>
      <p:sp>
        <p:nvSpPr>
          <p:cNvPr id="44" name="Date Placeholder 3">
            <a:extLst>
              <a:ext uri="{FF2B5EF4-FFF2-40B4-BE49-F238E27FC236}">
                <a16:creationId xmlns:a16="http://schemas.microsoft.com/office/drawing/2014/main" id="{C6297A5E-1246-CF4C-8865-08E5F6B9ECDF}"/>
              </a:ext>
            </a:extLst>
          </p:cNvPr>
          <p:cNvSpPr>
            <a:spLocks noGrp="1"/>
          </p:cNvSpPr>
          <p:nvPr>
            <p:ph type="dt" sz="half" idx="4294967295"/>
          </p:nvPr>
        </p:nvSpPr>
        <p:spPr>
          <a:xfrm>
            <a:off x="365760" y="6466462"/>
            <a:ext cx="3215640" cy="365125"/>
          </a:xfrm>
          <a:prstGeom prst="rect">
            <a:avLst/>
          </a:prstGeom>
        </p:spPr>
        <p:txBody>
          <a:bodyPr/>
          <a:lstStyle/>
          <a:p>
            <a:r>
              <a:rPr lang="en-US" sz="1000">
                <a:solidFill>
                  <a:schemeClr val="bg1">
                    <a:lumMod val="75000"/>
                  </a:schemeClr>
                </a:solidFill>
              </a:rPr>
              <a:t>Microsoft | Confidential</a:t>
            </a:r>
          </a:p>
        </p:txBody>
      </p:sp>
      <p:graphicFrame>
        <p:nvGraphicFramePr>
          <p:cNvPr id="7" name="Table 6">
            <a:extLst>
              <a:ext uri="{FF2B5EF4-FFF2-40B4-BE49-F238E27FC236}">
                <a16:creationId xmlns:a16="http://schemas.microsoft.com/office/drawing/2014/main" id="{8C34072A-E371-B849-9711-67C11DEE75A7}"/>
              </a:ext>
            </a:extLst>
          </p:cNvPr>
          <p:cNvGraphicFramePr>
            <a:graphicFrameLocks noGrp="1"/>
          </p:cNvGraphicFramePr>
          <p:nvPr>
            <p:extLst>
              <p:ext uri="{D42A27DB-BD31-4B8C-83A1-F6EECF244321}">
                <p14:modId xmlns:p14="http://schemas.microsoft.com/office/powerpoint/2010/main" val="127852809"/>
              </p:ext>
            </p:extLst>
          </p:nvPr>
        </p:nvGraphicFramePr>
        <p:xfrm>
          <a:off x="521990" y="1058658"/>
          <a:ext cx="11047158" cy="5208480"/>
        </p:xfrm>
        <a:graphic>
          <a:graphicData uri="http://schemas.openxmlformats.org/drawingml/2006/table">
            <a:tbl>
              <a:tblPr firstRow="1" bandRow="1"/>
              <a:tblGrid>
                <a:gridCol w="4413081">
                  <a:extLst>
                    <a:ext uri="{9D8B030D-6E8A-4147-A177-3AD203B41FA5}">
                      <a16:colId xmlns:a16="http://schemas.microsoft.com/office/drawing/2014/main" val="2437126474"/>
                    </a:ext>
                  </a:extLst>
                </a:gridCol>
                <a:gridCol w="5170394">
                  <a:extLst>
                    <a:ext uri="{9D8B030D-6E8A-4147-A177-3AD203B41FA5}">
                      <a16:colId xmlns:a16="http://schemas.microsoft.com/office/drawing/2014/main" val="1785450377"/>
                    </a:ext>
                  </a:extLst>
                </a:gridCol>
                <a:gridCol w="1463683">
                  <a:extLst>
                    <a:ext uri="{9D8B030D-6E8A-4147-A177-3AD203B41FA5}">
                      <a16:colId xmlns:a16="http://schemas.microsoft.com/office/drawing/2014/main" val="1749129118"/>
                    </a:ext>
                  </a:extLst>
                </a:gridCol>
              </a:tblGrid>
              <a:tr h="338816">
                <a:tc>
                  <a:txBody>
                    <a:bodyPr/>
                    <a:lstStyle/>
                    <a:p>
                      <a:pPr marL="0" algn="l" defTabSz="914400" rtl="0" eaLnBrk="1" latinLnBrk="0" hangingPunct="1"/>
                      <a:r>
                        <a:rPr lang="en-US" sz="1200" b="1" i="0" kern="1200" noProof="0">
                          <a:solidFill>
                            <a:srgbClr val="0070C0"/>
                          </a:solidFill>
                          <a:latin typeface="Segoe UI Semibold"/>
                          <a:ea typeface="+mn-ea"/>
                          <a:cs typeface="Segoe UI Semibold"/>
                        </a:rPr>
                        <a:t>ISSUE</a:t>
                      </a: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mpd="sng">
                      <a:noFill/>
                      <a:prstDash val="soli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sz="1200" b="1" i="0" kern="1200" noProof="0">
                          <a:solidFill>
                            <a:srgbClr val="0070C0"/>
                          </a:solidFill>
                          <a:latin typeface="Segoe UI Semibold"/>
                          <a:ea typeface="+mn-ea"/>
                          <a:cs typeface="Segoe UI Semibold"/>
                        </a:rPr>
                        <a:t>RESOLUTION PLAN</a:t>
                      </a: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mpd="sng">
                      <a:noFill/>
                      <a:prstDash val="soli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sz="1200" b="1" i="0" kern="1200" noProof="0">
                          <a:solidFill>
                            <a:srgbClr val="0070C0"/>
                          </a:solidFill>
                          <a:latin typeface="Segoe UI Semibold"/>
                          <a:ea typeface="+mn-ea"/>
                          <a:cs typeface="Segoe UI Semibold"/>
                        </a:rPr>
                        <a:t>Owner</a:t>
                      </a: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12700" cmpd="sng">
                      <a:noFill/>
                      <a:prstDash val="soli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2777360"/>
                  </a:ext>
                </a:extLst>
              </a:tr>
              <a:tr h="524538">
                <a:tc>
                  <a:txBody>
                    <a:bodyPr/>
                    <a:lstStyle/>
                    <a:p>
                      <a:r>
                        <a:rPr lang="en-US" sz="1200" kern="1200" noProof="0">
                          <a:solidFill>
                            <a:schemeClr val="dk1"/>
                          </a:solidFill>
                          <a:latin typeface="Segoe UI"/>
                          <a:ea typeface="+mn-ea"/>
                          <a:cs typeface="Segoe UI"/>
                        </a:rPr>
                        <a:t>Capture issues here…</a:t>
                      </a: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nSpc>
                          <a:spcPct val="107000"/>
                        </a:lnSpc>
                        <a:spcBef>
                          <a:spcPts val="0"/>
                        </a:spcBef>
                        <a:spcAft>
                          <a:spcPts val="0"/>
                        </a:spcAft>
                        <a:buNone/>
                      </a:pPr>
                      <a:r>
                        <a:rPr lang="en-US" sz="1200" kern="1200" noProof="0">
                          <a:solidFill>
                            <a:schemeClr val="dk1"/>
                          </a:solidFill>
                          <a:latin typeface="Segoe UI"/>
                          <a:ea typeface="+mn-ea"/>
                          <a:cs typeface="Segoe UI"/>
                        </a:rPr>
                        <a:t>Capture resolutions here</a:t>
                      </a: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3323797"/>
                  </a:ext>
                </a:extLst>
              </a:tr>
              <a:tr h="524538">
                <a:tc>
                  <a:txBody>
                    <a:bodyPr/>
                    <a:lstStyle/>
                    <a:p>
                      <a:endParaRPr lang="en-US" sz="1200" kern="1200" noProof="0">
                        <a:solidFill>
                          <a:schemeClr val="dk1"/>
                        </a:solidFill>
                        <a:latin typeface="Segoe UI"/>
                        <a:ea typeface="+mn-ea"/>
                        <a:cs typeface="Segoe UI"/>
                      </a:endParaRP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extLst>
                  <a:ext uri="{0D108BD9-81ED-4DB2-BD59-A6C34878D82A}">
                    <a16:rowId xmlns:a16="http://schemas.microsoft.com/office/drawing/2014/main" val="970184023"/>
                  </a:ext>
                </a:extLst>
              </a:tr>
              <a:tr h="589743">
                <a:tc>
                  <a:txBody>
                    <a:bodyPr/>
                    <a:lstStyle/>
                    <a:p>
                      <a:endParaRPr lang="en-US" sz="1200" kern="1200" noProof="0">
                        <a:solidFill>
                          <a:schemeClr val="dk1"/>
                        </a:solidFill>
                        <a:latin typeface="Segoe UI"/>
                        <a:ea typeface="+mn-ea"/>
                        <a:cs typeface="Segoe UI"/>
                      </a:endParaRP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latinLnBrk="0" hangingPunct="1">
                        <a:lnSpc>
                          <a:spcPct val="107000"/>
                        </a:lnSpc>
                        <a:spcBef>
                          <a:spcPts val="0"/>
                        </a:spcBef>
                        <a:spcAft>
                          <a:spcPts val="0"/>
                        </a:spcAft>
                        <a:buFont typeface="Arial" panose="020B0604020202020204" pitchFamily="34" charset="0"/>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latinLnBrk="0" hangingPunct="1">
                        <a:lnSpc>
                          <a:spcPct val="107000"/>
                        </a:lnSpc>
                        <a:spcBef>
                          <a:spcPts val="0"/>
                        </a:spcBef>
                        <a:spcAft>
                          <a:spcPts val="0"/>
                        </a:spcAft>
                        <a:buFont typeface="Arial" panose="020B0604020202020204" pitchFamily="34" charset="0"/>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999043"/>
                  </a:ext>
                </a:extLst>
              </a:tr>
              <a:tr h="539741">
                <a:tc>
                  <a:txBody>
                    <a:bodyPr/>
                    <a:lstStyle/>
                    <a:p>
                      <a:endParaRPr lang="en-US" sz="1200" kern="1200" noProof="0">
                        <a:solidFill>
                          <a:schemeClr val="dk1"/>
                        </a:solidFill>
                        <a:latin typeface="Segoe UI"/>
                        <a:ea typeface="+mn-ea"/>
                        <a:cs typeface="Segoe UI"/>
                      </a:endParaRP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extLst>
                  <a:ext uri="{0D108BD9-81ED-4DB2-BD59-A6C34878D82A}">
                    <a16:rowId xmlns:a16="http://schemas.microsoft.com/office/drawing/2014/main" val="1029594256"/>
                  </a:ext>
                </a:extLst>
              </a:tr>
              <a:tr h="539741">
                <a:tc>
                  <a:txBody>
                    <a:bodyPr/>
                    <a:lstStyle/>
                    <a:p>
                      <a:endParaRPr lang="en-US" sz="1200" kern="1200" noProof="0">
                        <a:solidFill>
                          <a:schemeClr val="dk1"/>
                        </a:solidFill>
                        <a:latin typeface="Segoe UI"/>
                        <a:ea typeface="+mn-ea"/>
                        <a:cs typeface="Segoe UI"/>
                      </a:endParaRP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4607315"/>
                  </a:ext>
                </a:extLst>
              </a:tr>
              <a:tr h="539741">
                <a:tc>
                  <a:txBody>
                    <a:bodyPr/>
                    <a:lstStyle/>
                    <a:p>
                      <a:endParaRPr lang="en-US" sz="1200" kern="1200" noProof="0">
                        <a:solidFill>
                          <a:schemeClr val="dk1"/>
                        </a:solidFill>
                        <a:latin typeface="Segoe UI"/>
                        <a:ea typeface="+mn-ea"/>
                        <a:cs typeface="Segoe UI"/>
                      </a:endParaRP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extLst>
                  <a:ext uri="{0D108BD9-81ED-4DB2-BD59-A6C34878D82A}">
                    <a16:rowId xmlns:a16="http://schemas.microsoft.com/office/drawing/2014/main" val="2389302793"/>
                  </a:ext>
                </a:extLst>
              </a:tr>
              <a:tr h="539741">
                <a:tc>
                  <a:txBody>
                    <a:bodyPr/>
                    <a:lstStyle/>
                    <a:p>
                      <a:endParaRPr lang="en-US" sz="1200" kern="1200" noProof="0">
                        <a:solidFill>
                          <a:schemeClr val="dk1"/>
                        </a:solidFill>
                        <a:latin typeface="Segoe UI"/>
                        <a:ea typeface="+mn-ea"/>
                        <a:cs typeface="Segoe UI"/>
                      </a:endParaRP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8447241"/>
                  </a:ext>
                </a:extLst>
              </a:tr>
              <a:tr h="539741">
                <a:tc>
                  <a:txBody>
                    <a:bodyPr/>
                    <a:lstStyle/>
                    <a:p>
                      <a:endParaRPr lang="en-US" sz="1200" kern="1200" noProof="0">
                        <a:solidFill>
                          <a:schemeClr val="dk1"/>
                        </a:solidFill>
                        <a:latin typeface="Segoe UI"/>
                        <a:ea typeface="+mn-ea"/>
                        <a:cs typeface="Segoe UI"/>
                      </a:endParaRP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extLst>
                  <a:ext uri="{0D108BD9-81ED-4DB2-BD59-A6C34878D82A}">
                    <a16:rowId xmlns:a16="http://schemas.microsoft.com/office/drawing/2014/main" val="1184826168"/>
                  </a:ext>
                </a:extLst>
              </a:tr>
              <a:tr h="532140">
                <a:tc>
                  <a:txBody>
                    <a:bodyPr/>
                    <a:lstStyle/>
                    <a:p>
                      <a:endParaRPr lang="en-US" sz="1200" kern="1200" noProof="0">
                        <a:solidFill>
                          <a:schemeClr val="dk1"/>
                        </a:solidFill>
                        <a:latin typeface="Segoe UI"/>
                        <a:ea typeface="+mn-ea"/>
                        <a:cs typeface="Segoe UI"/>
                      </a:endParaRP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nSpc>
                          <a:spcPct val="107000"/>
                        </a:lnSpc>
                        <a:spcBef>
                          <a:spcPts val="0"/>
                        </a:spcBef>
                        <a:spcAft>
                          <a:spcPts val="0"/>
                        </a:spcAft>
                        <a:buFont typeface="Arial" panose="020B0604020202020204" pitchFamily="34" charset="0"/>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nSpc>
                          <a:spcPct val="107000"/>
                        </a:lnSpc>
                        <a:spcBef>
                          <a:spcPts val="0"/>
                        </a:spcBef>
                        <a:spcAft>
                          <a:spcPts val="0"/>
                        </a:spcAft>
                        <a:buFont typeface="Arial" panose="020B0604020202020204" pitchFamily="34" charset="0"/>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6620930"/>
                  </a:ext>
                </a:extLst>
              </a:tr>
            </a:tbl>
          </a:graphicData>
        </a:graphic>
      </p:graphicFrame>
    </p:spTree>
    <p:extLst>
      <p:ext uri="{BB962C8B-B14F-4D97-AF65-F5344CB8AC3E}">
        <p14:creationId xmlns:p14="http://schemas.microsoft.com/office/powerpoint/2010/main" val="136239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67A8FE-DEF8-F545-AA2B-404CE24A174F}"/>
              </a:ext>
            </a:extLst>
          </p:cNvPr>
          <p:cNvSpPr>
            <a:spLocks noGrp="1"/>
          </p:cNvSpPr>
          <p:nvPr>
            <p:ph type="title"/>
          </p:nvPr>
        </p:nvSpPr>
        <p:spPr/>
        <p:txBody>
          <a:bodyPr/>
          <a:lstStyle/>
          <a:p>
            <a:r>
              <a:rPr lang="en-US"/>
              <a:t>Next steps and actions</a:t>
            </a:r>
          </a:p>
        </p:txBody>
      </p:sp>
      <p:sp>
        <p:nvSpPr>
          <p:cNvPr id="43" name="Slide Number Placeholder 5">
            <a:extLst>
              <a:ext uri="{FF2B5EF4-FFF2-40B4-BE49-F238E27FC236}">
                <a16:creationId xmlns:a16="http://schemas.microsoft.com/office/drawing/2014/main" id="{74484157-F599-4F42-8B9F-63DCFD9E1D33}"/>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54</a:t>
            </a:fld>
            <a:endParaRPr lang="en-US" sz="1000">
              <a:solidFill>
                <a:schemeClr val="bg1">
                  <a:lumMod val="75000"/>
                </a:schemeClr>
              </a:solidFill>
            </a:endParaRPr>
          </a:p>
        </p:txBody>
      </p:sp>
      <p:sp>
        <p:nvSpPr>
          <p:cNvPr id="51" name="Footer Placeholder 4">
            <a:extLst>
              <a:ext uri="{FF2B5EF4-FFF2-40B4-BE49-F238E27FC236}">
                <a16:creationId xmlns:a16="http://schemas.microsoft.com/office/drawing/2014/main" id="{E77F0218-4B5A-DC41-91EB-9F5BE62B2A6A}"/>
              </a:ext>
            </a:extLst>
          </p:cNvPr>
          <p:cNvSpPr>
            <a:spLocks noGrp="1"/>
          </p:cNvSpPr>
          <p:nvPr>
            <p:ph type="ftr" sz="quarter" idx="4294967295"/>
          </p:nvPr>
        </p:nvSpPr>
        <p:spPr>
          <a:xfrm>
            <a:off x="4038600" y="6466462"/>
            <a:ext cx="4114800" cy="365125"/>
          </a:xfrm>
          <a:prstGeom prst="rect">
            <a:avLst/>
          </a:prstGeom>
        </p:spPr>
        <p:txBody>
          <a:bodyPr/>
          <a:lstStyle/>
          <a:p>
            <a:pPr algn="ctr"/>
            <a:r>
              <a:rPr lang="en-US" sz="1000">
                <a:solidFill>
                  <a:schemeClr val="bg1">
                    <a:lumMod val="75000"/>
                  </a:schemeClr>
                </a:solidFill>
              </a:rPr>
              <a:t>Envisioning Workshop</a:t>
            </a:r>
          </a:p>
        </p:txBody>
      </p:sp>
      <p:sp>
        <p:nvSpPr>
          <p:cNvPr id="44" name="Date Placeholder 3">
            <a:extLst>
              <a:ext uri="{FF2B5EF4-FFF2-40B4-BE49-F238E27FC236}">
                <a16:creationId xmlns:a16="http://schemas.microsoft.com/office/drawing/2014/main" id="{C6297A5E-1246-CF4C-8865-08E5F6B9ECDF}"/>
              </a:ext>
            </a:extLst>
          </p:cNvPr>
          <p:cNvSpPr>
            <a:spLocks noGrp="1"/>
          </p:cNvSpPr>
          <p:nvPr>
            <p:ph type="dt" sz="half" idx="4294967295"/>
          </p:nvPr>
        </p:nvSpPr>
        <p:spPr>
          <a:xfrm>
            <a:off x="365760" y="6466462"/>
            <a:ext cx="3215640" cy="365125"/>
          </a:xfrm>
          <a:prstGeom prst="rect">
            <a:avLst/>
          </a:prstGeom>
        </p:spPr>
        <p:txBody>
          <a:bodyPr/>
          <a:lstStyle/>
          <a:p>
            <a:r>
              <a:rPr lang="en-US" sz="1000">
                <a:solidFill>
                  <a:schemeClr val="bg1">
                    <a:lumMod val="75000"/>
                  </a:schemeClr>
                </a:solidFill>
              </a:rPr>
              <a:t>Microsoft | Confidential</a:t>
            </a:r>
          </a:p>
        </p:txBody>
      </p:sp>
      <p:graphicFrame>
        <p:nvGraphicFramePr>
          <p:cNvPr id="7" name="Table 6">
            <a:extLst>
              <a:ext uri="{FF2B5EF4-FFF2-40B4-BE49-F238E27FC236}">
                <a16:creationId xmlns:a16="http://schemas.microsoft.com/office/drawing/2014/main" id="{8C34072A-E371-B849-9711-67C11DEE75A7}"/>
              </a:ext>
            </a:extLst>
          </p:cNvPr>
          <p:cNvGraphicFramePr>
            <a:graphicFrameLocks noGrp="1"/>
          </p:cNvGraphicFramePr>
          <p:nvPr>
            <p:extLst>
              <p:ext uri="{D42A27DB-BD31-4B8C-83A1-F6EECF244321}">
                <p14:modId xmlns:p14="http://schemas.microsoft.com/office/powerpoint/2010/main" val="3952902655"/>
              </p:ext>
            </p:extLst>
          </p:nvPr>
        </p:nvGraphicFramePr>
        <p:xfrm>
          <a:off x="521991" y="1058658"/>
          <a:ext cx="10633490" cy="4189203"/>
        </p:xfrm>
        <a:graphic>
          <a:graphicData uri="http://schemas.openxmlformats.org/drawingml/2006/table">
            <a:tbl>
              <a:tblPr firstRow="1" bandRow="1"/>
              <a:tblGrid>
                <a:gridCol w="2305605">
                  <a:extLst>
                    <a:ext uri="{9D8B030D-6E8A-4147-A177-3AD203B41FA5}">
                      <a16:colId xmlns:a16="http://schemas.microsoft.com/office/drawing/2014/main" val="2437126474"/>
                    </a:ext>
                  </a:extLst>
                </a:gridCol>
                <a:gridCol w="1383724">
                  <a:extLst>
                    <a:ext uri="{9D8B030D-6E8A-4147-A177-3AD203B41FA5}">
                      <a16:colId xmlns:a16="http://schemas.microsoft.com/office/drawing/2014/main" val="3476953438"/>
                    </a:ext>
                  </a:extLst>
                </a:gridCol>
                <a:gridCol w="5342016">
                  <a:extLst>
                    <a:ext uri="{9D8B030D-6E8A-4147-A177-3AD203B41FA5}">
                      <a16:colId xmlns:a16="http://schemas.microsoft.com/office/drawing/2014/main" val="1785450377"/>
                    </a:ext>
                  </a:extLst>
                </a:gridCol>
                <a:gridCol w="1602145">
                  <a:extLst>
                    <a:ext uri="{9D8B030D-6E8A-4147-A177-3AD203B41FA5}">
                      <a16:colId xmlns:a16="http://schemas.microsoft.com/office/drawing/2014/main" val="726473218"/>
                    </a:ext>
                  </a:extLst>
                </a:gridCol>
              </a:tblGrid>
              <a:tr h="378178">
                <a:tc>
                  <a:txBody>
                    <a:bodyPr/>
                    <a:lstStyle/>
                    <a:p>
                      <a:pPr marL="0" algn="l" defTabSz="914400" rtl="0" eaLnBrk="1" latinLnBrk="0" hangingPunct="1"/>
                      <a:r>
                        <a:rPr lang="en-US" sz="1200" b="1" i="0" kern="1200" noProof="0">
                          <a:solidFill>
                            <a:srgbClr val="0070C0"/>
                          </a:solidFill>
                          <a:latin typeface="Segoe UI Semibold"/>
                          <a:ea typeface="+mn-ea"/>
                          <a:cs typeface="Segoe UI Semibold"/>
                        </a:rPr>
                        <a:t>NEXT STEP</a:t>
                      </a: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mpd="sng">
                      <a:noFill/>
                      <a:prstDash val="soli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sz="1200" b="1" i="0" kern="1200" noProof="0">
                          <a:solidFill>
                            <a:srgbClr val="0070C0"/>
                          </a:solidFill>
                          <a:latin typeface="Segoe UI Semibold"/>
                          <a:ea typeface="+mn-ea"/>
                          <a:cs typeface="Segoe UI Semibold"/>
                        </a:rPr>
                        <a:t>DATE</a:t>
                      </a: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mpd="sng">
                      <a:noFill/>
                      <a:prstDash val="soli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sz="1200" b="1" i="0" kern="1200" noProof="0">
                          <a:solidFill>
                            <a:srgbClr val="0070C0"/>
                          </a:solidFill>
                          <a:latin typeface="Segoe UI Semibold"/>
                          <a:ea typeface="+mn-ea"/>
                          <a:cs typeface="Segoe UI Semibold"/>
                        </a:rPr>
                        <a:t>DESCRIPTION</a:t>
                      </a: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mpd="sng">
                      <a:noFill/>
                      <a:prstDash val="soli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400" rtl="0" eaLnBrk="1" latinLnBrk="0" hangingPunct="1"/>
                      <a:r>
                        <a:rPr lang="en-US" sz="1200" b="1" i="0" kern="1200" noProof="0">
                          <a:solidFill>
                            <a:srgbClr val="0070C0"/>
                          </a:solidFill>
                          <a:latin typeface="Segoe UI Semibold"/>
                          <a:ea typeface="+mn-ea"/>
                          <a:cs typeface="Segoe UI Semibold"/>
                        </a:rPr>
                        <a:t>OWNER</a:t>
                      </a:r>
                    </a:p>
                  </a:txBody>
                  <a:tcPr anchor="ctr">
                    <a:lnL w="6350" cap="flat" cmpd="sng" algn="ctr">
                      <a:solidFill>
                        <a:schemeClr val="tx2">
                          <a:lumMod val="20000"/>
                          <a:lumOff val="80000"/>
                        </a:schemeClr>
                      </a:solidFill>
                      <a:prstDash val="solid"/>
                      <a:round/>
                      <a:headEnd type="none" w="med" len="med"/>
                      <a:tailEnd type="none" w="med" len="med"/>
                    </a:lnL>
                    <a:lnR w="12700" cmpd="sng">
                      <a:noFill/>
                      <a:prstDash val="solid"/>
                    </a:lnR>
                    <a:lnT w="12700" cmpd="sng">
                      <a:noFill/>
                      <a:prstDash val="solid"/>
                    </a:lnT>
                    <a:lnB w="28575"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2777360"/>
                  </a:ext>
                </a:extLst>
              </a:tr>
              <a:tr h="914400">
                <a:tc>
                  <a:txBody>
                    <a:bodyPr/>
                    <a:lstStyle/>
                    <a:p>
                      <a:r>
                        <a:rPr lang="en-US" sz="1200" kern="1200" noProof="0">
                          <a:solidFill>
                            <a:schemeClr val="dk1"/>
                          </a:solidFill>
                          <a:latin typeface="Segoe UI"/>
                          <a:ea typeface="+mn-ea"/>
                          <a:cs typeface="Segoe UI"/>
                        </a:rPr>
                        <a:t>Accountability &amp; timeline assignment </a:t>
                      </a: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Font typeface="Arial" panose="020B0604020202020204" pitchFamily="34" charset="0"/>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r>
                        <a:rPr lang="en-US" sz="1200" kern="1200" noProof="0" dirty="0">
                          <a:solidFill>
                            <a:schemeClr val="dk1"/>
                          </a:solidFill>
                          <a:latin typeface="Segoe UI"/>
                          <a:ea typeface="+mn-ea"/>
                          <a:cs typeface="Segoe UI"/>
                        </a:rPr>
                        <a:t>Ensure accountability and timeline is assigned for closing out any existing issues. </a:t>
                      </a: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Font typeface="Arial" panose="020B0604020202020204" pitchFamily="34" charset="0"/>
                        <a:buNone/>
                      </a:pPr>
                      <a:endParaRPr lang="en-US" sz="1200" kern="1200" noProof="0" dirty="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12700" cmpd="sng">
                      <a:noFill/>
                      <a:prstDash val="solid"/>
                    </a:lnR>
                    <a:lnT w="28575" cap="flat" cmpd="sng" algn="ctr">
                      <a:solidFill>
                        <a:srgbClr val="0070C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extLst>
                  <a:ext uri="{0D108BD9-81ED-4DB2-BD59-A6C34878D82A}">
                    <a16:rowId xmlns:a16="http://schemas.microsoft.com/office/drawing/2014/main" val="970184023"/>
                  </a:ext>
                </a:extLst>
              </a:tr>
              <a:tr h="1028068">
                <a:tc>
                  <a:txBody>
                    <a:bodyPr/>
                    <a:lstStyle/>
                    <a:p>
                      <a:r>
                        <a:rPr lang="en-US" sz="1200" kern="1200" noProof="0" dirty="0">
                          <a:solidFill>
                            <a:schemeClr val="dk1"/>
                          </a:solidFill>
                          <a:latin typeface="Segoe UI"/>
                          <a:ea typeface="+mn-ea"/>
                          <a:cs typeface="Segoe UI"/>
                        </a:rPr>
                        <a:t>Roadmap socialization </a:t>
                      </a: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latinLnBrk="0" hangingPunct="1">
                        <a:lnSpc>
                          <a:spcPct val="107000"/>
                        </a:lnSpc>
                        <a:spcBef>
                          <a:spcPts val="0"/>
                        </a:spcBef>
                        <a:spcAft>
                          <a:spcPts val="0"/>
                        </a:spcAft>
                        <a:buFont typeface="Arial" panose="020B0604020202020204" pitchFamily="34" charset="0"/>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latinLnBrk="0" hangingPunct="1">
                        <a:lnSpc>
                          <a:spcPct val="107000"/>
                        </a:lnSpc>
                        <a:spcBef>
                          <a:spcPts val="0"/>
                        </a:spcBef>
                        <a:spcAft>
                          <a:spcPts val="0"/>
                        </a:spcAft>
                        <a:buFont typeface="Arial" panose="020B0604020202020204" pitchFamily="34" charset="0"/>
                        <a:buNone/>
                      </a:pPr>
                      <a:r>
                        <a:rPr lang="en-US" sz="1200" kern="1200" noProof="0">
                          <a:solidFill>
                            <a:schemeClr val="dk1"/>
                          </a:solidFill>
                          <a:latin typeface="Segoe UI"/>
                          <a:ea typeface="+mn-ea"/>
                          <a:cs typeface="Segoe UI"/>
                        </a:rPr>
                        <a:t>Plan socialization of the roadmap with appropriate stakeholders. This will help get resources commitment to bring the roadmap plan to reality. </a:t>
                      </a: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4999043"/>
                  </a:ext>
                </a:extLst>
              </a:tr>
              <a:tr h="940905">
                <a:tc>
                  <a:txBody>
                    <a:bodyPr/>
                    <a:lstStyle/>
                    <a:p>
                      <a:r>
                        <a:rPr lang="en-US" sz="1200" kern="1200" noProof="0" dirty="0">
                          <a:solidFill>
                            <a:schemeClr val="dk1"/>
                          </a:solidFill>
                          <a:latin typeface="Segoe UI"/>
                          <a:ea typeface="+mn-ea"/>
                          <a:cs typeface="Segoe UI"/>
                        </a:rPr>
                        <a:t>Pilot</a:t>
                      </a: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Font typeface="Arial" panose="020B0604020202020204" pitchFamily="34" charset="0"/>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0" marR="0" lvl="0" indent="0">
                        <a:lnSpc>
                          <a:spcPct val="107000"/>
                        </a:lnSpc>
                        <a:spcBef>
                          <a:spcPts val="0"/>
                        </a:spcBef>
                        <a:spcAft>
                          <a:spcPts val="0"/>
                        </a:spcAft>
                        <a:buNone/>
                      </a:pPr>
                      <a:r>
                        <a:rPr lang="en-US" sz="1200" kern="1200" noProof="0">
                          <a:solidFill>
                            <a:schemeClr val="dk1"/>
                          </a:solidFill>
                          <a:latin typeface="Segoe UI"/>
                          <a:ea typeface="+mn-ea"/>
                          <a:cs typeface="Segoe UI"/>
                        </a:rPr>
                        <a:t>Pilot prototype with select group of end users.</a:t>
                      </a: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extLst>
                  <a:ext uri="{0D108BD9-81ED-4DB2-BD59-A6C34878D82A}">
                    <a16:rowId xmlns:a16="http://schemas.microsoft.com/office/drawing/2014/main" val="1029594256"/>
                  </a:ext>
                </a:extLst>
              </a:tr>
              <a:tr h="927652">
                <a:tc>
                  <a:txBody>
                    <a:bodyPr/>
                    <a:lstStyle/>
                    <a:p>
                      <a:r>
                        <a:rPr lang="en-US" sz="1200" kern="1200" noProof="0" dirty="0">
                          <a:solidFill>
                            <a:schemeClr val="dk1"/>
                          </a:solidFill>
                          <a:latin typeface="Segoe UI"/>
                          <a:ea typeface="+mn-ea"/>
                          <a:cs typeface="Segoe UI"/>
                        </a:rPr>
                        <a:t>Finalize rollout plan</a:t>
                      </a:r>
                    </a:p>
                  </a:txBody>
                  <a:tcPr anchor="ctr">
                    <a:lnL w="12700" cmpd="sng">
                      <a:noFill/>
                      <a:prstDash val="soli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nSpc>
                          <a:spcPct val="107000"/>
                        </a:lnSpc>
                        <a:spcBef>
                          <a:spcPts val="0"/>
                        </a:spcBef>
                        <a:spcAft>
                          <a:spcPts val="0"/>
                        </a:spcAft>
                        <a:buFont typeface="Arial" panose="020B0604020202020204" pitchFamily="34" charset="0"/>
                        <a:buNone/>
                      </a:pPr>
                      <a:endParaRPr lang="en-US" sz="1200" kern="1200" noProof="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nSpc>
                          <a:spcPct val="107000"/>
                        </a:lnSpc>
                        <a:spcBef>
                          <a:spcPts val="0"/>
                        </a:spcBef>
                        <a:spcAft>
                          <a:spcPts val="0"/>
                        </a:spcAft>
                        <a:buFont typeface="Arial" panose="020B0604020202020204" pitchFamily="34" charset="0"/>
                        <a:buNone/>
                      </a:pPr>
                      <a:r>
                        <a:rPr lang="en-US" sz="1200" kern="1200" noProof="0" dirty="0">
                          <a:solidFill>
                            <a:schemeClr val="dk1"/>
                          </a:solidFill>
                          <a:latin typeface="Segoe UI"/>
                          <a:ea typeface="+mn-ea"/>
                          <a:cs typeface="Segoe UI"/>
                        </a:rPr>
                        <a:t>Take findings from Pilot and build a final wave plan for full launch.</a:t>
                      </a:r>
                    </a:p>
                  </a:txBody>
                  <a:tcPr anchor="ctr">
                    <a:lnL w="6350" cap="flat" cmpd="sng" algn="ctr">
                      <a:solidFill>
                        <a:schemeClr val="tx2">
                          <a:lumMod val="20000"/>
                          <a:lumOff val="80000"/>
                        </a:schemeClr>
                      </a:solidFill>
                      <a:prstDash val="solid"/>
                      <a:round/>
                      <a:headEnd type="none" w="med" len="med"/>
                      <a:tailEnd type="none" w="med" len="med"/>
                    </a:lnL>
                    <a:lnR w="635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nSpc>
                          <a:spcPct val="107000"/>
                        </a:lnSpc>
                        <a:spcBef>
                          <a:spcPts val="0"/>
                        </a:spcBef>
                        <a:spcAft>
                          <a:spcPts val="0"/>
                        </a:spcAft>
                        <a:buFont typeface="Arial" panose="020B0604020202020204" pitchFamily="34" charset="0"/>
                        <a:buChar char="•"/>
                      </a:pPr>
                      <a:endParaRPr lang="en-US" sz="1200" kern="1200" noProof="0" dirty="0">
                        <a:solidFill>
                          <a:schemeClr val="dk1"/>
                        </a:solidFill>
                        <a:latin typeface="Segoe UI"/>
                        <a:ea typeface="+mn-ea"/>
                        <a:cs typeface="Segoe UI"/>
                      </a:endParaRPr>
                    </a:p>
                  </a:txBody>
                  <a:tcPr anchor="ctr">
                    <a:lnL w="6350" cap="flat" cmpd="sng" algn="ctr">
                      <a:solidFill>
                        <a:schemeClr val="tx2">
                          <a:lumMod val="20000"/>
                          <a:lumOff val="80000"/>
                        </a:schemeClr>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6620930"/>
                  </a:ext>
                </a:extLst>
              </a:tr>
            </a:tbl>
          </a:graphicData>
        </a:graphic>
      </p:graphicFrame>
    </p:spTree>
    <p:extLst>
      <p:ext uri="{BB962C8B-B14F-4D97-AF65-F5344CB8AC3E}">
        <p14:creationId xmlns:p14="http://schemas.microsoft.com/office/powerpoint/2010/main" val="327573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wo people sitting on a table&#10;&#10;Description automatically generated">
            <a:extLst>
              <a:ext uri="{FF2B5EF4-FFF2-40B4-BE49-F238E27FC236}">
                <a16:creationId xmlns:a16="http://schemas.microsoft.com/office/drawing/2014/main" id="{ADA5099A-5A28-4A48-A396-918BAC34D414}"/>
              </a:ext>
            </a:extLst>
          </p:cNvPr>
          <p:cNvPicPr>
            <a:picLocks noChangeAspect="1"/>
          </p:cNvPicPr>
          <p:nvPr/>
        </p:nvPicPr>
        <p:blipFill rotWithShape="1">
          <a:blip r:embed="rId3">
            <a:extLst>
              <a:ext uri="{28A0092B-C50C-407E-A947-70E740481C1C}">
                <a14:useLocalDpi xmlns:a14="http://schemas.microsoft.com/office/drawing/2010/main" val="0"/>
              </a:ext>
            </a:extLst>
          </a:blip>
          <a:srcRect t="1950" r="1117" b="6617"/>
          <a:stretch/>
        </p:blipFill>
        <p:spPr>
          <a:xfrm>
            <a:off x="0" y="1"/>
            <a:ext cx="12191999" cy="6858000"/>
          </a:xfrm>
          <a:prstGeom prst="rect">
            <a:avLst/>
          </a:prstGeom>
        </p:spPr>
      </p:pic>
      <p:sp>
        <p:nvSpPr>
          <p:cNvPr id="19" name="Rectangle 18">
            <a:extLst>
              <a:ext uri="{FF2B5EF4-FFF2-40B4-BE49-F238E27FC236}">
                <a16:creationId xmlns:a16="http://schemas.microsoft.com/office/drawing/2014/main" id="{CE1BD068-3E87-4C45-AD15-1518243933B4}"/>
              </a:ext>
            </a:extLst>
          </p:cNvPr>
          <p:cNvSpPr/>
          <p:nvPr/>
        </p:nvSpPr>
        <p:spPr>
          <a:xfrm>
            <a:off x="0" y="0"/>
            <a:ext cx="121920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a:extLst>
              <a:ext uri="{FF2B5EF4-FFF2-40B4-BE49-F238E27FC236}">
                <a16:creationId xmlns:a16="http://schemas.microsoft.com/office/drawing/2014/main" id="{28CE8B6A-F0CB-0F43-9808-97262C31E2B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1953" y="282953"/>
            <a:ext cx="1337879" cy="592195"/>
          </a:xfrm>
          <a:prstGeom prst="rect">
            <a:avLst/>
          </a:prstGeom>
        </p:spPr>
      </p:pic>
      <p:sp>
        <p:nvSpPr>
          <p:cNvPr id="11" name="Title 1">
            <a:extLst>
              <a:ext uri="{FF2B5EF4-FFF2-40B4-BE49-F238E27FC236}">
                <a16:creationId xmlns:a16="http://schemas.microsoft.com/office/drawing/2014/main" id="{D6460835-D8AF-1B45-B62D-3937FC4AEC81}"/>
              </a:ext>
            </a:extLst>
          </p:cNvPr>
          <p:cNvSpPr txBox="1">
            <a:spLocks/>
          </p:cNvSpPr>
          <p:nvPr/>
        </p:nvSpPr>
        <p:spPr>
          <a:xfrm>
            <a:off x="609599" y="2692389"/>
            <a:ext cx="9377363"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a:solidFill>
                  <a:srgbClr val="3B3838"/>
                </a:solidFill>
                <a:latin typeface="Segoe UI" panose="020B0502040204020203" pitchFamily="34" charset="0"/>
                <a:ea typeface="+mj-ea"/>
              </a:rPr>
              <a:t>Thank you</a:t>
            </a:r>
            <a:endParaRPr lang="en-US" sz="6000" b="1" spc="0">
              <a:solidFill>
                <a:srgbClr val="3B3838"/>
              </a:solidFill>
              <a:latin typeface="Segoe UI" panose="020B0502040204020203" pitchFamily="34" charset="0"/>
            </a:endParaRPr>
          </a:p>
        </p:txBody>
      </p:sp>
      <p:sp>
        <p:nvSpPr>
          <p:cNvPr id="12" name="Title 1">
            <a:extLst>
              <a:ext uri="{FF2B5EF4-FFF2-40B4-BE49-F238E27FC236}">
                <a16:creationId xmlns:a16="http://schemas.microsoft.com/office/drawing/2014/main" id="{CB68E216-4A8E-0A47-9BCA-D5593F9702FB}"/>
              </a:ext>
            </a:extLst>
          </p:cNvPr>
          <p:cNvSpPr txBox="1">
            <a:spLocks/>
          </p:cNvSpPr>
          <p:nvPr/>
        </p:nvSpPr>
        <p:spPr>
          <a:xfrm>
            <a:off x="609601" y="3612323"/>
            <a:ext cx="9963704" cy="1350293"/>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endParaRPr lang="en-US" sz="2400" spc="0" dirty="0">
              <a:solidFill>
                <a:srgbClr val="0070C0"/>
              </a:solidFill>
              <a:latin typeface="Segoe UI" panose="020B0502040204020203" pitchFamily="34" charset="0"/>
              <a:ea typeface="+mj-ea"/>
            </a:endParaRPr>
          </a:p>
        </p:txBody>
      </p:sp>
    </p:spTree>
    <p:extLst>
      <p:ext uri="{BB962C8B-B14F-4D97-AF65-F5344CB8AC3E}">
        <p14:creationId xmlns:p14="http://schemas.microsoft.com/office/powerpoint/2010/main" val="18522148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45BE7313-073E-1347-AAF1-48E88D3A0FBA}"/>
              </a:ext>
            </a:extLst>
          </p:cNvPr>
          <p:cNvSpPr>
            <a:spLocks noGrp="1"/>
          </p:cNvSpPr>
          <p:nvPr>
            <p:ph type="sldNum" sz="quarter" idx="4294967295"/>
          </p:nvPr>
        </p:nvSpPr>
        <p:spPr>
          <a:xfrm>
            <a:off x="8610600" y="6466462"/>
            <a:ext cx="3434080" cy="365125"/>
          </a:xfrm>
          <a:prstGeom prst="rect">
            <a:avLst/>
          </a:prstGeom>
        </p:spPr>
        <p:txBody>
          <a:bodyPr/>
          <a:lstStyle/>
          <a:p>
            <a:fld id="{56C95278-0CE0-4F08-877C-BF6662112D1D}" type="slidenum">
              <a:rPr lang="en-US" sz="1000" smtClean="0">
                <a:solidFill>
                  <a:schemeClr val="bg1">
                    <a:lumMod val="75000"/>
                  </a:schemeClr>
                </a:solidFill>
              </a:rPr>
              <a:pPr/>
              <a:t>56</a:t>
            </a:fld>
            <a:endParaRPr lang="en-US" sz="1000">
              <a:solidFill>
                <a:schemeClr val="bg1">
                  <a:lumMod val="75000"/>
                </a:schemeClr>
              </a:solidFill>
            </a:endParaRPr>
          </a:p>
        </p:txBody>
      </p:sp>
      <p:sp>
        <p:nvSpPr>
          <p:cNvPr id="22" name="Date Placeholder 3">
            <a:extLst>
              <a:ext uri="{FF2B5EF4-FFF2-40B4-BE49-F238E27FC236}">
                <a16:creationId xmlns:a16="http://schemas.microsoft.com/office/drawing/2014/main" id="{C676F69D-FC1A-CB4F-9ABD-0F9BE2505099}"/>
              </a:ext>
            </a:extLst>
          </p:cNvPr>
          <p:cNvSpPr>
            <a:spLocks noGrp="1"/>
          </p:cNvSpPr>
          <p:nvPr>
            <p:ph type="dt" sz="half" idx="4294967295"/>
          </p:nvPr>
        </p:nvSpPr>
        <p:spPr>
          <a:xfrm>
            <a:off x="162560" y="6466462"/>
            <a:ext cx="3418840" cy="365125"/>
          </a:xfrm>
          <a:prstGeom prst="rect">
            <a:avLst/>
          </a:prstGeom>
        </p:spPr>
        <p:txBody>
          <a:bodyPr/>
          <a:lstStyle/>
          <a:p>
            <a:r>
              <a:rPr lang="en-US" sz="1000">
                <a:solidFill>
                  <a:schemeClr val="bg1">
                    <a:lumMod val="75000"/>
                  </a:schemeClr>
                </a:solidFill>
              </a:rPr>
              <a:t>Microsoft | Confidential</a:t>
            </a:r>
          </a:p>
        </p:txBody>
      </p:sp>
      <p:sp>
        <p:nvSpPr>
          <p:cNvPr id="23" name="Footer Placeholder 4">
            <a:extLst>
              <a:ext uri="{FF2B5EF4-FFF2-40B4-BE49-F238E27FC236}">
                <a16:creationId xmlns:a16="http://schemas.microsoft.com/office/drawing/2014/main" id="{EC1F0AE9-13E8-7346-BDEE-02D87448416C}"/>
              </a:ext>
            </a:extLst>
          </p:cNvPr>
          <p:cNvSpPr>
            <a:spLocks noGrp="1"/>
          </p:cNvSpPr>
          <p:nvPr>
            <p:ph type="ftr" sz="quarter" idx="4294967295"/>
          </p:nvPr>
        </p:nvSpPr>
        <p:spPr>
          <a:xfrm>
            <a:off x="4038600" y="6466462"/>
            <a:ext cx="4114800" cy="365125"/>
          </a:xfrm>
          <a:prstGeom prst="rect">
            <a:avLst/>
          </a:prstGeom>
        </p:spPr>
        <p:txBody>
          <a:bodyPr/>
          <a:lstStyle/>
          <a:p>
            <a:pPr algn="ctr"/>
            <a:r>
              <a:rPr lang="en-US" sz="1000">
                <a:solidFill>
                  <a:schemeClr val="bg1">
                    <a:lumMod val="75000"/>
                  </a:schemeClr>
                </a:solidFill>
              </a:rPr>
              <a:t>Envisioning Workshop</a:t>
            </a:r>
          </a:p>
        </p:txBody>
      </p:sp>
      <p:sp>
        <p:nvSpPr>
          <p:cNvPr id="7" name="Title 1">
            <a:extLst>
              <a:ext uri="{FF2B5EF4-FFF2-40B4-BE49-F238E27FC236}">
                <a16:creationId xmlns:a16="http://schemas.microsoft.com/office/drawing/2014/main" id="{70E096A0-26A2-3F49-BB7F-CD8607714324}"/>
              </a:ext>
            </a:extLst>
          </p:cNvPr>
          <p:cNvSpPr txBox="1">
            <a:spLocks/>
          </p:cNvSpPr>
          <p:nvPr/>
        </p:nvSpPr>
        <p:spPr>
          <a:xfrm>
            <a:off x="609599" y="2692389"/>
            <a:ext cx="9377363"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dirty="0">
                <a:solidFill>
                  <a:srgbClr val="3B3838"/>
                </a:solidFill>
                <a:latin typeface="Segoe UI" panose="020B0502040204020203" pitchFamily="34" charset="0"/>
                <a:ea typeface="+mj-ea"/>
              </a:rPr>
              <a:t>Appendix – </a:t>
            </a:r>
          </a:p>
          <a:p>
            <a:r>
              <a:rPr lang="en-US" sz="3200" b="1" spc="0" dirty="0">
                <a:solidFill>
                  <a:schemeClr val="bg2">
                    <a:lumMod val="75000"/>
                  </a:schemeClr>
                </a:solidFill>
                <a:latin typeface="Segoe UI" panose="020B0502040204020203" pitchFamily="34" charset="0"/>
                <a:ea typeface="+mj-ea"/>
              </a:rPr>
              <a:t>OneDrive, SharePoint, Teams relationship</a:t>
            </a:r>
            <a:endParaRPr lang="en-US" sz="3200" b="1" spc="0" dirty="0">
              <a:solidFill>
                <a:schemeClr val="bg2">
                  <a:lumMod val="75000"/>
                </a:schemeClr>
              </a:solidFill>
              <a:latin typeface="Segoe UI" panose="020B0502040204020203" pitchFamily="34" charset="0"/>
            </a:endParaRPr>
          </a:p>
        </p:txBody>
      </p:sp>
    </p:spTree>
    <p:extLst>
      <p:ext uri="{BB962C8B-B14F-4D97-AF65-F5344CB8AC3E}">
        <p14:creationId xmlns:p14="http://schemas.microsoft.com/office/powerpoint/2010/main" val="1666730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B2929400-4788-4633-9308-9A6D3EB761D5}"/>
              </a:ext>
            </a:extLst>
          </p:cNvPr>
          <p:cNvSpPr/>
          <p:nvPr/>
        </p:nvSpPr>
        <p:spPr bwMode="auto">
          <a:xfrm>
            <a:off x="3134083" y="1779100"/>
            <a:ext cx="6053565" cy="605356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TextBox 230">
            <a:extLst>
              <a:ext uri="{FF2B5EF4-FFF2-40B4-BE49-F238E27FC236}">
                <a16:creationId xmlns:a16="http://schemas.microsoft.com/office/drawing/2014/main" id="{9CA2340D-2D1C-4C8F-BA73-778A6DFE4132}"/>
              </a:ext>
            </a:extLst>
          </p:cNvPr>
          <p:cNvSpPr txBox="1"/>
          <p:nvPr/>
        </p:nvSpPr>
        <p:spPr>
          <a:xfrm>
            <a:off x="435204" y="289410"/>
            <a:ext cx="11308039" cy="1080435"/>
          </a:xfrm>
          <a:prstGeom prst="rect">
            <a:avLst/>
          </a:prstGeom>
          <a:noFill/>
        </p:spPr>
        <p:txBody>
          <a:bodyPr wrap="square" lIns="179108" tIns="143285" rIns="179108" bIns="143285" rtlCol="0">
            <a:spAutoFit/>
          </a:bodyPr>
          <a:lstStyle>
            <a:defPPr>
              <a:defRPr lang="en-US"/>
            </a:defPPr>
            <a:lvl1pPr algn="ctr" defTabSz="913522">
              <a:lnSpc>
                <a:spcPct val="90000"/>
              </a:lnSpc>
              <a:spcAft>
                <a:spcPts val="600"/>
              </a:spcAft>
              <a:defRPr sz="4000" kern="0">
                <a:gradFill>
                  <a:gsLst>
                    <a:gs pos="25490">
                      <a:schemeClr val="tx1"/>
                    </a:gs>
                    <a:gs pos="42000">
                      <a:schemeClr val="tx1"/>
                    </a:gs>
                  </a:gsLst>
                  <a:lin ang="0" scaled="0"/>
                </a:gradFill>
                <a:latin typeface="Segoe UI Semibold" panose="020B0702040204020203" pitchFamily="34" charset="0"/>
                <a:cs typeface="Segoe UI Semibold" panose="020B0702040204020203" pitchFamily="34" charset="0"/>
              </a:defRPr>
            </a:lvl1pPr>
          </a:lstStyle>
          <a:p>
            <a:pPr defTabSz="913171">
              <a:defRPr/>
            </a:pPr>
            <a:r>
              <a:rPr lang="en-US" sz="3200" dirty="0">
                <a:gradFill>
                  <a:gsLst>
                    <a:gs pos="25490">
                      <a:srgbClr val="1A1A1A"/>
                    </a:gs>
                    <a:gs pos="42000">
                      <a:srgbClr val="1A1A1A"/>
                    </a:gs>
                  </a:gsLst>
                  <a:lin ang="0" scaled="0"/>
                </a:gradFill>
                <a:latin typeface="Segoe UI Semibold"/>
              </a:rPr>
              <a:t>Share and work together on files </a:t>
            </a:r>
            <a:br>
              <a:rPr lang="en-US" sz="3200" dirty="0">
                <a:gradFill>
                  <a:gsLst>
                    <a:gs pos="25490">
                      <a:srgbClr val="1A1A1A"/>
                    </a:gs>
                    <a:gs pos="42000">
                      <a:srgbClr val="1A1A1A"/>
                    </a:gs>
                  </a:gsLst>
                  <a:lin ang="0" scaled="0"/>
                </a:gradFill>
                <a:latin typeface="Segoe UI Semibold"/>
              </a:rPr>
            </a:br>
            <a:r>
              <a:rPr lang="en-US" sz="2400" dirty="0">
                <a:gradFill>
                  <a:gsLst>
                    <a:gs pos="25490">
                      <a:srgbClr val="1A1A1A"/>
                    </a:gs>
                    <a:gs pos="42000">
                      <a:srgbClr val="1A1A1A"/>
                    </a:gs>
                  </a:gsLst>
                  <a:lin ang="0" scaled="0"/>
                </a:gradFill>
                <a:latin typeface="+mn-lt"/>
              </a:rPr>
              <a:t>throughout </a:t>
            </a:r>
            <a:r>
              <a:rPr lang="en-US" sz="2400" dirty="0">
                <a:solidFill>
                  <a:srgbClr val="0078D4"/>
                </a:solidFill>
                <a:latin typeface="+mn-lt"/>
              </a:rPr>
              <a:t>Microsoft 365</a:t>
            </a:r>
            <a:endParaRPr lang="en-US" sz="3200" dirty="0">
              <a:gradFill>
                <a:gsLst>
                  <a:gs pos="25490">
                    <a:srgbClr val="1A1A1A"/>
                  </a:gs>
                  <a:gs pos="42000">
                    <a:srgbClr val="1A1A1A"/>
                  </a:gs>
                </a:gsLst>
                <a:lin ang="0" scaled="0"/>
              </a:gradFill>
              <a:latin typeface="+mn-lt"/>
            </a:endParaRPr>
          </a:p>
        </p:txBody>
      </p:sp>
      <p:sp>
        <p:nvSpPr>
          <p:cNvPr id="13" name="AutoShape 6" descr="https://us-api.asm.skype.com/v1/objects/0-cus-d5-775edab9bf72bf64f0927659c12d43c9/views/imgpsh_mobile_save">
            <a:extLst>
              <a:ext uri="{FF2B5EF4-FFF2-40B4-BE49-F238E27FC236}">
                <a16:creationId xmlns:a16="http://schemas.microsoft.com/office/drawing/2014/main" id="{D1EC4295-53D8-45F7-8E41-F4AA4FFEB4F5}"/>
              </a:ext>
            </a:extLst>
          </p:cNvPr>
          <p:cNvSpPr>
            <a:spLocks noChangeAspect="1" noChangeArrowheads="1"/>
          </p:cNvSpPr>
          <p:nvPr/>
        </p:nvSpPr>
        <p:spPr bwMode="auto">
          <a:xfrm>
            <a:off x="2286541" y="1204546"/>
            <a:ext cx="7618919" cy="4285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sp>
        <p:nvSpPr>
          <p:cNvPr id="69" name="TextBox 68">
            <a:extLst>
              <a:ext uri="{FF2B5EF4-FFF2-40B4-BE49-F238E27FC236}">
                <a16:creationId xmlns:a16="http://schemas.microsoft.com/office/drawing/2014/main" id="{6A7ABC1B-1EBD-41E4-94A5-8E47A7DC040E}"/>
              </a:ext>
            </a:extLst>
          </p:cNvPr>
          <p:cNvSpPr txBox="1"/>
          <p:nvPr/>
        </p:nvSpPr>
        <p:spPr>
          <a:xfrm>
            <a:off x="686568" y="4376799"/>
            <a:ext cx="3199946" cy="911237"/>
          </a:xfrm>
          <a:prstGeom prst="rect">
            <a:avLst/>
          </a:prstGeom>
          <a:noFill/>
        </p:spPr>
        <p:txBody>
          <a:bodyPr wrap="square" lIns="179259" tIns="143407" rIns="179259" bIns="143407" rtlCol="0">
            <a:spAutoFit/>
          </a:bodyPr>
          <a:lstStyle/>
          <a:p>
            <a:pPr algn="ctr" defTabSz="914192">
              <a:lnSpc>
                <a:spcPct val="90000"/>
              </a:lnSpc>
              <a:defRPr/>
            </a:pPr>
            <a:r>
              <a:rPr lang="en-US" sz="1100" dirty="0">
                <a:solidFill>
                  <a:srgbClr val="005A9F"/>
                </a:solidFill>
                <a:latin typeface="+mj-lt"/>
              </a:rPr>
              <a:t>Anywhere access to all your files</a:t>
            </a:r>
          </a:p>
          <a:p>
            <a:pPr algn="ctr" defTabSz="914192">
              <a:lnSpc>
                <a:spcPct val="90000"/>
              </a:lnSpc>
              <a:defRPr/>
            </a:pPr>
            <a:r>
              <a:rPr lang="en-US" sz="1100" dirty="0">
                <a:gradFill>
                  <a:gsLst>
                    <a:gs pos="2917">
                      <a:srgbClr val="000000"/>
                    </a:gs>
                    <a:gs pos="30000">
                      <a:srgbClr val="000000"/>
                    </a:gs>
                  </a:gsLst>
                  <a:lin ang="5400000" scaled="0"/>
                </a:gradFill>
              </a:rPr>
              <a:t>Find, view, share, edit and organize files</a:t>
            </a:r>
          </a:p>
          <a:p>
            <a:pPr algn="ctr" defTabSz="914192">
              <a:lnSpc>
                <a:spcPct val="90000"/>
              </a:lnSpc>
              <a:defRPr/>
            </a:pPr>
            <a:r>
              <a:rPr lang="en-US" sz="1100" dirty="0">
                <a:gradFill>
                  <a:gsLst>
                    <a:gs pos="2917">
                      <a:srgbClr val="000000"/>
                    </a:gs>
                    <a:gs pos="30000">
                      <a:srgbClr val="000000"/>
                    </a:gs>
                  </a:gsLst>
                  <a:lin ang="5400000" scaled="0"/>
                </a:gradFill>
                <a:latin typeface="Segoe UI"/>
              </a:rPr>
              <a:t>Scan documents, receipts and whiteboards</a:t>
            </a:r>
          </a:p>
          <a:p>
            <a:pPr algn="ctr" defTabSz="914192">
              <a:lnSpc>
                <a:spcPct val="90000"/>
              </a:lnSpc>
              <a:defRPr/>
            </a:pPr>
            <a:r>
              <a:rPr lang="en-US" sz="1100" dirty="0">
                <a:gradFill>
                  <a:gsLst>
                    <a:gs pos="2917">
                      <a:srgbClr val="000000"/>
                    </a:gs>
                    <a:gs pos="30000">
                      <a:srgbClr val="000000"/>
                    </a:gs>
                  </a:gsLst>
                  <a:lin ang="5400000" scaled="0"/>
                </a:gradFill>
                <a:latin typeface="Segoe UI"/>
              </a:rPr>
              <a:t>Sync files to PC &amp; Mac and work offline</a:t>
            </a:r>
          </a:p>
        </p:txBody>
      </p:sp>
      <p:sp>
        <p:nvSpPr>
          <p:cNvPr id="70" name="TextBox 69">
            <a:extLst>
              <a:ext uri="{FF2B5EF4-FFF2-40B4-BE49-F238E27FC236}">
                <a16:creationId xmlns:a16="http://schemas.microsoft.com/office/drawing/2014/main" id="{1BA8CDB2-3FA3-453D-8A92-6913DD4F034D}"/>
              </a:ext>
            </a:extLst>
          </p:cNvPr>
          <p:cNvSpPr txBox="1"/>
          <p:nvPr/>
        </p:nvSpPr>
        <p:spPr>
          <a:xfrm>
            <a:off x="4494394" y="4376799"/>
            <a:ext cx="3199946" cy="911237"/>
          </a:xfrm>
          <a:prstGeom prst="rect">
            <a:avLst/>
          </a:prstGeom>
          <a:noFill/>
        </p:spPr>
        <p:txBody>
          <a:bodyPr wrap="square" lIns="179259" tIns="143407" rIns="179259" bIns="143407" rtlCol="0">
            <a:spAutoFit/>
          </a:bodyPr>
          <a:lstStyle/>
          <a:p>
            <a:pPr algn="ctr" defTabSz="914192">
              <a:lnSpc>
                <a:spcPct val="90000"/>
              </a:lnSpc>
              <a:defRPr/>
            </a:pPr>
            <a:r>
              <a:rPr lang="en-US" sz="1100" dirty="0">
                <a:solidFill>
                  <a:srgbClr val="5E65C0"/>
                </a:solidFill>
                <a:latin typeface="Segoe UI Semibold"/>
              </a:rPr>
              <a:t>The hub for teamwork</a:t>
            </a:r>
            <a:endParaRPr lang="en-US" sz="1100" b="1" dirty="0">
              <a:solidFill>
                <a:srgbClr val="5E65C0"/>
              </a:solidFill>
              <a:latin typeface="Segoe UI"/>
            </a:endParaRPr>
          </a:p>
          <a:p>
            <a:pPr algn="ctr" defTabSz="914192">
              <a:lnSpc>
                <a:spcPct val="90000"/>
              </a:lnSpc>
              <a:defRPr/>
            </a:pPr>
            <a:r>
              <a:rPr lang="en-US" sz="1100" dirty="0">
                <a:gradFill>
                  <a:gsLst>
                    <a:gs pos="2917">
                      <a:srgbClr val="000000"/>
                    </a:gs>
                    <a:gs pos="30000">
                      <a:srgbClr val="000000"/>
                    </a:gs>
                  </a:gsLst>
                  <a:lin ang="5400000" scaled="0"/>
                </a:gradFill>
                <a:latin typeface="Segoe UI"/>
              </a:rPr>
              <a:t>Create, view, edit and discuss team files </a:t>
            </a:r>
          </a:p>
          <a:p>
            <a:pPr algn="ctr" defTabSz="914192">
              <a:lnSpc>
                <a:spcPct val="90000"/>
              </a:lnSpc>
              <a:defRPr/>
            </a:pPr>
            <a:r>
              <a:rPr lang="en-US" sz="1100" dirty="0">
                <a:gradFill>
                  <a:gsLst>
                    <a:gs pos="2917">
                      <a:srgbClr val="000000"/>
                    </a:gs>
                    <a:gs pos="30000">
                      <a:srgbClr val="000000"/>
                    </a:gs>
                  </a:gsLst>
                  <a:lin ang="5400000" scaled="0"/>
                </a:gradFill>
                <a:latin typeface="Segoe UI"/>
              </a:rPr>
              <a:t>Collaborate with integrated Office apps</a:t>
            </a:r>
          </a:p>
          <a:p>
            <a:pPr algn="ctr" defTabSz="914192">
              <a:lnSpc>
                <a:spcPct val="90000"/>
              </a:lnSpc>
              <a:defRPr/>
            </a:pPr>
            <a:r>
              <a:rPr lang="en-US" sz="1100" dirty="0">
                <a:gradFill>
                  <a:gsLst>
                    <a:gs pos="2917">
                      <a:srgbClr val="000000"/>
                    </a:gs>
                    <a:gs pos="30000">
                      <a:srgbClr val="000000"/>
                    </a:gs>
                  </a:gsLst>
                  <a:lin ang="5400000" scaled="0"/>
                </a:gradFill>
                <a:latin typeface="Segoe UI"/>
              </a:rPr>
              <a:t>Integrate calls, meetings, and applications</a:t>
            </a:r>
          </a:p>
        </p:txBody>
      </p:sp>
      <p:sp>
        <p:nvSpPr>
          <p:cNvPr id="71" name="TextBox 70">
            <a:extLst>
              <a:ext uri="{FF2B5EF4-FFF2-40B4-BE49-F238E27FC236}">
                <a16:creationId xmlns:a16="http://schemas.microsoft.com/office/drawing/2014/main" id="{051C6307-DE2F-4735-91D1-60E469EB19CC}"/>
              </a:ext>
            </a:extLst>
          </p:cNvPr>
          <p:cNvSpPr txBox="1"/>
          <p:nvPr/>
        </p:nvSpPr>
        <p:spPr>
          <a:xfrm>
            <a:off x="8159610" y="4376799"/>
            <a:ext cx="3199946" cy="911237"/>
          </a:xfrm>
          <a:prstGeom prst="rect">
            <a:avLst/>
          </a:prstGeom>
          <a:noFill/>
        </p:spPr>
        <p:txBody>
          <a:bodyPr wrap="square" lIns="179259" tIns="143407" rIns="179259" bIns="143407" rtlCol="0">
            <a:spAutoFit/>
          </a:bodyPr>
          <a:lstStyle/>
          <a:p>
            <a:pPr algn="ctr" defTabSz="914192">
              <a:lnSpc>
                <a:spcPct val="90000"/>
              </a:lnSpc>
              <a:defRPr/>
            </a:pPr>
            <a:r>
              <a:rPr lang="en-US" sz="1100" dirty="0">
                <a:solidFill>
                  <a:srgbClr val="008575"/>
                </a:solidFill>
                <a:latin typeface="Segoe UI Semibold"/>
              </a:rPr>
              <a:t>The intelligent intranet</a:t>
            </a:r>
            <a:endParaRPr lang="en-US" sz="1100" dirty="0">
              <a:solidFill>
                <a:srgbClr val="008575"/>
              </a:solidFill>
              <a:latin typeface="Segoe UI"/>
            </a:endParaRPr>
          </a:p>
          <a:p>
            <a:pPr algn="ctr" defTabSz="914192">
              <a:lnSpc>
                <a:spcPct val="90000"/>
              </a:lnSpc>
              <a:defRPr/>
            </a:pPr>
            <a:r>
              <a:rPr lang="en-US" sz="1100" dirty="0">
                <a:gradFill>
                  <a:gsLst>
                    <a:gs pos="2917">
                      <a:srgbClr val="000000"/>
                    </a:gs>
                    <a:gs pos="30000">
                      <a:srgbClr val="000000"/>
                    </a:gs>
                  </a:gsLst>
                  <a:lin ang="5400000" scaled="0"/>
                </a:gradFill>
              </a:rPr>
              <a:t>Publish to a broad audience</a:t>
            </a:r>
          </a:p>
          <a:p>
            <a:pPr algn="ctr" defTabSz="914192">
              <a:lnSpc>
                <a:spcPct val="90000"/>
              </a:lnSpc>
              <a:defRPr/>
            </a:pPr>
            <a:r>
              <a:rPr lang="en-US" sz="1100" dirty="0">
                <a:gradFill>
                  <a:gsLst>
                    <a:gs pos="2917">
                      <a:srgbClr val="000000"/>
                    </a:gs>
                    <a:gs pos="30000">
                      <a:srgbClr val="000000"/>
                    </a:gs>
                  </a:gsLst>
                  <a:lin ang="5400000" scaled="0"/>
                </a:gradFill>
              </a:rPr>
              <a:t>Capture and manage content and records</a:t>
            </a:r>
          </a:p>
          <a:p>
            <a:pPr algn="ctr" defTabSz="914192">
              <a:lnSpc>
                <a:spcPct val="90000"/>
              </a:lnSpc>
              <a:defRPr/>
            </a:pPr>
            <a:r>
              <a:rPr lang="en-US" sz="1100" dirty="0">
                <a:gradFill>
                  <a:gsLst>
                    <a:gs pos="2917">
                      <a:srgbClr val="000000"/>
                    </a:gs>
                    <a:gs pos="30000">
                      <a:srgbClr val="000000"/>
                    </a:gs>
                  </a:gsLst>
                  <a:lin ang="5400000" scaled="0"/>
                </a:gradFill>
              </a:rPr>
              <a:t>Create sites, news, lists and apps</a:t>
            </a:r>
          </a:p>
        </p:txBody>
      </p:sp>
      <p:sp>
        <p:nvSpPr>
          <p:cNvPr id="68" name="Rectangle 67">
            <a:extLst>
              <a:ext uri="{FF2B5EF4-FFF2-40B4-BE49-F238E27FC236}">
                <a16:creationId xmlns:a16="http://schemas.microsoft.com/office/drawing/2014/main" id="{640F4CBF-1B79-4361-B919-80AEBE566256}"/>
              </a:ext>
            </a:extLst>
          </p:cNvPr>
          <p:cNvSpPr/>
          <p:nvPr/>
        </p:nvSpPr>
        <p:spPr bwMode="auto">
          <a:xfrm>
            <a:off x="865" y="5556109"/>
            <a:ext cx="12190271" cy="466443"/>
          </a:xfrm>
          <a:prstGeom prst="rect">
            <a:avLst/>
          </a:prstGeom>
          <a:solidFill>
            <a:schemeClr val="bg2">
              <a:lumMod val="75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cs typeface="Segoe UI" pitchFamily="34" charset="0"/>
            </a:endParaRPr>
          </a:p>
        </p:txBody>
      </p:sp>
      <p:sp>
        <p:nvSpPr>
          <p:cNvPr id="72" name="Rectangle 71">
            <a:extLst>
              <a:ext uri="{FF2B5EF4-FFF2-40B4-BE49-F238E27FC236}">
                <a16:creationId xmlns:a16="http://schemas.microsoft.com/office/drawing/2014/main" id="{B73CA31F-2D61-42C7-9584-5850B90F77D3}"/>
              </a:ext>
            </a:extLst>
          </p:cNvPr>
          <p:cNvSpPr/>
          <p:nvPr/>
        </p:nvSpPr>
        <p:spPr bwMode="auto">
          <a:xfrm>
            <a:off x="865" y="1802959"/>
            <a:ext cx="12190271" cy="466442"/>
          </a:xfrm>
          <a:prstGeom prst="rect">
            <a:avLst/>
          </a:prstGeom>
          <a:solidFill>
            <a:schemeClr val="bg2">
              <a:lumMod val="75000"/>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2694A478-CE7B-48FD-91EC-3E22C0C74DF6}"/>
              </a:ext>
            </a:extLst>
          </p:cNvPr>
          <p:cNvSpPr/>
          <p:nvPr/>
        </p:nvSpPr>
        <p:spPr>
          <a:xfrm>
            <a:off x="4504993" y="5622007"/>
            <a:ext cx="3182017" cy="336759"/>
          </a:xfrm>
          <a:prstGeom prst="rect">
            <a:avLst/>
          </a:prstGeom>
        </p:spPr>
        <p:txBody>
          <a:bodyPr wrap="square">
            <a:spAutoFit/>
          </a:bodyPr>
          <a:lstStyle/>
          <a:p>
            <a:pPr algn="ctr" defTabSz="914225">
              <a:lnSpc>
                <a:spcPct val="90000"/>
              </a:lnSpc>
              <a:spcAft>
                <a:spcPts val="600"/>
              </a:spcAft>
              <a:defRPr/>
            </a:pPr>
            <a:r>
              <a:rPr lang="en-US" sz="1765" dirty="0">
                <a:solidFill>
                  <a:srgbClr val="000000"/>
                </a:solidFill>
                <a:latin typeface="Segoe UI"/>
              </a:rPr>
              <a:t>Intelligent</a:t>
            </a:r>
            <a:r>
              <a:rPr lang="en-US" sz="1765" dirty="0">
                <a:gradFill>
                  <a:gsLst>
                    <a:gs pos="2917">
                      <a:srgbClr val="0078D4"/>
                    </a:gs>
                    <a:gs pos="30000">
                      <a:srgbClr val="0078D4"/>
                    </a:gs>
                  </a:gsLst>
                  <a:lin ang="5400000" scaled="0"/>
                </a:gradFill>
                <a:latin typeface="Segoe UI"/>
              </a:rPr>
              <a:t> </a:t>
            </a:r>
            <a:r>
              <a:rPr lang="en-US" sz="1765" dirty="0">
                <a:solidFill>
                  <a:srgbClr val="000000"/>
                </a:solidFill>
                <a:latin typeface="Segoe UI Semibold"/>
              </a:rPr>
              <a:t>content services</a:t>
            </a:r>
          </a:p>
        </p:txBody>
      </p:sp>
      <p:sp>
        <p:nvSpPr>
          <p:cNvPr id="75" name="Rectangle 74">
            <a:extLst>
              <a:ext uri="{FF2B5EF4-FFF2-40B4-BE49-F238E27FC236}">
                <a16:creationId xmlns:a16="http://schemas.microsoft.com/office/drawing/2014/main" id="{6C7692B4-D5A1-46C0-A1E0-3F4F35102276}"/>
              </a:ext>
            </a:extLst>
          </p:cNvPr>
          <p:cNvSpPr/>
          <p:nvPr/>
        </p:nvSpPr>
        <p:spPr>
          <a:xfrm>
            <a:off x="4549809" y="1865388"/>
            <a:ext cx="3092383" cy="336759"/>
          </a:xfrm>
          <a:prstGeom prst="rect">
            <a:avLst/>
          </a:prstGeom>
        </p:spPr>
        <p:txBody>
          <a:bodyPr wrap="square">
            <a:spAutoFit/>
          </a:bodyPr>
          <a:lstStyle/>
          <a:p>
            <a:pPr algn="ctr" defTabSz="914225">
              <a:lnSpc>
                <a:spcPct val="90000"/>
              </a:lnSpc>
              <a:spcAft>
                <a:spcPts val="600"/>
              </a:spcAft>
              <a:defRPr/>
            </a:pPr>
            <a:r>
              <a:rPr lang="en-US" sz="1765" dirty="0">
                <a:solidFill>
                  <a:srgbClr val="000000"/>
                </a:solidFill>
                <a:latin typeface="Segoe UI"/>
              </a:rPr>
              <a:t>Intelligent</a:t>
            </a:r>
            <a:r>
              <a:rPr lang="en-US" sz="1765" dirty="0">
                <a:solidFill>
                  <a:srgbClr val="000000"/>
                </a:solidFill>
                <a:latin typeface="Segoe UI Semibold"/>
              </a:rPr>
              <a:t> file experiences</a:t>
            </a:r>
          </a:p>
        </p:txBody>
      </p:sp>
      <p:grpSp>
        <p:nvGrpSpPr>
          <p:cNvPr id="31" name="Group 30">
            <a:extLst>
              <a:ext uri="{FF2B5EF4-FFF2-40B4-BE49-F238E27FC236}">
                <a16:creationId xmlns:a16="http://schemas.microsoft.com/office/drawing/2014/main" id="{E652A014-3A63-4608-B306-EA6C2374053D}"/>
              </a:ext>
            </a:extLst>
          </p:cNvPr>
          <p:cNvGrpSpPr/>
          <p:nvPr/>
        </p:nvGrpSpPr>
        <p:grpSpPr>
          <a:xfrm>
            <a:off x="909289" y="2673348"/>
            <a:ext cx="2808520" cy="1033975"/>
            <a:chOff x="555535" y="5063305"/>
            <a:chExt cx="2568656" cy="1034122"/>
          </a:xfrm>
        </p:grpSpPr>
        <p:sp>
          <p:nvSpPr>
            <p:cNvPr id="35" name="TextBox 34">
              <a:extLst>
                <a:ext uri="{FF2B5EF4-FFF2-40B4-BE49-F238E27FC236}">
                  <a16:creationId xmlns:a16="http://schemas.microsoft.com/office/drawing/2014/main" id="{3AF2141F-BCB0-4447-815D-E7603BFE080A}"/>
                </a:ext>
              </a:extLst>
            </p:cNvPr>
            <p:cNvSpPr txBox="1"/>
            <p:nvPr/>
          </p:nvSpPr>
          <p:spPr>
            <a:xfrm>
              <a:off x="555535" y="5336806"/>
              <a:ext cx="2568656" cy="760621"/>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all your files</a:t>
              </a:r>
            </a:p>
          </p:txBody>
        </p:sp>
        <p:sp>
          <p:nvSpPr>
            <p:cNvPr id="36" name="Rectangle 35">
              <a:extLst>
                <a:ext uri="{FF2B5EF4-FFF2-40B4-BE49-F238E27FC236}">
                  <a16:creationId xmlns:a16="http://schemas.microsoft.com/office/drawing/2014/main" id="{D6085056-96F1-4DB6-AB39-318CBDA61004}"/>
                </a:ext>
              </a:extLst>
            </p:cNvPr>
            <p:cNvSpPr/>
            <p:nvPr/>
          </p:nvSpPr>
          <p:spPr>
            <a:xfrm>
              <a:off x="820107" y="5063305"/>
              <a:ext cx="2039510" cy="437684"/>
            </a:xfrm>
            <a:prstGeom prst="rect">
              <a:avLst/>
            </a:prstGeom>
          </p:spPr>
          <p:txBody>
            <a:bodyPr wrap="square">
              <a:spAutoFit/>
            </a:bodyPr>
            <a:lstStyle/>
            <a:p>
              <a:pPr algn="ctr" defTabSz="914192">
                <a:spcAft>
                  <a:spcPts val="1000"/>
                </a:spcAft>
                <a:defRPr/>
              </a:pPr>
              <a:r>
                <a:rPr lang="en-US" sz="2200" kern="0" dirty="0">
                  <a:gradFill>
                    <a:gsLst>
                      <a:gs pos="72000">
                        <a:srgbClr val="0078D4">
                          <a:lumMod val="75000"/>
                        </a:srgbClr>
                      </a:gs>
                      <a:gs pos="100000">
                        <a:srgbClr val="0078D4">
                          <a:lumMod val="75000"/>
                        </a:srgbClr>
                      </a:gs>
                    </a:gsLst>
                    <a:lin ang="5400000" scaled="1"/>
                  </a:gradFill>
                  <a:latin typeface="Segoe UI Semibold"/>
                  <a:cs typeface="Segoe UI Semibold" panose="020B0702040204020203" pitchFamily="34" charset="0"/>
                </a:rPr>
                <a:t>OneDrive</a:t>
              </a:r>
            </a:p>
          </p:txBody>
        </p:sp>
      </p:grpSp>
      <p:grpSp>
        <p:nvGrpSpPr>
          <p:cNvPr id="37" name="Group 36">
            <a:extLst>
              <a:ext uri="{FF2B5EF4-FFF2-40B4-BE49-F238E27FC236}">
                <a16:creationId xmlns:a16="http://schemas.microsoft.com/office/drawing/2014/main" id="{82F90F6B-B179-4E73-86DA-A129A76E9DAC}"/>
              </a:ext>
            </a:extLst>
          </p:cNvPr>
          <p:cNvGrpSpPr/>
          <p:nvPr/>
        </p:nvGrpSpPr>
        <p:grpSpPr>
          <a:xfrm>
            <a:off x="4642876" y="2705834"/>
            <a:ext cx="2906248" cy="764643"/>
            <a:chOff x="5432176" y="1579129"/>
            <a:chExt cx="2906660" cy="764752"/>
          </a:xfrm>
        </p:grpSpPr>
        <p:sp>
          <p:nvSpPr>
            <p:cNvPr id="38" name="TextBox 37">
              <a:extLst>
                <a:ext uri="{FF2B5EF4-FFF2-40B4-BE49-F238E27FC236}">
                  <a16:creationId xmlns:a16="http://schemas.microsoft.com/office/drawing/2014/main" id="{40CEB8F9-E32C-4308-9E53-5DD32FA59D89}"/>
                </a:ext>
              </a:extLst>
            </p:cNvPr>
            <p:cNvSpPr txBox="1"/>
            <p:nvPr/>
          </p:nvSpPr>
          <p:spPr>
            <a:xfrm>
              <a:off x="5432176" y="1818775"/>
              <a:ext cx="2906660" cy="52510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your team</a:t>
              </a:r>
            </a:p>
          </p:txBody>
        </p:sp>
        <p:sp>
          <p:nvSpPr>
            <p:cNvPr id="39" name="Rectangle 38">
              <a:extLst>
                <a:ext uri="{FF2B5EF4-FFF2-40B4-BE49-F238E27FC236}">
                  <a16:creationId xmlns:a16="http://schemas.microsoft.com/office/drawing/2014/main" id="{2E66BE27-BECD-42D4-9885-FD73AA4C9DA7}"/>
                </a:ext>
              </a:extLst>
            </p:cNvPr>
            <p:cNvSpPr/>
            <p:nvPr/>
          </p:nvSpPr>
          <p:spPr>
            <a:xfrm>
              <a:off x="5642113" y="1579129"/>
              <a:ext cx="2486787" cy="403124"/>
            </a:xfrm>
            <a:prstGeom prst="rect">
              <a:avLst/>
            </a:prstGeom>
          </p:spPr>
          <p:txBody>
            <a:bodyPr wrap="square">
              <a:spAutoFit/>
            </a:bodyPr>
            <a:lstStyle/>
            <a:p>
              <a:pPr algn="ctr" defTabSz="914192">
                <a:lnSpc>
                  <a:spcPct val="90000"/>
                </a:lnSpc>
                <a:spcAft>
                  <a:spcPts val="1000"/>
                </a:spcAft>
                <a:defRPr/>
              </a:pPr>
              <a:r>
                <a:rPr lang="en-US" sz="2200" kern="0" dirty="0">
                  <a:solidFill>
                    <a:srgbClr val="4C54B9"/>
                  </a:solidFill>
                  <a:latin typeface="Segoe UI Semibold"/>
                  <a:cs typeface="Segoe UI Semibold" panose="020B0702040204020203" pitchFamily="34" charset="0"/>
                </a:rPr>
                <a:t>Teams</a:t>
              </a:r>
            </a:p>
          </p:txBody>
        </p:sp>
      </p:grpSp>
      <p:grpSp>
        <p:nvGrpSpPr>
          <p:cNvPr id="40" name="Group 39">
            <a:extLst>
              <a:ext uri="{FF2B5EF4-FFF2-40B4-BE49-F238E27FC236}">
                <a16:creationId xmlns:a16="http://schemas.microsoft.com/office/drawing/2014/main" id="{846D4EEF-6CC6-4B90-8E55-7CE72213F40E}"/>
              </a:ext>
            </a:extLst>
          </p:cNvPr>
          <p:cNvGrpSpPr/>
          <p:nvPr/>
        </p:nvGrpSpPr>
        <p:grpSpPr>
          <a:xfrm>
            <a:off x="8005641" y="2667082"/>
            <a:ext cx="3507886" cy="778492"/>
            <a:chOff x="8531216" y="5097160"/>
            <a:chExt cx="3508383" cy="778602"/>
          </a:xfrm>
        </p:grpSpPr>
        <p:sp>
          <p:nvSpPr>
            <p:cNvPr id="41" name="TextBox 40">
              <a:extLst>
                <a:ext uri="{FF2B5EF4-FFF2-40B4-BE49-F238E27FC236}">
                  <a16:creationId xmlns:a16="http://schemas.microsoft.com/office/drawing/2014/main" id="{7A4566A8-BC1A-4F60-AAB9-D321AFD9908A}"/>
                </a:ext>
              </a:extLst>
            </p:cNvPr>
            <p:cNvSpPr txBox="1"/>
            <p:nvPr/>
          </p:nvSpPr>
          <p:spPr>
            <a:xfrm>
              <a:off x="8531216" y="5336806"/>
              <a:ext cx="3508383" cy="53895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across </a:t>
              </a:r>
              <a:r>
                <a:rPr lang="en-US" sz="1700" dirty="0">
                  <a:gradFill>
                    <a:gsLst>
                      <a:gs pos="2917">
                        <a:srgbClr val="000000"/>
                      </a:gs>
                      <a:gs pos="30000">
                        <a:srgbClr val="000000"/>
                      </a:gs>
                    </a:gsLst>
                    <a:lin ang="5400000" scaled="0"/>
                  </a:gradFill>
                  <a:latin typeface="Segoe UI Semibold"/>
                </a:rPr>
                <a:t>your organization</a:t>
              </a:r>
            </a:p>
          </p:txBody>
        </p:sp>
        <p:sp>
          <p:nvSpPr>
            <p:cNvPr id="42" name="Rectangle 41">
              <a:extLst>
                <a:ext uri="{FF2B5EF4-FFF2-40B4-BE49-F238E27FC236}">
                  <a16:creationId xmlns:a16="http://schemas.microsoft.com/office/drawing/2014/main" id="{B2335B67-A23D-47DA-9B9C-37C5201764A2}"/>
                </a:ext>
              </a:extLst>
            </p:cNvPr>
            <p:cNvSpPr/>
            <p:nvPr/>
          </p:nvSpPr>
          <p:spPr>
            <a:xfrm>
              <a:off x="9456413" y="5097160"/>
              <a:ext cx="1657988" cy="403124"/>
            </a:xfrm>
            <a:prstGeom prst="rect">
              <a:avLst/>
            </a:prstGeom>
          </p:spPr>
          <p:txBody>
            <a:bodyPr wrap="square">
              <a:spAutoFit/>
            </a:bodyPr>
            <a:lstStyle/>
            <a:p>
              <a:pPr algn="ctr" defTabSz="914192">
                <a:lnSpc>
                  <a:spcPct val="90000"/>
                </a:lnSpc>
                <a:spcAft>
                  <a:spcPts val="1000"/>
                </a:spcAft>
                <a:defRPr/>
              </a:pPr>
              <a:r>
                <a:rPr lang="en-US" sz="2200" kern="0" dirty="0">
                  <a:gradFill>
                    <a:gsLst>
                      <a:gs pos="72000">
                        <a:srgbClr val="008575"/>
                      </a:gs>
                      <a:gs pos="100000">
                        <a:srgbClr val="008575"/>
                      </a:gs>
                    </a:gsLst>
                    <a:lin ang="5400000" scaled="1"/>
                  </a:gradFill>
                  <a:latin typeface="Segoe UI Semibold"/>
                  <a:cs typeface="Segoe UI Semibold" panose="020B0702040204020203" pitchFamily="34" charset="0"/>
                </a:rPr>
                <a:t>SharePoint</a:t>
              </a:r>
            </a:p>
          </p:txBody>
        </p:sp>
      </p:grpSp>
      <p:grpSp>
        <p:nvGrpSpPr>
          <p:cNvPr id="43" name="Group 42">
            <a:extLst>
              <a:ext uri="{FF2B5EF4-FFF2-40B4-BE49-F238E27FC236}">
                <a16:creationId xmlns:a16="http://schemas.microsoft.com/office/drawing/2014/main" id="{35289EC9-9C58-4102-A4A8-5AC770C4689E}"/>
              </a:ext>
            </a:extLst>
          </p:cNvPr>
          <p:cNvGrpSpPr/>
          <p:nvPr/>
        </p:nvGrpSpPr>
        <p:grpSpPr>
          <a:xfrm>
            <a:off x="5643937" y="3441953"/>
            <a:ext cx="918637" cy="918637"/>
            <a:chOff x="5586481" y="2281514"/>
            <a:chExt cx="1033551" cy="1033551"/>
          </a:xfrm>
        </p:grpSpPr>
        <p:sp>
          <p:nvSpPr>
            <p:cNvPr id="44" name="Oval 43">
              <a:extLst>
                <a:ext uri="{FF2B5EF4-FFF2-40B4-BE49-F238E27FC236}">
                  <a16:creationId xmlns:a16="http://schemas.microsoft.com/office/drawing/2014/main" id="{858B7F29-46DF-474D-945B-0AA39D536AB2}"/>
                </a:ext>
              </a:extLst>
            </p:cNvPr>
            <p:cNvSpPr/>
            <p:nvPr/>
          </p:nvSpPr>
          <p:spPr bwMode="auto">
            <a:xfrm>
              <a:off x="5586481" y="2281514"/>
              <a:ext cx="1033551" cy="1033551"/>
            </a:xfrm>
            <a:prstGeom prst="ellipse">
              <a:avLst/>
            </a:prstGeom>
            <a:solidFill>
              <a:srgbClr val="FFFFFF"/>
            </a:solidFill>
            <a:ln w="25400">
              <a:solidFill>
                <a:srgbClr val="8661C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45" name="Picture 44" descr="A picture containing object&#10;&#10;Description automatically generated">
              <a:extLst>
                <a:ext uri="{FF2B5EF4-FFF2-40B4-BE49-F238E27FC236}">
                  <a16:creationId xmlns:a16="http://schemas.microsoft.com/office/drawing/2014/main" id="{EEE80C21-FB54-4B15-AC47-4BDBC0D7B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120" y="2559940"/>
              <a:ext cx="503932" cy="503932"/>
            </a:xfrm>
            <a:prstGeom prst="rect">
              <a:avLst/>
            </a:prstGeom>
          </p:spPr>
        </p:pic>
      </p:grpSp>
      <p:grpSp>
        <p:nvGrpSpPr>
          <p:cNvPr id="46" name="Group 45">
            <a:extLst>
              <a:ext uri="{FF2B5EF4-FFF2-40B4-BE49-F238E27FC236}">
                <a16:creationId xmlns:a16="http://schemas.microsoft.com/office/drawing/2014/main" id="{C39AC511-E700-4823-84CE-B95C9E87C262}"/>
              </a:ext>
            </a:extLst>
          </p:cNvPr>
          <p:cNvGrpSpPr/>
          <p:nvPr/>
        </p:nvGrpSpPr>
        <p:grpSpPr>
          <a:xfrm>
            <a:off x="9300265" y="3442426"/>
            <a:ext cx="918637" cy="918637"/>
            <a:chOff x="7406598" y="5418830"/>
            <a:chExt cx="1033551" cy="1033551"/>
          </a:xfrm>
        </p:grpSpPr>
        <p:sp>
          <p:nvSpPr>
            <p:cNvPr id="47" name="Oval 46">
              <a:extLst>
                <a:ext uri="{FF2B5EF4-FFF2-40B4-BE49-F238E27FC236}">
                  <a16:creationId xmlns:a16="http://schemas.microsoft.com/office/drawing/2014/main" id="{9F29BCAF-C292-47F4-956C-AF1639478C5D}"/>
                </a:ext>
              </a:extLst>
            </p:cNvPr>
            <p:cNvSpPr/>
            <p:nvPr/>
          </p:nvSpPr>
          <p:spPr bwMode="auto">
            <a:xfrm rot="7194244">
              <a:off x="7406598" y="5418830"/>
              <a:ext cx="1033551" cy="1033551"/>
            </a:xfrm>
            <a:prstGeom prst="ellipse">
              <a:avLst/>
            </a:prstGeom>
            <a:solidFill>
              <a:srgbClr val="FFFFFF"/>
            </a:solidFill>
            <a:ln w="25400">
              <a:solidFill>
                <a:srgbClr val="00857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50" name="Picture 49" descr="A close up of a sign&#10;&#10;Description automatically generated">
              <a:extLst>
                <a:ext uri="{FF2B5EF4-FFF2-40B4-BE49-F238E27FC236}">
                  <a16:creationId xmlns:a16="http://schemas.microsoft.com/office/drawing/2014/main" id="{FA913157-2998-4E00-AB93-2A8781E62D58}"/>
                </a:ext>
              </a:extLst>
            </p:cNvPr>
            <p:cNvPicPr>
              <a:picLocks noChangeAspect="1"/>
            </p:cNvPicPr>
            <p:nvPr/>
          </p:nvPicPr>
          <p:blipFill>
            <a:blip r:embed="rId4"/>
            <a:stretch>
              <a:fillRect/>
            </a:stretch>
          </p:blipFill>
          <p:spPr>
            <a:xfrm>
              <a:off x="7649103" y="5664374"/>
              <a:ext cx="548542" cy="542462"/>
            </a:xfrm>
            <a:prstGeom prst="rect">
              <a:avLst/>
            </a:prstGeom>
          </p:spPr>
        </p:pic>
      </p:grpSp>
      <p:grpSp>
        <p:nvGrpSpPr>
          <p:cNvPr id="51" name="Group 50">
            <a:extLst>
              <a:ext uri="{FF2B5EF4-FFF2-40B4-BE49-F238E27FC236}">
                <a16:creationId xmlns:a16="http://schemas.microsoft.com/office/drawing/2014/main" id="{7634D20F-C01C-4B11-9379-9DADBA39198C}"/>
              </a:ext>
            </a:extLst>
          </p:cNvPr>
          <p:cNvGrpSpPr/>
          <p:nvPr/>
        </p:nvGrpSpPr>
        <p:grpSpPr>
          <a:xfrm>
            <a:off x="1805258" y="3446688"/>
            <a:ext cx="918637" cy="918637"/>
            <a:chOff x="3789796" y="5428620"/>
            <a:chExt cx="1033551" cy="1033551"/>
          </a:xfrm>
        </p:grpSpPr>
        <p:sp>
          <p:nvSpPr>
            <p:cNvPr id="53" name="Oval 52">
              <a:extLst>
                <a:ext uri="{FF2B5EF4-FFF2-40B4-BE49-F238E27FC236}">
                  <a16:creationId xmlns:a16="http://schemas.microsoft.com/office/drawing/2014/main" id="{FAA6BE9D-00D3-46CC-BB22-720B66AFABD8}"/>
                </a:ext>
              </a:extLst>
            </p:cNvPr>
            <p:cNvSpPr/>
            <p:nvPr/>
          </p:nvSpPr>
          <p:spPr bwMode="auto">
            <a:xfrm rot="14376884">
              <a:off x="3789796" y="5428620"/>
              <a:ext cx="1033551" cy="1033551"/>
            </a:xfrm>
            <a:prstGeom prst="ellipse">
              <a:avLst/>
            </a:prstGeom>
            <a:solidFill>
              <a:srgbClr val="FFFFFF"/>
            </a:solidFill>
            <a:ln w="25400">
              <a:solidFill>
                <a:srgbClr val="005A9F"/>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54" name="Picture 53" descr="A picture containing building&#10;&#10;Description automatically generated">
              <a:extLst>
                <a:ext uri="{FF2B5EF4-FFF2-40B4-BE49-F238E27FC236}">
                  <a16:creationId xmlns:a16="http://schemas.microsoft.com/office/drawing/2014/main" id="{E293A33E-2A01-470C-AF19-14ACB6D70C31}"/>
                </a:ext>
              </a:extLst>
            </p:cNvPr>
            <p:cNvPicPr>
              <a:picLocks noChangeAspect="1"/>
            </p:cNvPicPr>
            <p:nvPr/>
          </p:nvPicPr>
          <p:blipFill rotWithShape="1">
            <a:blip r:embed="rId5"/>
            <a:srcRect t="13086" b="7322"/>
            <a:stretch/>
          </p:blipFill>
          <p:spPr>
            <a:xfrm>
              <a:off x="3995503" y="5697808"/>
              <a:ext cx="622136" cy="495174"/>
            </a:xfrm>
            <a:prstGeom prst="rect">
              <a:avLst/>
            </a:prstGeom>
          </p:spPr>
        </p:pic>
      </p:grpSp>
    </p:spTree>
    <p:extLst>
      <p:ext uri="{BB962C8B-B14F-4D97-AF65-F5344CB8AC3E}">
        <p14:creationId xmlns:p14="http://schemas.microsoft.com/office/powerpoint/2010/main" val="2200076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25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500"/>
                                        <p:tgtEl>
                                          <p:spTgt spid="70"/>
                                        </p:tgtEl>
                                      </p:cBhvr>
                                    </p:animEffect>
                                  </p:childTnLst>
                                </p:cTn>
                              </p:par>
                              <p:par>
                                <p:cTn id="17" presetID="10" presetClass="entr" presetSubtype="0" fill="hold" nodeType="withEffect">
                                  <p:stCondLst>
                                    <p:cond delay="50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ACDEC0B6-DB13-497F-940D-F7B875F5BB1E}"/>
              </a:ext>
            </a:extLst>
          </p:cNvPr>
          <p:cNvGrpSpPr/>
          <p:nvPr/>
        </p:nvGrpSpPr>
        <p:grpSpPr>
          <a:xfrm>
            <a:off x="864" y="2148043"/>
            <a:ext cx="6095136" cy="912677"/>
            <a:chOff x="0" y="2147861"/>
            <a:chExt cx="6096000" cy="912806"/>
          </a:xfrm>
        </p:grpSpPr>
        <p:sp>
          <p:nvSpPr>
            <p:cNvPr id="86" name="Rectangle 85">
              <a:extLst>
                <a:ext uri="{FF2B5EF4-FFF2-40B4-BE49-F238E27FC236}">
                  <a16:creationId xmlns:a16="http://schemas.microsoft.com/office/drawing/2014/main" id="{2181EEBA-96C6-4D36-B4CD-81FAE44A1444}"/>
                </a:ext>
              </a:extLst>
            </p:cNvPr>
            <p:cNvSpPr/>
            <p:nvPr/>
          </p:nvSpPr>
          <p:spPr bwMode="auto">
            <a:xfrm>
              <a:off x="0" y="2147861"/>
              <a:ext cx="6096000" cy="912806"/>
            </a:xfrm>
            <a:prstGeom prst="rect">
              <a:avLst/>
            </a:prstGeom>
            <a:solidFill>
              <a:srgbClr val="005A9F">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3E07105E-4B7A-41FC-B80B-386F01EF994E}"/>
                </a:ext>
              </a:extLst>
            </p:cNvPr>
            <p:cNvSpPr/>
            <p:nvPr/>
          </p:nvSpPr>
          <p:spPr>
            <a:xfrm>
              <a:off x="1606143" y="2621564"/>
              <a:ext cx="3613777" cy="296363"/>
            </a:xfrm>
            <a:prstGeom prst="rect">
              <a:avLst/>
            </a:prstGeom>
          </p:spPr>
          <p:txBody>
            <a:bodyPr wrap="square">
              <a:spAutoFit/>
            </a:bodyPr>
            <a:lstStyle/>
            <a:p>
              <a:pPr algn="ctr" defTabSz="914192">
                <a:spcAft>
                  <a:spcPts val="1000"/>
                </a:spcAft>
                <a:defRPr/>
              </a:pPr>
              <a:r>
                <a:rPr lang="en-US" sz="1300" dirty="0">
                  <a:gradFill>
                    <a:gsLst>
                      <a:gs pos="2917">
                        <a:srgbClr val="000000"/>
                      </a:gs>
                      <a:gs pos="30000">
                        <a:srgbClr val="000000"/>
                      </a:gs>
                    </a:gsLst>
                    <a:lin ang="5400000" scaled="0"/>
                  </a:gradFill>
                  <a:latin typeface="Segoe UI Semibold"/>
                </a:rPr>
                <a:t>Scan documents, receipts and whiteboards</a:t>
              </a:r>
            </a:p>
          </p:txBody>
        </p:sp>
        <p:sp>
          <p:nvSpPr>
            <p:cNvPr id="88" name="Rectangle 87">
              <a:extLst>
                <a:ext uri="{FF2B5EF4-FFF2-40B4-BE49-F238E27FC236}">
                  <a16:creationId xmlns:a16="http://schemas.microsoft.com/office/drawing/2014/main" id="{103935CD-9F70-400C-9C6C-3E6B7741D147}"/>
                </a:ext>
              </a:extLst>
            </p:cNvPr>
            <p:cNvSpPr/>
            <p:nvPr/>
          </p:nvSpPr>
          <p:spPr>
            <a:xfrm>
              <a:off x="1782331" y="2314583"/>
              <a:ext cx="3261400" cy="275973"/>
            </a:xfrm>
            <a:prstGeom prst="rect">
              <a:avLst/>
            </a:prstGeom>
          </p:spPr>
          <p:txBody>
            <a:bodyPr wrap="square">
              <a:spAutoFit/>
            </a:bodyPr>
            <a:lstStyle/>
            <a:p>
              <a:pPr algn="ctr" defTabSz="914192">
                <a:lnSpc>
                  <a:spcPct val="90000"/>
                </a:lnSpc>
                <a:spcAft>
                  <a:spcPts val="1000"/>
                </a:spcAft>
                <a:defRPr/>
              </a:pPr>
              <a:r>
                <a:rPr lang="en-US" sz="1300" dirty="0">
                  <a:gradFill>
                    <a:gsLst>
                      <a:gs pos="2917">
                        <a:srgbClr val="000000"/>
                      </a:gs>
                      <a:gs pos="30000">
                        <a:srgbClr val="000000"/>
                      </a:gs>
                    </a:gsLst>
                    <a:lin ang="5400000" scaled="0"/>
                  </a:gradFill>
                  <a:latin typeface="Segoe UI Semibold"/>
                </a:rPr>
                <a:t>Create, view &amp; edit files on any device</a:t>
              </a:r>
            </a:p>
          </p:txBody>
        </p:sp>
      </p:grpSp>
      <p:grpSp>
        <p:nvGrpSpPr>
          <p:cNvPr id="89" name="Group 88">
            <a:extLst>
              <a:ext uri="{FF2B5EF4-FFF2-40B4-BE49-F238E27FC236}">
                <a16:creationId xmlns:a16="http://schemas.microsoft.com/office/drawing/2014/main" id="{2298D2D3-868C-4855-9366-A842947C82C9}"/>
              </a:ext>
            </a:extLst>
          </p:cNvPr>
          <p:cNvGrpSpPr/>
          <p:nvPr/>
        </p:nvGrpSpPr>
        <p:grpSpPr>
          <a:xfrm>
            <a:off x="6096000" y="2148043"/>
            <a:ext cx="6095136" cy="912677"/>
            <a:chOff x="6096000" y="2147861"/>
            <a:chExt cx="6096000" cy="912806"/>
          </a:xfrm>
        </p:grpSpPr>
        <p:sp>
          <p:nvSpPr>
            <p:cNvPr id="90" name="Rectangle 89">
              <a:extLst>
                <a:ext uri="{FF2B5EF4-FFF2-40B4-BE49-F238E27FC236}">
                  <a16:creationId xmlns:a16="http://schemas.microsoft.com/office/drawing/2014/main" id="{CF96E02A-0F51-4DF4-888B-87BD6C90E872}"/>
                </a:ext>
              </a:extLst>
            </p:cNvPr>
            <p:cNvSpPr/>
            <p:nvPr/>
          </p:nvSpPr>
          <p:spPr bwMode="auto">
            <a:xfrm>
              <a:off x="6096000" y="2147861"/>
              <a:ext cx="6096000" cy="912806"/>
            </a:xfrm>
            <a:prstGeom prst="rect">
              <a:avLst/>
            </a:prstGeom>
            <a:solidFill>
              <a:srgbClr val="005A9F">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9A7B6C05-4B00-4B63-8CEB-DA899D403B6A}"/>
                </a:ext>
              </a:extLst>
            </p:cNvPr>
            <p:cNvSpPr/>
            <p:nvPr/>
          </p:nvSpPr>
          <p:spPr>
            <a:xfrm>
              <a:off x="7172949" y="2314583"/>
              <a:ext cx="2669336" cy="296363"/>
            </a:xfrm>
            <a:prstGeom prst="rect">
              <a:avLst/>
            </a:prstGeom>
          </p:spPr>
          <p:txBody>
            <a:bodyPr wrap="square">
              <a:spAutoFit/>
            </a:bodyPr>
            <a:lstStyle/>
            <a:p>
              <a:pPr algn="ctr" defTabSz="914192">
                <a:spcAft>
                  <a:spcPts val="1000"/>
                </a:spcAft>
                <a:defRPr/>
              </a:pPr>
              <a:r>
                <a:rPr lang="en-US" sz="1300" dirty="0">
                  <a:gradFill>
                    <a:gsLst>
                      <a:gs pos="2917">
                        <a:srgbClr val="000000"/>
                      </a:gs>
                      <a:gs pos="30000">
                        <a:srgbClr val="000000"/>
                      </a:gs>
                    </a:gsLst>
                    <a:lin ang="5400000" scaled="0"/>
                  </a:gradFill>
                  <a:latin typeface="Segoe UI Semibold"/>
                </a:rPr>
                <a:t>Organize and share your files</a:t>
              </a:r>
            </a:p>
          </p:txBody>
        </p:sp>
        <p:sp>
          <p:nvSpPr>
            <p:cNvPr id="92" name="Rectangle 91">
              <a:extLst>
                <a:ext uri="{FF2B5EF4-FFF2-40B4-BE49-F238E27FC236}">
                  <a16:creationId xmlns:a16="http://schemas.microsoft.com/office/drawing/2014/main" id="{E632D6EA-C836-43E1-BCC3-1BE86ECFC62B}"/>
                </a:ext>
              </a:extLst>
            </p:cNvPr>
            <p:cNvSpPr/>
            <p:nvPr/>
          </p:nvSpPr>
          <p:spPr>
            <a:xfrm>
              <a:off x="6929259" y="2621564"/>
              <a:ext cx="3156716" cy="290578"/>
            </a:xfrm>
            <a:prstGeom prst="rect">
              <a:avLst/>
            </a:prstGeom>
          </p:spPr>
          <p:txBody>
            <a:bodyPr wrap="square">
              <a:spAutoFit/>
            </a:bodyPr>
            <a:lstStyle/>
            <a:p>
              <a:pPr algn="ctr" defTabSz="914192">
                <a:spcAft>
                  <a:spcPts val="1000"/>
                </a:spcAft>
                <a:defRPr/>
              </a:pPr>
              <a:r>
                <a:rPr lang="en-US" sz="1300" dirty="0">
                  <a:gradFill>
                    <a:gsLst>
                      <a:gs pos="2917">
                        <a:srgbClr val="000000"/>
                      </a:gs>
                      <a:gs pos="30000">
                        <a:srgbClr val="000000"/>
                      </a:gs>
                    </a:gsLst>
                    <a:lin ang="5400000" scaled="0"/>
                  </a:gradFill>
                  <a:latin typeface="Segoe UI Semibold"/>
                </a:rPr>
                <a:t>Sync files to PC &amp; Mac and work offline</a:t>
              </a:r>
              <a:endParaRPr lang="en-US" sz="1300" dirty="0">
                <a:solidFill>
                  <a:srgbClr val="000000"/>
                </a:solidFill>
                <a:latin typeface="Segoe UI Semibold"/>
              </a:endParaRPr>
            </a:p>
          </p:txBody>
        </p:sp>
      </p:grpSp>
      <p:sp>
        <p:nvSpPr>
          <p:cNvPr id="22" name="Oval 21">
            <a:extLst>
              <a:ext uri="{FF2B5EF4-FFF2-40B4-BE49-F238E27FC236}">
                <a16:creationId xmlns:a16="http://schemas.microsoft.com/office/drawing/2014/main" id="{B2929400-4788-4633-9308-9A6D3EB761D5}"/>
              </a:ext>
            </a:extLst>
          </p:cNvPr>
          <p:cNvSpPr/>
          <p:nvPr/>
        </p:nvSpPr>
        <p:spPr bwMode="auto">
          <a:xfrm>
            <a:off x="3134083" y="1779100"/>
            <a:ext cx="6053565" cy="605356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Isosceles Triangle 49">
            <a:extLst>
              <a:ext uri="{FF2B5EF4-FFF2-40B4-BE49-F238E27FC236}">
                <a16:creationId xmlns:a16="http://schemas.microsoft.com/office/drawing/2014/main" id="{78C3B8A0-0F9A-4701-8035-A2868CCC84F2}"/>
              </a:ext>
            </a:extLst>
          </p:cNvPr>
          <p:cNvSpPr/>
          <p:nvPr/>
        </p:nvSpPr>
        <p:spPr bwMode="auto">
          <a:xfrm>
            <a:off x="3856507" y="2200045"/>
            <a:ext cx="4492761" cy="3904019"/>
          </a:xfrm>
          <a:prstGeom prst="triangle">
            <a:avLst/>
          </a:prstGeom>
          <a:solidFill>
            <a:srgbClr val="FFFFFF"/>
          </a:solidFill>
          <a:ln w="222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TextBox 230">
            <a:extLst>
              <a:ext uri="{FF2B5EF4-FFF2-40B4-BE49-F238E27FC236}">
                <a16:creationId xmlns:a16="http://schemas.microsoft.com/office/drawing/2014/main" id="{9CA2340D-2D1C-4C8F-BA73-778A6DFE4132}"/>
              </a:ext>
            </a:extLst>
          </p:cNvPr>
          <p:cNvSpPr txBox="1"/>
          <p:nvPr/>
        </p:nvSpPr>
        <p:spPr>
          <a:xfrm>
            <a:off x="435204" y="289410"/>
            <a:ext cx="11308039" cy="1080435"/>
          </a:xfrm>
          <a:prstGeom prst="rect">
            <a:avLst/>
          </a:prstGeom>
          <a:noFill/>
        </p:spPr>
        <p:txBody>
          <a:bodyPr wrap="square" lIns="179108" tIns="143285" rIns="179108" bIns="143285" rtlCol="0">
            <a:spAutoFit/>
          </a:bodyPr>
          <a:lstStyle>
            <a:defPPr>
              <a:defRPr lang="en-US"/>
            </a:defPPr>
            <a:lvl1pPr algn="ctr" defTabSz="913522">
              <a:lnSpc>
                <a:spcPct val="90000"/>
              </a:lnSpc>
              <a:spcAft>
                <a:spcPts val="600"/>
              </a:spcAft>
              <a:defRPr sz="4000" kern="0">
                <a:gradFill>
                  <a:gsLst>
                    <a:gs pos="25490">
                      <a:schemeClr val="tx1"/>
                    </a:gs>
                    <a:gs pos="42000">
                      <a:schemeClr val="tx1"/>
                    </a:gs>
                  </a:gsLst>
                  <a:lin ang="0" scaled="0"/>
                </a:gradFill>
                <a:latin typeface="Segoe UI Semibold" panose="020B0702040204020203" pitchFamily="34" charset="0"/>
                <a:cs typeface="Segoe UI Semibold" panose="020B0702040204020203" pitchFamily="34" charset="0"/>
              </a:defRPr>
            </a:lvl1pPr>
          </a:lstStyle>
          <a:p>
            <a:pPr defTabSz="913171">
              <a:defRPr/>
            </a:pPr>
            <a:r>
              <a:rPr lang="en-US" sz="3200" dirty="0">
                <a:gradFill>
                  <a:gsLst>
                    <a:gs pos="25490">
                      <a:srgbClr val="1A1A1A"/>
                    </a:gs>
                    <a:gs pos="42000">
                      <a:srgbClr val="1A1A1A"/>
                    </a:gs>
                  </a:gsLst>
                  <a:lin ang="0" scaled="0"/>
                </a:gradFill>
                <a:latin typeface="Segoe UI Semibold"/>
              </a:rPr>
              <a:t>Share and work together on files </a:t>
            </a:r>
            <a:br>
              <a:rPr lang="en-US" sz="3200" dirty="0">
                <a:gradFill>
                  <a:gsLst>
                    <a:gs pos="25490">
                      <a:srgbClr val="1A1A1A"/>
                    </a:gs>
                    <a:gs pos="42000">
                      <a:srgbClr val="1A1A1A"/>
                    </a:gs>
                  </a:gsLst>
                  <a:lin ang="0" scaled="0"/>
                </a:gradFill>
                <a:latin typeface="Segoe UI Semibold"/>
              </a:rPr>
            </a:br>
            <a:r>
              <a:rPr lang="en-US" sz="2400" dirty="0">
                <a:gradFill>
                  <a:gsLst>
                    <a:gs pos="25490">
                      <a:srgbClr val="1A1A1A"/>
                    </a:gs>
                    <a:gs pos="42000">
                      <a:srgbClr val="1A1A1A"/>
                    </a:gs>
                  </a:gsLst>
                  <a:lin ang="0" scaled="0"/>
                </a:gradFill>
                <a:latin typeface="+mn-lt"/>
              </a:rPr>
              <a:t>throughout </a:t>
            </a:r>
            <a:r>
              <a:rPr lang="en-US" sz="2400" dirty="0">
                <a:solidFill>
                  <a:srgbClr val="0078D4"/>
                </a:solidFill>
                <a:latin typeface="+mn-lt"/>
              </a:rPr>
              <a:t>Microsoft 365</a:t>
            </a:r>
            <a:endParaRPr lang="en-US" sz="3200" dirty="0">
              <a:gradFill>
                <a:gsLst>
                  <a:gs pos="25490">
                    <a:srgbClr val="1A1A1A"/>
                  </a:gs>
                  <a:gs pos="42000">
                    <a:srgbClr val="1A1A1A"/>
                  </a:gs>
                </a:gsLst>
                <a:lin ang="0" scaled="0"/>
              </a:gradFill>
              <a:latin typeface="+mn-lt"/>
            </a:endParaRPr>
          </a:p>
        </p:txBody>
      </p:sp>
      <p:sp>
        <p:nvSpPr>
          <p:cNvPr id="13" name="AutoShape 6" descr="https://us-api.asm.skype.com/v1/objects/0-cus-d5-775edab9bf72bf64f0927659c12d43c9/views/imgpsh_mobile_save">
            <a:extLst>
              <a:ext uri="{FF2B5EF4-FFF2-40B4-BE49-F238E27FC236}">
                <a16:creationId xmlns:a16="http://schemas.microsoft.com/office/drawing/2014/main" id="{D1EC4295-53D8-45F7-8E41-F4AA4FFEB4F5}"/>
              </a:ext>
            </a:extLst>
          </p:cNvPr>
          <p:cNvSpPr>
            <a:spLocks noChangeAspect="1" noChangeArrowheads="1"/>
          </p:cNvSpPr>
          <p:nvPr/>
        </p:nvSpPr>
        <p:spPr bwMode="auto">
          <a:xfrm>
            <a:off x="2286541" y="1204546"/>
            <a:ext cx="7618919" cy="4285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grpSp>
        <p:nvGrpSpPr>
          <p:cNvPr id="43" name="Group 42">
            <a:extLst>
              <a:ext uri="{FF2B5EF4-FFF2-40B4-BE49-F238E27FC236}">
                <a16:creationId xmlns:a16="http://schemas.microsoft.com/office/drawing/2014/main" id="{D71F76CF-50FA-4965-BB9E-7956FE142DC4}"/>
              </a:ext>
            </a:extLst>
          </p:cNvPr>
          <p:cNvGrpSpPr/>
          <p:nvPr/>
        </p:nvGrpSpPr>
        <p:grpSpPr>
          <a:xfrm>
            <a:off x="5643937" y="2156962"/>
            <a:ext cx="918637" cy="918637"/>
            <a:chOff x="3789796" y="5428620"/>
            <a:chExt cx="1033551" cy="1033551"/>
          </a:xfrm>
        </p:grpSpPr>
        <p:sp>
          <p:nvSpPr>
            <p:cNvPr id="44" name="Oval 43">
              <a:extLst>
                <a:ext uri="{FF2B5EF4-FFF2-40B4-BE49-F238E27FC236}">
                  <a16:creationId xmlns:a16="http://schemas.microsoft.com/office/drawing/2014/main" id="{1BE169A9-3892-499A-A21A-A68C2A467821}"/>
                </a:ext>
              </a:extLst>
            </p:cNvPr>
            <p:cNvSpPr/>
            <p:nvPr/>
          </p:nvSpPr>
          <p:spPr bwMode="auto">
            <a:xfrm rot="14376884">
              <a:off x="3789796" y="5428620"/>
              <a:ext cx="1033551" cy="1033551"/>
            </a:xfrm>
            <a:prstGeom prst="ellipse">
              <a:avLst/>
            </a:prstGeom>
            <a:solidFill>
              <a:srgbClr val="FFFFFF"/>
            </a:solidFill>
            <a:ln w="25400">
              <a:solidFill>
                <a:srgbClr val="005A9F"/>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45" name="Picture 44" descr="A picture containing building&#10;&#10;Description automatically generated">
              <a:extLst>
                <a:ext uri="{FF2B5EF4-FFF2-40B4-BE49-F238E27FC236}">
                  <a16:creationId xmlns:a16="http://schemas.microsoft.com/office/drawing/2014/main" id="{5CF09533-937D-49CE-BB67-DCE76AF897EB}"/>
                </a:ext>
              </a:extLst>
            </p:cNvPr>
            <p:cNvPicPr>
              <a:picLocks noChangeAspect="1"/>
            </p:cNvPicPr>
            <p:nvPr/>
          </p:nvPicPr>
          <p:blipFill rotWithShape="1">
            <a:blip r:embed="rId3"/>
            <a:srcRect t="13086" b="7322"/>
            <a:stretch/>
          </p:blipFill>
          <p:spPr>
            <a:xfrm>
              <a:off x="3995503" y="5697808"/>
              <a:ext cx="622136" cy="495174"/>
            </a:xfrm>
            <a:prstGeom prst="rect">
              <a:avLst/>
            </a:prstGeom>
          </p:spPr>
        </p:pic>
      </p:grpSp>
      <p:grpSp>
        <p:nvGrpSpPr>
          <p:cNvPr id="60" name="Group 59">
            <a:extLst>
              <a:ext uri="{FF2B5EF4-FFF2-40B4-BE49-F238E27FC236}">
                <a16:creationId xmlns:a16="http://schemas.microsoft.com/office/drawing/2014/main" id="{242F32E2-1DAE-4E77-A4A6-EE43F19AC0A8}"/>
              </a:ext>
            </a:extLst>
          </p:cNvPr>
          <p:cNvGrpSpPr/>
          <p:nvPr/>
        </p:nvGrpSpPr>
        <p:grpSpPr>
          <a:xfrm>
            <a:off x="4786081" y="1420843"/>
            <a:ext cx="2619839" cy="798494"/>
            <a:chOff x="529758" y="5063305"/>
            <a:chExt cx="2620210" cy="798607"/>
          </a:xfrm>
        </p:grpSpPr>
        <p:sp>
          <p:nvSpPr>
            <p:cNvPr id="61" name="TextBox 60">
              <a:extLst>
                <a:ext uri="{FF2B5EF4-FFF2-40B4-BE49-F238E27FC236}">
                  <a16:creationId xmlns:a16="http://schemas.microsoft.com/office/drawing/2014/main" id="{8D409C25-029D-4FBE-9052-8D3C685221AE}"/>
                </a:ext>
              </a:extLst>
            </p:cNvPr>
            <p:cNvSpPr txBox="1"/>
            <p:nvPr/>
          </p:nvSpPr>
          <p:spPr>
            <a:xfrm>
              <a:off x="529758" y="5336806"/>
              <a:ext cx="2620210" cy="52510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all your files</a:t>
              </a:r>
            </a:p>
          </p:txBody>
        </p:sp>
        <p:sp>
          <p:nvSpPr>
            <p:cNvPr id="62" name="Rectangle 61">
              <a:extLst>
                <a:ext uri="{FF2B5EF4-FFF2-40B4-BE49-F238E27FC236}">
                  <a16:creationId xmlns:a16="http://schemas.microsoft.com/office/drawing/2014/main" id="{7B1A5991-6629-4341-BD69-49317B7B9D95}"/>
                </a:ext>
              </a:extLst>
            </p:cNvPr>
            <p:cNvSpPr/>
            <p:nvPr/>
          </p:nvSpPr>
          <p:spPr>
            <a:xfrm>
              <a:off x="820107" y="5063305"/>
              <a:ext cx="2039510" cy="437684"/>
            </a:xfrm>
            <a:prstGeom prst="rect">
              <a:avLst/>
            </a:prstGeom>
          </p:spPr>
          <p:txBody>
            <a:bodyPr wrap="square">
              <a:spAutoFit/>
            </a:bodyPr>
            <a:lstStyle/>
            <a:p>
              <a:pPr algn="ctr" defTabSz="914192">
                <a:spcAft>
                  <a:spcPts val="1000"/>
                </a:spcAft>
                <a:defRPr/>
              </a:pPr>
              <a:r>
                <a:rPr lang="en-US" sz="2200" kern="0" dirty="0">
                  <a:gradFill>
                    <a:gsLst>
                      <a:gs pos="72000">
                        <a:srgbClr val="0078D4">
                          <a:lumMod val="75000"/>
                        </a:srgbClr>
                      </a:gs>
                      <a:gs pos="100000">
                        <a:srgbClr val="0078D4">
                          <a:lumMod val="75000"/>
                        </a:srgbClr>
                      </a:gs>
                    </a:gsLst>
                    <a:lin ang="5400000" scaled="1"/>
                  </a:gradFill>
                  <a:latin typeface="Segoe UI Semibold"/>
                  <a:cs typeface="Segoe UI Semibold" panose="020B0702040204020203" pitchFamily="34" charset="0"/>
                </a:rPr>
                <a:t>OneDrive</a:t>
              </a:r>
            </a:p>
          </p:txBody>
        </p:sp>
      </p:grpSp>
      <p:grpSp>
        <p:nvGrpSpPr>
          <p:cNvPr id="63" name="Group 62">
            <a:extLst>
              <a:ext uri="{FF2B5EF4-FFF2-40B4-BE49-F238E27FC236}">
                <a16:creationId xmlns:a16="http://schemas.microsoft.com/office/drawing/2014/main" id="{6F53638B-EA58-4DF1-9EA2-0520D96C58A3}"/>
              </a:ext>
            </a:extLst>
          </p:cNvPr>
          <p:cNvGrpSpPr/>
          <p:nvPr/>
        </p:nvGrpSpPr>
        <p:grpSpPr>
          <a:xfrm>
            <a:off x="8478243" y="5722315"/>
            <a:ext cx="2906248" cy="764643"/>
            <a:chOff x="5432176" y="1579129"/>
            <a:chExt cx="2906660" cy="764752"/>
          </a:xfrm>
        </p:grpSpPr>
        <p:sp>
          <p:nvSpPr>
            <p:cNvPr id="64" name="TextBox 63">
              <a:extLst>
                <a:ext uri="{FF2B5EF4-FFF2-40B4-BE49-F238E27FC236}">
                  <a16:creationId xmlns:a16="http://schemas.microsoft.com/office/drawing/2014/main" id="{DAE88C77-5DB0-48F3-B2B2-9D88E34670E3}"/>
                </a:ext>
              </a:extLst>
            </p:cNvPr>
            <p:cNvSpPr txBox="1"/>
            <p:nvPr/>
          </p:nvSpPr>
          <p:spPr>
            <a:xfrm>
              <a:off x="5432176" y="1818775"/>
              <a:ext cx="2906660" cy="52510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your team</a:t>
              </a:r>
            </a:p>
          </p:txBody>
        </p:sp>
        <p:sp>
          <p:nvSpPr>
            <p:cNvPr id="65" name="Rectangle 64">
              <a:extLst>
                <a:ext uri="{FF2B5EF4-FFF2-40B4-BE49-F238E27FC236}">
                  <a16:creationId xmlns:a16="http://schemas.microsoft.com/office/drawing/2014/main" id="{4788E35A-1193-4085-B8E3-0FB1C35C04C0}"/>
                </a:ext>
              </a:extLst>
            </p:cNvPr>
            <p:cNvSpPr/>
            <p:nvPr/>
          </p:nvSpPr>
          <p:spPr>
            <a:xfrm>
              <a:off x="5642113" y="1579129"/>
              <a:ext cx="2486787" cy="403124"/>
            </a:xfrm>
            <a:prstGeom prst="rect">
              <a:avLst/>
            </a:prstGeom>
          </p:spPr>
          <p:txBody>
            <a:bodyPr wrap="square">
              <a:spAutoFit/>
            </a:bodyPr>
            <a:lstStyle/>
            <a:p>
              <a:pPr algn="ctr" defTabSz="914192">
                <a:lnSpc>
                  <a:spcPct val="90000"/>
                </a:lnSpc>
                <a:spcAft>
                  <a:spcPts val="1000"/>
                </a:spcAft>
                <a:defRPr/>
              </a:pPr>
              <a:r>
                <a:rPr lang="en-US" sz="2200" kern="0" dirty="0">
                  <a:solidFill>
                    <a:srgbClr val="4C54B9"/>
                  </a:solidFill>
                  <a:latin typeface="Segoe UI Semibold"/>
                  <a:cs typeface="Segoe UI Semibold" panose="020B0702040204020203" pitchFamily="34" charset="0"/>
                </a:rPr>
                <a:t>Teams</a:t>
              </a:r>
            </a:p>
          </p:txBody>
        </p:sp>
      </p:grpSp>
      <p:grpSp>
        <p:nvGrpSpPr>
          <p:cNvPr id="72" name="Group 71">
            <a:extLst>
              <a:ext uri="{FF2B5EF4-FFF2-40B4-BE49-F238E27FC236}">
                <a16:creationId xmlns:a16="http://schemas.microsoft.com/office/drawing/2014/main" id="{4BB6D8DD-AD48-4FE6-AA63-2BCAD18921E2}"/>
              </a:ext>
            </a:extLst>
          </p:cNvPr>
          <p:cNvGrpSpPr/>
          <p:nvPr/>
        </p:nvGrpSpPr>
        <p:grpSpPr>
          <a:xfrm>
            <a:off x="82137" y="5708467"/>
            <a:ext cx="3507886" cy="778492"/>
            <a:chOff x="8531216" y="5097160"/>
            <a:chExt cx="3508383" cy="778602"/>
          </a:xfrm>
        </p:grpSpPr>
        <p:sp>
          <p:nvSpPr>
            <p:cNvPr id="73" name="TextBox 72">
              <a:extLst>
                <a:ext uri="{FF2B5EF4-FFF2-40B4-BE49-F238E27FC236}">
                  <a16:creationId xmlns:a16="http://schemas.microsoft.com/office/drawing/2014/main" id="{4C41DCA5-A8CF-4DA2-B8FB-D163810D9761}"/>
                </a:ext>
              </a:extLst>
            </p:cNvPr>
            <p:cNvSpPr txBox="1"/>
            <p:nvPr/>
          </p:nvSpPr>
          <p:spPr>
            <a:xfrm>
              <a:off x="8531216" y="5336806"/>
              <a:ext cx="3508383" cy="53895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across </a:t>
              </a:r>
              <a:r>
                <a:rPr lang="en-US" sz="1700" dirty="0">
                  <a:gradFill>
                    <a:gsLst>
                      <a:gs pos="2917">
                        <a:srgbClr val="000000"/>
                      </a:gs>
                      <a:gs pos="30000">
                        <a:srgbClr val="000000"/>
                      </a:gs>
                    </a:gsLst>
                    <a:lin ang="5400000" scaled="0"/>
                  </a:gradFill>
                  <a:latin typeface="Segoe UI Semibold"/>
                </a:rPr>
                <a:t>your organization</a:t>
              </a:r>
            </a:p>
          </p:txBody>
        </p:sp>
        <p:sp>
          <p:nvSpPr>
            <p:cNvPr id="74" name="Rectangle 73">
              <a:extLst>
                <a:ext uri="{FF2B5EF4-FFF2-40B4-BE49-F238E27FC236}">
                  <a16:creationId xmlns:a16="http://schemas.microsoft.com/office/drawing/2014/main" id="{A8405DE7-ED31-4BB0-BA79-7B3C13F0E33D}"/>
                </a:ext>
              </a:extLst>
            </p:cNvPr>
            <p:cNvSpPr/>
            <p:nvPr/>
          </p:nvSpPr>
          <p:spPr>
            <a:xfrm>
              <a:off x="9456413" y="5097160"/>
              <a:ext cx="1657988" cy="403124"/>
            </a:xfrm>
            <a:prstGeom prst="rect">
              <a:avLst/>
            </a:prstGeom>
          </p:spPr>
          <p:txBody>
            <a:bodyPr wrap="square">
              <a:spAutoFit/>
            </a:bodyPr>
            <a:lstStyle/>
            <a:p>
              <a:pPr algn="ctr" defTabSz="914192">
                <a:lnSpc>
                  <a:spcPct val="90000"/>
                </a:lnSpc>
                <a:spcAft>
                  <a:spcPts val="1000"/>
                </a:spcAft>
                <a:defRPr/>
              </a:pPr>
              <a:r>
                <a:rPr lang="en-US" sz="2200" kern="0" dirty="0">
                  <a:gradFill>
                    <a:gsLst>
                      <a:gs pos="72000">
                        <a:srgbClr val="008575"/>
                      </a:gs>
                      <a:gs pos="100000">
                        <a:srgbClr val="008575"/>
                      </a:gs>
                    </a:gsLst>
                    <a:lin ang="5400000" scaled="1"/>
                  </a:gradFill>
                  <a:latin typeface="Segoe UI Semibold"/>
                  <a:cs typeface="Segoe UI Semibold" panose="020B0702040204020203" pitchFamily="34" charset="0"/>
                </a:rPr>
                <a:t>SharePoint</a:t>
              </a:r>
            </a:p>
          </p:txBody>
        </p:sp>
      </p:grpSp>
      <p:cxnSp>
        <p:nvCxnSpPr>
          <p:cNvPr id="8" name="Straight Arrow Connector 7">
            <a:extLst>
              <a:ext uri="{FF2B5EF4-FFF2-40B4-BE49-F238E27FC236}">
                <a16:creationId xmlns:a16="http://schemas.microsoft.com/office/drawing/2014/main" id="{6516A156-E686-49FB-AF5D-57DD122F709A}"/>
              </a:ext>
            </a:extLst>
          </p:cNvPr>
          <p:cNvCxnSpPr>
            <a:cxnSpLocks/>
          </p:cNvCxnSpPr>
          <p:nvPr/>
        </p:nvCxnSpPr>
        <p:spPr>
          <a:xfrm flipH="1">
            <a:off x="4096034" y="2878746"/>
            <a:ext cx="1621330" cy="2801645"/>
          </a:xfrm>
          <a:prstGeom prst="straightConnector1">
            <a:avLst/>
          </a:prstGeom>
          <a:solidFill>
            <a:srgbClr val="FFFFFF"/>
          </a:solidFill>
          <a:ln w="31750">
            <a:solidFill>
              <a:srgbClr val="005A9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31DB21D-1302-4824-8E0C-8C75BFE255C2}"/>
              </a:ext>
            </a:extLst>
          </p:cNvPr>
          <p:cNvGrpSpPr/>
          <p:nvPr/>
        </p:nvGrpSpPr>
        <p:grpSpPr>
          <a:xfrm>
            <a:off x="3512795" y="5653832"/>
            <a:ext cx="918637" cy="918637"/>
            <a:chOff x="7406598" y="5418830"/>
            <a:chExt cx="1033551" cy="1033551"/>
          </a:xfrm>
        </p:grpSpPr>
        <p:sp>
          <p:nvSpPr>
            <p:cNvPr id="48" name="Oval 47">
              <a:extLst>
                <a:ext uri="{FF2B5EF4-FFF2-40B4-BE49-F238E27FC236}">
                  <a16:creationId xmlns:a16="http://schemas.microsoft.com/office/drawing/2014/main" id="{119739CB-9C5F-42DC-8E45-B50594156345}"/>
                </a:ext>
              </a:extLst>
            </p:cNvPr>
            <p:cNvSpPr/>
            <p:nvPr/>
          </p:nvSpPr>
          <p:spPr bwMode="auto">
            <a:xfrm rot="7194244">
              <a:off x="7406598" y="5418830"/>
              <a:ext cx="1033551" cy="1033551"/>
            </a:xfrm>
            <a:prstGeom prst="ellipse">
              <a:avLst/>
            </a:prstGeom>
            <a:solidFill>
              <a:srgbClr val="FFFFFF"/>
            </a:solidFill>
            <a:ln w="25400">
              <a:solidFill>
                <a:srgbClr val="00857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30" name="Picture 29" descr="A close up of a sign&#10;&#10;Description automatically generated">
              <a:extLst>
                <a:ext uri="{FF2B5EF4-FFF2-40B4-BE49-F238E27FC236}">
                  <a16:creationId xmlns:a16="http://schemas.microsoft.com/office/drawing/2014/main" id="{5EF64C53-9FF8-46B7-B1BB-1E658CA85010}"/>
                </a:ext>
              </a:extLst>
            </p:cNvPr>
            <p:cNvPicPr>
              <a:picLocks noChangeAspect="1"/>
            </p:cNvPicPr>
            <p:nvPr/>
          </p:nvPicPr>
          <p:blipFill>
            <a:blip r:embed="rId4"/>
            <a:stretch>
              <a:fillRect/>
            </a:stretch>
          </p:blipFill>
          <p:spPr>
            <a:xfrm>
              <a:off x="7649103" y="5664374"/>
              <a:ext cx="548542" cy="542462"/>
            </a:xfrm>
            <a:prstGeom prst="rect">
              <a:avLst/>
            </a:prstGeom>
          </p:spPr>
        </p:pic>
      </p:grpSp>
      <p:cxnSp>
        <p:nvCxnSpPr>
          <p:cNvPr id="83" name="Straight Arrow Connector 82">
            <a:extLst>
              <a:ext uri="{FF2B5EF4-FFF2-40B4-BE49-F238E27FC236}">
                <a16:creationId xmlns:a16="http://schemas.microsoft.com/office/drawing/2014/main" id="{0832D507-0604-4840-9972-47D8D32DB974}"/>
              </a:ext>
            </a:extLst>
          </p:cNvPr>
          <p:cNvCxnSpPr>
            <a:cxnSpLocks/>
          </p:cNvCxnSpPr>
          <p:nvPr/>
        </p:nvCxnSpPr>
        <p:spPr>
          <a:xfrm>
            <a:off x="6486769" y="2878746"/>
            <a:ext cx="1621330" cy="2801645"/>
          </a:xfrm>
          <a:prstGeom prst="straightConnector1">
            <a:avLst/>
          </a:prstGeom>
          <a:solidFill>
            <a:srgbClr val="FFFFFF"/>
          </a:solidFill>
          <a:ln w="31750">
            <a:solidFill>
              <a:srgbClr val="005A9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586A1BB-30F6-4482-A49C-0C96FADC7965}"/>
              </a:ext>
            </a:extLst>
          </p:cNvPr>
          <p:cNvGrpSpPr/>
          <p:nvPr/>
        </p:nvGrpSpPr>
        <p:grpSpPr>
          <a:xfrm>
            <a:off x="7802968" y="5648506"/>
            <a:ext cx="918637" cy="918637"/>
            <a:chOff x="5586481" y="2281514"/>
            <a:chExt cx="1033551" cy="1033551"/>
          </a:xfrm>
        </p:grpSpPr>
        <p:sp>
          <p:nvSpPr>
            <p:cNvPr id="41" name="Oval 40">
              <a:extLst>
                <a:ext uri="{FF2B5EF4-FFF2-40B4-BE49-F238E27FC236}">
                  <a16:creationId xmlns:a16="http://schemas.microsoft.com/office/drawing/2014/main" id="{259B162C-5ADE-49DA-88F4-CA19E1BF5287}"/>
                </a:ext>
              </a:extLst>
            </p:cNvPr>
            <p:cNvSpPr/>
            <p:nvPr/>
          </p:nvSpPr>
          <p:spPr bwMode="auto">
            <a:xfrm>
              <a:off x="5586481" y="2281514"/>
              <a:ext cx="1033551" cy="1033551"/>
            </a:xfrm>
            <a:prstGeom prst="ellipse">
              <a:avLst/>
            </a:prstGeom>
            <a:solidFill>
              <a:srgbClr val="FFFFFF"/>
            </a:solidFill>
            <a:ln w="25400">
              <a:solidFill>
                <a:srgbClr val="8661C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42" name="Picture 41" descr="A picture containing object&#10;&#10;Description automatically generated">
              <a:extLst>
                <a:ext uri="{FF2B5EF4-FFF2-40B4-BE49-F238E27FC236}">
                  <a16:creationId xmlns:a16="http://schemas.microsoft.com/office/drawing/2014/main" id="{80FDA4F5-EAE5-4F84-B2B2-218E38EDA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0120" y="2559940"/>
              <a:ext cx="503932" cy="503932"/>
            </a:xfrm>
            <a:prstGeom prst="rect">
              <a:avLst/>
            </a:prstGeom>
          </p:spPr>
        </p:pic>
      </p:grpSp>
      <p:sp>
        <p:nvSpPr>
          <p:cNvPr id="2" name="Rectangle 1">
            <a:extLst>
              <a:ext uri="{FF2B5EF4-FFF2-40B4-BE49-F238E27FC236}">
                <a16:creationId xmlns:a16="http://schemas.microsoft.com/office/drawing/2014/main" id="{FD85806D-1C6E-4CA8-AD16-E294C5BC31F2}"/>
              </a:ext>
            </a:extLst>
          </p:cNvPr>
          <p:cNvSpPr/>
          <p:nvPr/>
        </p:nvSpPr>
        <p:spPr bwMode="auto">
          <a:xfrm>
            <a:off x="865" y="5591555"/>
            <a:ext cx="3486302" cy="126595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89C5E803-1040-4542-A159-25C71668F1FC}"/>
              </a:ext>
            </a:extLst>
          </p:cNvPr>
          <p:cNvSpPr/>
          <p:nvPr/>
        </p:nvSpPr>
        <p:spPr bwMode="auto">
          <a:xfrm>
            <a:off x="8758228" y="5591555"/>
            <a:ext cx="3425642" cy="126595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B6148802-71E5-4CA5-BAAF-590A99D779F3}"/>
              </a:ext>
            </a:extLst>
          </p:cNvPr>
          <p:cNvSpPr/>
          <p:nvPr/>
        </p:nvSpPr>
        <p:spPr>
          <a:xfrm>
            <a:off x="4504993" y="5035537"/>
            <a:ext cx="3182017" cy="318312"/>
          </a:xfrm>
          <a:prstGeom prst="rect">
            <a:avLst/>
          </a:prstGeom>
        </p:spPr>
        <p:txBody>
          <a:bodyPr wrap="square">
            <a:spAutoFit/>
          </a:bodyPr>
          <a:lstStyle/>
          <a:p>
            <a:pPr algn="ctr">
              <a:lnSpc>
                <a:spcPct val="90000"/>
              </a:lnSpc>
              <a:spcAft>
                <a:spcPts val="600"/>
              </a:spcAft>
              <a:defRPr/>
            </a:pPr>
            <a:r>
              <a:rPr lang="en-US" sz="1600" dirty="0">
                <a:solidFill>
                  <a:schemeClr val="tx1">
                    <a:lumMod val="50000"/>
                    <a:lumOff val="50000"/>
                  </a:schemeClr>
                </a:solidFill>
              </a:rPr>
              <a:t>Intelligent </a:t>
            </a:r>
            <a:r>
              <a:rPr lang="en-US" sz="1600" dirty="0">
                <a:solidFill>
                  <a:schemeClr val="tx1">
                    <a:lumMod val="50000"/>
                    <a:lumOff val="50000"/>
                  </a:schemeClr>
                </a:solidFill>
                <a:latin typeface="Segoe UI Semibold"/>
              </a:rPr>
              <a:t>content services</a:t>
            </a:r>
          </a:p>
        </p:txBody>
      </p:sp>
      <p:sp>
        <p:nvSpPr>
          <p:cNvPr id="46" name="Rectangle 45">
            <a:extLst>
              <a:ext uri="{FF2B5EF4-FFF2-40B4-BE49-F238E27FC236}">
                <a16:creationId xmlns:a16="http://schemas.microsoft.com/office/drawing/2014/main" id="{C37A00EE-D90D-4E46-9631-2C16BC5E38EA}"/>
              </a:ext>
            </a:extLst>
          </p:cNvPr>
          <p:cNvSpPr/>
          <p:nvPr/>
        </p:nvSpPr>
        <p:spPr>
          <a:xfrm>
            <a:off x="4549809" y="4629971"/>
            <a:ext cx="3092383" cy="318312"/>
          </a:xfrm>
          <a:prstGeom prst="rect">
            <a:avLst/>
          </a:prstGeom>
        </p:spPr>
        <p:txBody>
          <a:bodyPr wrap="square">
            <a:spAutoFit/>
          </a:bodyPr>
          <a:lstStyle/>
          <a:p>
            <a:pPr algn="ctr">
              <a:lnSpc>
                <a:spcPct val="90000"/>
              </a:lnSpc>
              <a:spcAft>
                <a:spcPts val="600"/>
              </a:spcAft>
              <a:defRPr/>
            </a:pPr>
            <a:r>
              <a:rPr lang="en-US" sz="1600" dirty="0">
                <a:solidFill>
                  <a:schemeClr val="tx1">
                    <a:lumMod val="50000"/>
                    <a:lumOff val="50000"/>
                  </a:schemeClr>
                </a:solidFill>
              </a:rPr>
              <a:t>Intelligent</a:t>
            </a:r>
            <a:r>
              <a:rPr lang="en-US" sz="1600" dirty="0">
                <a:solidFill>
                  <a:schemeClr val="tx1">
                    <a:lumMod val="50000"/>
                    <a:lumOff val="50000"/>
                  </a:schemeClr>
                </a:solidFill>
                <a:latin typeface="Segoe UI Semibold"/>
              </a:rPr>
              <a:t> file experiences</a:t>
            </a:r>
          </a:p>
        </p:txBody>
      </p:sp>
    </p:spTree>
    <p:extLst>
      <p:ext uri="{BB962C8B-B14F-4D97-AF65-F5344CB8AC3E}">
        <p14:creationId xmlns:p14="http://schemas.microsoft.com/office/powerpoint/2010/main" val="150049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nodeType="withEffect">
                                  <p:stCondLst>
                                    <p:cond delay="0"/>
                                  </p:stCondLst>
                                  <p:childTnLst>
                                    <p:animMotion origin="layout" path="M 0 2.22222E-6 L 0 0.03541 " pathEditMode="relative" rAng="0" ptsTypes="AA">
                                      <p:cBhvr>
                                        <p:cTn id="14" dur="700" spd="-100000" fill="hold"/>
                                        <p:tgtEl>
                                          <p:spTgt spid="60"/>
                                        </p:tgtEl>
                                        <p:attrNameLst>
                                          <p:attrName>ppt_x</p:attrName>
                                          <p:attrName>ppt_y</p:attrName>
                                        </p:attrNameLst>
                                      </p:cBhvr>
                                      <p:rCtr x="0" y="1759"/>
                                    </p:animMotion>
                                  </p:childTnLst>
                                </p:cTn>
                              </p:par>
                              <p:par>
                                <p:cTn id="15" presetID="10" presetClass="entr" presetSubtype="0" fill="hold" nodeType="withEffect">
                                  <p:stCondLst>
                                    <p:cond delay="55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nodeType="withEffect">
                                  <p:stCondLst>
                                    <p:cond delay="550"/>
                                  </p:stCondLst>
                                  <p:childTnLst>
                                    <p:animMotion origin="layout" path="M -4.79167E-6 2.59259E-6 L -4.79167E-6 0.03541 " pathEditMode="relative" rAng="0" ptsTypes="AA">
                                      <p:cBhvr>
                                        <p:cTn id="19" dur="700" spd="-100000" fill="hold"/>
                                        <p:tgtEl>
                                          <p:spTgt spid="63"/>
                                        </p:tgtEl>
                                        <p:attrNameLst>
                                          <p:attrName>ppt_x</p:attrName>
                                          <p:attrName>ppt_y</p:attrName>
                                        </p:attrNameLst>
                                      </p:cBhvr>
                                      <p:rCtr x="0" y="1759"/>
                                    </p:animMotion>
                                  </p:childTnLst>
                                </p:cTn>
                              </p:par>
                              <p:par>
                                <p:cTn id="20" presetID="10" presetClass="entr" presetSubtype="0" fill="hold" nodeType="withEffect">
                                  <p:stCondLst>
                                    <p:cond delay="55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42" presetClass="path" presetSubtype="0" decel="100000" fill="hold" nodeType="withEffect">
                                  <p:stCondLst>
                                    <p:cond delay="550"/>
                                  </p:stCondLst>
                                  <p:childTnLst>
                                    <p:animMotion origin="layout" path="M -4.79167E-6 2.59259E-6 L -4.79167E-6 0.03541 " pathEditMode="relative" rAng="0" ptsTypes="AA">
                                      <p:cBhvr>
                                        <p:cTn id="24" dur="700" spd="-100000" fill="hold"/>
                                        <p:tgtEl>
                                          <p:spTgt spid="72"/>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par>
                                <p:cTn id="28" presetID="42" presetClass="path" presetSubtype="0" decel="100000" fill="hold" nodeType="withEffect">
                                  <p:stCondLst>
                                    <p:cond delay="100"/>
                                  </p:stCondLst>
                                  <p:childTnLst>
                                    <p:animMotion origin="layout" path="M 0 3.7037E-7 L -0.04635 0.00046 " pathEditMode="relative" rAng="0" ptsTypes="AA">
                                      <p:cBhvr>
                                        <p:cTn id="29" dur="700" spd="-100000" fill="hold"/>
                                        <p:tgtEl>
                                          <p:spTgt spid="85"/>
                                        </p:tgtEl>
                                        <p:attrNameLst>
                                          <p:attrName>ppt_x</p:attrName>
                                          <p:attrName>ppt_y</p:attrName>
                                        </p:attrNameLst>
                                      </p:cBhvr>
                                      <p:rCtr x="-2318" y="23"/>
                                    </p:animMotion>
                                  </p:childTnLst>
                                </p:cTn>
                              </p:par>
                              <p:par>
                                <p:cTn id="30" presetID="10" presetClass="entr" presetSubtype="0" fill="hold" nodeType="withEffect">
                                  <p:stCondLst>
                                    <p:cond delay="10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42" presetClass="path" presetSubtype="0" decel="100000" fill="hold" nodeType="withEffect">
                                  <p:stCondLst>
                                    <p:cond delay="100"/>
                                  </p:stCondLst>
                                  <p:childTnLst>
                                    <p:animMotion origin="layout" path="M 1.11022E-16 3.7037E-7 L 0.06237 3.7037E-7 " pathEditMode="relative" rAng="0" ptsTypes="AA">
                                      <p:cBhvr>
                                        <p:cTn id="34" dur="700" spd="-100000" fill="hold"/>
                                        <p:tgtEl>
                                          <p:spTgt spid="89"/>
                                        </p:tgtEl>
                                        <p:attrNameLst>
                                          <p:attrName>ppt_x</p:attrName>
                                          <p:attrName>ppt_y</p:attrName>
                                        </p:attrNameLst>
                                      </p:cBhvr>
                                      <p:rCtr x="3112" y="0"/>
                                    </p:animMotion>
                                  </p:childTnLst>
                                </p:cTn>
                              </p:par>
                            </p:childTnLst>
                          </p:cTn>
                        </p:par>
                        <p:par>
                          <p:cTn id="35" fill="hold">
                            <p:stCondLst>
                              <p:cond delay="1250"/>
                            </p:stCondLst>
                            <p:childTnLst>
                              <p:par>
                                <p:cTn id="36" presetID="22" presetClass="entr" presetSubtype="4"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650"/>
                                        <p:tgtEl>
                                          <p:spTgt spid="8"/>
                                        </p:tgtEl>
                                      </p:cBhvr>
                                    </p:animEffect>
                                  </p:childTnLst>
                                </p:cTn>
                              </p:par>
                              <p:par>
                                <p:cTn id="39" presetID="22" presetClass="entr" presetSubtype="4"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down)">
                                      <p:cBhvr>
                                        <p:cTn id="41" dur="65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898706-FCF3-4A30-97D8-83D729B168AD}"/>
              </a:ext>
            </a:extLst>
          </p:cNvPr>
          <p:cNvGrpSpPr/>
          <p:nvPr/>
        </p:nvGrpSpPr>
        <p:grpSpPr>
          <a:xfrm>
            <a:off x="864" y="2148043"/>
            <a:ext cx="6095136" cy="912677"/>
            <a:chOff x="0" y="2147861"/>
            <a:chExt cx="6096000" cy="912806"/>
          </a:xfrm>
        </p:grpSpPr>
        <p:sp>
          <p:nvSpPr>
            <p:cNvPr id="10" name="Rectangle 9">
              <a:extLst>
                <a:ext uri="{FF2B5EF4-FFF2-40B4-BE49-F238E27FC236}">
                  <a16:creationId xmlns:a16="http://schemas.microsoft.com/office/drawing/2014/main" id="{B1C4FB42-AE46-42BE-A0D2-16D33AAB1106}"/>
                </a:ext>
              </a:extLst>
            </p:cNvPr>
            <p:cNvSpPr/>
            <p:nvPr/>
          </p:nvSpPr>
          <p:spPr bwMode="auto">
            <a:xfrm>
              <a:off x="0" y="2147861"/>
              <a:ext cx="6096000" cy="912806"/>
            </a:xfrm>
            <a:prstGeom prst="rect">
              <a:avLst/>
            </a:prstGeom>
            <a:solidFill>
              <a:srgbClr val="8661C5">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11429DF-D986-4356-999C-27271B233015}"/>
                </a:ext>
              </a:extLst>
            </p:cNvPr>
            <p:cNvSpPr/>
            <p:nvPr/>
          </p:nvSpPr>
          <p:spPr>
            <a:xfrm>
              <a:off x="2183608" y="2621564"/>
              <a:ext cx="2839898" cy="275973"/>
            </a:xfrm>
            <a:prstGeom prst="rect">
              <a:avLst/>
            </a:prstGeom>
          </p:spPr>
          <p:txBody>
            <a:bodyPr wrap="square">
              <a:spAutoFit/>
            </a:bodyPr>
            <a:lstStyle/>
            <a:p>
              <a:pPr algn="ctr" defTabSz="914192">
                <a:lnSpc>
                  <a:spcPct val="90000"/>
                </a:lnSpc>
                <a:spcAft>
                  <a:spcPts val="1000"/>
                </a:spcAft>
                <a:defRPr/>
              </a:pPr>
              <a:r>
                <a:rPr lang="en-US" sz="1300" dirty="0">
                  <a:gradFill>
                    <a:gsLst>
                      <a:gs pos="2917">
                        <a:srgbClr val="000000"/>
                      </a:gs>
                      <a:gs pos="30000">
                        <a:srgbClr val="000000"/>
                      </a:gs>
                    </a:gsLst>
                    <a:lin ang="5400000" scaled="0"/>
                  </a:gradFill>
                  <a:latin typeface="Segoe UI Semibold"/>
                </a:rPr>
                <a:t>Create, view and edit team files </a:t>
              </a:r>
            </a:p>
          </p:txBody>
        </p:sp>
        <p:sp>
          <p:nvSpPr>
            <p:cNvPr id="2" name="Rectangle 1">
              <a:extLst>
                <a:ext uri="{FF2B5EF4-FFF2-40B4-BE49-F238E27FC236}">
                  <a16:creationId xmlns:a16="http://schemas.microsoft.com/office/drawing/2014/main" id="{397980F5-AD03-4368-AA44-7BAB998024DF}"/>
                </a:ext>
              </a:extLst>
            </p:cNvPr>
            <p:cNvSpPr/>
            <p:nvPr/>
          </p:nvSpPr>
          <p:spPr>
            <a:xfrm>
              <a:off x="1972857" y="2314583"/>
              <a:ext cx="3261400" cy="275973"/>
            </a:xfrm>
            <a:prstGeom prst="rect">
              <a:avLst/>
            </a:prstGeom>
          </p:spPr>
          <p:txBody>
            <a:bodyPr wrap="square">
              <a:spAutoFit/>
            </a:bodyPr>
            <a:lstStyle/>
            <a:p>
              <a:pPr algn="ctr" defTabSz="914192">
                <a:lnSpc>
                  <a:spcPct val="90000"/>
                </a:lnSpc>
                <a:spcAft>
                  <a:spcPts val="1000"/>
                </a:spcAft>
                <a:defRPr/>
              </a:pPr>
              <a:r>
                <a:rPr lang="en-US" sz="1300" dirty="0">
                  <a:gradFill>
                    <a:gsLst>
                      <a:gs pos="2917">
                        <a:srgbClr val="000000"/>
                      </a:gs>
                      <a:gs pos="30000">
                        <a:srgbClr val="000000"/>
                      </a:gs>
                    </a:gsLst>
                    <a:lin ang="5400000" scaled="0"/>
                  </a:gradFill>
                  <a:latin typeface="Segoe UI Semibold"/>
                </a:rPr>
                <a:t>Collaborate with integrated Office apps</a:t>
              </a:r>
            </a:p>
          </p:txBody>
        </p:sp>
      </p:grpSp>
      <p:grpSp>
        <p:nvGrpSpPr>
          <p:cNvPr id="23" name="Group 22">
            <a:extLst>
              <a:ext uri="{FF2B5EF4-FFF2-40B4-BE49-F238E27FC236}">
                <a16:creationId xmlns:a16="http://schemas.microsoft.com/office/drawing/2014/main" id="{339D6F23-968F-4C97-B31B-D1FF43D47D8C}"/>
              </a:ext>
            </a:extLst>
          </p:cNvPr>
          <p:cNvGrpSpPr/>
          <p:nvPr/>
        </p:nvGrpSpPr>
        <p:grpSpPr>
          <a:xfrm>
            <a:off x="6096000" y="2148044"/>
            <a:ext cx="6095136" cy="926068"/>
            <a:chOff x="6096000" y="2147861"/>
            <a:chExt cx="6096000" cy="926199"/>
          </a:xfrm>
        </p:grpSpPr>
        <p:sp>
          <p:nvSpPr>
            <p:cNvPr id="40" name="Rectangle 39">
              <a:extLst>
                <a:ext uri="{FF2B5EF4-FFF2-40B4-BE49-F238E27FC236}">
                  <a16:creationId xmlns:a16="http://schemas.microsoft.com/office/drawing/2014/main" id="{4554BEBE-F0CC-40C7-8D7B-03B8641517F7}"/>
                </a:ext>
              </a:extLst>
            </p:cNvPr>
            <p:cNvSpPr/>
            <p:nvPr/>
          </p:nvSpPr>
          <p:spPr bwMode="auto">
            <a:xfrm>
              <a:off x="6096000" y="2147861"/>
              <a:ext cx="6096000" cy="912806"/>
            </a:xfrm>
            <a:prstGeom prst="rect">
              <a:avLst/>
            </a:prstGeom>
            <a:solidFill>
              <a:srgbClr val="8661C5">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0C9404-0FDE-4356-8106-2DC83B3C5BFD}"/>
                </a:ext>
              </a:extLst>
            </p:cNvPr>
            <p:cNvSpPr/>
            <p:nvPr/>
          </p:nvSpPr>
          <p:spPr>
            <a:xfrm>
              <a:off x="6870876" y="2314583"/>
              <a:ext cx="2247729" cy="275973"/>
            </a:xfrm>
            <a:prstGeom prst="rect">
              <a:avLst/>
            </a:prstGeom>
          </p:spPr>
          <p:txBody>
            <a:bodyPr wrap="square">
              <a:spAutoFit/>
            </a:bodyPr>
            <a:lstStyle/>
            <a:p>
              <a:pPr algn="ctr" defTabSz="914192">
                <a:lnSpc>
                  <a:spcPct val="90000"/>
                </a:lnSpc>
                <a:spcAft>
                  <a:spcPts val="1000"/>
                </a:spcAft>
                <a:defRPr/>
              </a:pPr>
              <a:r>
                <a:rPr lang="en-US" sz="1300" dirty="0">
                  <a:gradFill>
                    <a:gsLst>
                      <a:gs pos="2917">
                        <a:srgbClr val="000000"/>
                      </a:gs>
                      <a:gs pos="30000">
                        <a:srgbClr val="000000"/>
                      </a:gs>
                    </a:gsLst>
                    <a:lin ang="5400000" scaled="0"/>
                  </a:gradFill>
                  <a:latin typeface="Segoe UI Semibold"/>
                </a:rPr>
                <a:t>Chat, calls and meetings</a:t>
              </a:r>
            </a:p>
          </p:txBody>
        </p:sp>
        <p:sp>
          <p:nvSpPr>
            <p:cNvPr id="9" name="Rectangle 8">
              <a:extLst>
                <a:ext uri="{FF2B5EF4-FFF2-40B4-BE49-F238E27FC236}">
                  <a16:creationId xmlns:a16="http://schemas.microsoft.com/office/drawing/2014/main" id="{C0458E85-FE50-46B5-BE3F-679B9255310B}"/>
                </a:ext>
              </a:extLst>
            </p:cNvPr>
            <p:cNvSpPr/>
            <p:nvPr/>
          </p:nvSpPr>
          <p:spPr>
            <a:xfrm>
              <a:off x="6699001" y="2621564"/>
              <a:ext cx="2591478" cy="452496"/>
            </a:xfrm>
            <a:prstGeom prst="rect">
              <a:avLst/>
            </a:prstGeom>
          </p:spPr>
          <p:txBody>
            <a:bodyPr wrap="square">
              <a:spAutoFit/>
            </a:bodyPr>
            <a:lstStyle/>
            <a:p>
              <a:pPr algn="ctr" defTabSz="914192">
                <a:lnSpc>
                  <a:spcPct val="90000"/>
                </a:lnSpc>
                <a:spcAft>
                  <a:spcPts val="1000"/>
                </a:spcAft>
                <a:defRPr/>
              </a:pPr>
              <a:r>
                <a:rPr lang="en-US" sz="1300" dirty="0">
                  <a:gradFill>
                    <a:gsLst>
                      <a:gs pos="2917">
                        <a:srgbClr val="000000"/>
                      </a:gs>
                      <a:gs pos="30000">
                        <a:srgbClr val="000000"/>
                      </a:gs>
                    </a:gsLst>
                    <a:lin ang="5400000" scaled="0"/>
                  </a:gradFill>
                  <a:latin typeface="Segoe UI Semibold"/>
                </a:rPr>
                <a:t>Customizable hub for teamwork</a:t>
              </a:r>
            </a:p>
          </p:txBody>
        </p:sp>
      </p:grpSp>
      <p:sp>
        <p:nvSpPr>
          <p:cNvPr id="22" name="Oval 21">
            <a:extLst>
              <a:ext uri="{FF2B5EF4-FFF2-40B4-BE49-F238E27FC236}">
                <a16:creationId xmlns:a16="http://schemas.microsoft.com/office/drawing/2014/main" id="{B2929400-4788-4633-9308-9A6D3EB761D5}"/>
              </a:ext>
            </a:extLst>
          </p:cNvPr>
          <p:cNvSpPr/>
          <p:nvPr/>
        </p:nvSpPr>
        <p:spPr bwMode="auto">
          <a:xfrm>
            <a:off x="3134083" y="1779100"/>
            <a:ext cx="6053565" cy="605356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Isosceles Triangle 49">
            <a:extLst>
              <a:ext uri="{FF2B5EF4-FFF2-40B4-BE49-F238E27FC236}">
                <a16:creationId xmlns:a16="http://schemas.microsoft.com/office/drawing/2014/main" id="{78C3B8A0-0F9A-4701-8035-A2868CCC84F2}"/>
              </a:ext>
            </a:extLst>
          </p:cNvPr>
          <p:cNvSpPr/>
          <p:nvPr/>
        </p:nvSpPr>
        <p:spPr bwMode="auto">
          <a:xfrm>
            <a:off x="3856507" y="2200045"/>
            <a:ext cx="4492761" cy="3904019"/>
          </a:xfrm>
          <a:prstGeom prst="triangle">
            <a:avLst/>
          </a:prstGeom>
          <a:solidFill>
            <a:srgbClr val="FFFFFF"/>
          </a:solidFill>
          <a:ln w="222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TextBox 230">
            <a:extLst>
              <a:ext uri="{FF2B5EF4-FFF2-40B4-BE49-F238E27FC236}">
                <a16:creationId xmlns:a16="http://schemas.microsoft.com/office/drawing/2014/main" id="{9CA2340D-2D1C-4C8F-BA73-778A6DFE4132}"/>
              </a:ext>
            </a:extLst>
          </p:cNvPr>
          <p:cNvSpPr txBox="1"/>
          <p:nvPr/>
        </p:nvSpPr>
        <p:spPr>
          <a:xfrm>
            <a:off x="435204" y="289410"/>
            <a:ext cx="11308039" cy="1080435"/>
          </a:xfrm>
          <a:prstGeom prst="rect">
            <a:avLst/>
          </a:prstGeom>
          <a:noFill/>
        </p:spPr>
        <p:txBody>
          <a:bodyPr wrap="square" lIns="179108" tIns="143285" rIns="179108" bIns="143285" rtlCol="0">
            <a:spAutoFit/>
          </a:bodyPr>
          <a:lstStyle>
            <a:defPPr>
              <a:defRPr lang="en-US"/>
            </a:defPPr>
            <a:lvl1pPr algn="ctr" defTabSz="913522">
              <a:lnSpc>
                <a:spcPct val="90000"/>
              </a:lnSpc>
              <a:spcAft>
                <a:spcPts val="600"/>
              </a:spcAft>
              <a:defRPr sz="4000" kern="0">
                <a:gradFill>
                  <a:gsLst>
                    <a:gs pos="25490">
                      <a:schemeClr val="tx1"/>
                    </a:gs>
                    <a:gs pos="42000">
                      <a:schemeClr val="tx1"/>
                    </a:gs>
                  </a:gsLst>
                  <a:lin ang="0" scaled="0"/>
                </a:gradFill>
                <a:latin typeface="Segoe UI Semibold" panose="020B0702040204020203" pitchFamily="34" charset="0"/>
                <a:cs typeface="Segoe UI Semibold" panose="020B0702040204020203" pitchFamily="34" charset="0"/>
              </a:defRPr>
            </a:lvl1pPr>
          </a:lstStyle>
          <a:p>
            <a:pPr defTabSz="913171">
              <a:defRPr/>
            </a:pPr>
            <a:r>
              <a:rPr lang="en-US" sz="3200" dirty="0">
                <a:gradFill>
                  <a:gsLst>
                    <a:gs pos="25490">
                      <a:srgbClr val="1A1A1A"/>
                    </a:gs>
                    <a:gs pos="42000">
                      <a:srgbClr val="1A1A1A"/>
                    </a:gs>
                  </a:gsLst>
                  <a:lin ang="0" scaled="0"/>
                </a:gradFill>
                <a:latin typeface="Segoe UI Semibold"/>
              </a:rPr>
              <a:t>Share and work together on files </a:t>
            </a:r>
            <a:br>
              <a:rPr lang="en-US" sz="3200" dirty="0">
                <a:gradFill>
                  <a:gsLst>
                    <a:gs pos="25490">
                      <a:srgbClr val="1A1A1A"/>
                    </a:gs>
                    <a:gs pos="42000">
                      <a:srgbClr val="1A1A1A"/>
                    </a:gs>
                  </a:gsLst>
                  <a:lin ang="0" scaled="0"/>
                </a:gradFill>
                <a:latin typeface="Segoe UI Semibold"/>
              </a:rPr>
            </a:br>
            <a:r>
              <a:rPr lang="en-US" sz="2400" dirty="0">
                <a:gradFill>
                  <a:gsLst>
                    <a:gs pos="25490">
                      <a:srgbClr val="1A1A1A"/>
                    </a:gs>
                    <a:gs pos="42000">
                      <a:srgbClr val="1A1A1A"/>
                    </a:gs>
                  </a:gsLst>
                  <a:lin ang="0" scaled="0"/>
                </a:gradFill>
                <a:latin typeface="+mn-lt"/>
              </a:rPr>
              <a:t>throughout </a:t>
            </a:r>
            <a:r>
              <a:rPr lang="en-US" sz="2400" dirty="0">
                <a:solidFill>
                  <a:srgbClr val="0078D4"/>
                </a:solidFill>
                <a:latin typeface="+mn-lt"/>
              </a:rPr>
              <a:t>Microsoft 365</a:t>
            </a:r>
            <a:endParaRPr lang="en-US" sz="3200" dirty="0">
              <a:gradFill>
                <a:gsLst>
                  <a:gs pos="25490">
                    <a:srgbClr val="1A1A1A"/>
                  </a:gs>
                  <a:gs pos="42000">
                    <a:srgbClr val="1A1A1A"/>
                  </a:gs>
                </a:gsLst>
                <a:lin ang="0" scaled="0"/>
              </a:gradFill>
              <a:latin typeface="+mn-lt"/>
            </a:endParaRPr>
          </a:p>
        </p:txBody>
      </p:sp>
      <p:grpSp>
        <p:nvGrpSpPr>
          <p:cNvPr id="14" name="Group 13">
            <a:extLst>
              <a:ext uri="{FF2B5EF4-FFF2-40B4-BE49-F238E27FC236}">
                <a16:creationId xmlns:a16="http://schemas.microsoft.com/office/drawing/2014/main" id="{3A1A6C15-317F-4DB7-AE44-BBC2FFC7588B}"/>
              </a:ext>
            </a:extLst>
          </p:cNvPr>
          <p:cNvGrpSpPr/>
          <p:nvPr/>
        </p:nvGrpSpPr>
        <p:grpSpPr>
          <a:xfrm>
            <a:off x="985656" y="5674616"/>
            <a:ext cx="2572649" cy="798550"/>
            <a:chOff x="553356" y="5063305"/>
            <a:chExt cx="2573014" cy="798664"/>
          </a:xfrm>
        </p:grpSpPr>
        <p:sp>
          <p:nvSpPr>
            <p:cNvPr id="234" name="TextBox 233">
              <a:extLst>
                <a:ext uri="{FF2B5EF4-FFF2-40B4-BE49-F238E27FC236}">
                  <a16:creationId xmlns:a16="http://schemas.microsoft.com/office/drawing/2014/main" id="{908E0115-762A-4F45-9352-61DFCF173DA2}"/>
                </a:ext>
              </a:extLst>
            </p:cNvPr>
            <p:cNvSpPr txBox="1"/>
            <p:nvPr/>
          </p:nvSpPr>
          <p:spPr>
            <a:xfrm>
              <a:off x="553356" y="5336806"/>
              <a:ext cx="2573014" cy="525163"/>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all your files</a:t>
              </a:r>
            </a:p>
          </p:txBody>
        </p:sp>
        <p:sp>
          <p:nvSpPr>
            <p:cNvPr id="32" name="Rectangle 31">
              <a:extLst>
                <a:ext uri="{FF2B5EF4-FFF2-40B4-BE49-F238E27FC236}">
                  <a16:creationId xmlns:a16="http://schemas.microsoft.com/office/drawing/2014/main" id="{68AE3FC1-3D69-4B75-9A46-9D428CEFA382}"/>
                </a:ext>
              </a:extLst>
            </p:cNvPr>
            <p:cNvSpPr/>
            <p:nvPr/>
          </p:nvSpPr>
          <p:spPr>
            <a:xfrm>
              <a:off x="820107" y="5063305"/>
              <a:ext cx="2039510" cy="437684"/>
            </a:xfrm>
            <a:prstGeom prst="rect">
              <a:avLst/>
            </a:prstGeom>
          </p:spPr>
          <p:txBody>
            <a:bodyPr wrap="square">
              <a:spAutoFit/>
            </a:bodyPr>
            <a:lstStyle/>
            <a:p>
              <a:pPr algn="ctr" defTabSz="914192">
                <a:spcAft>
                  <a:spcPts val="1000"/>
                </a:spcAft>
                <a:defRPr/>
              </a:pPr>
              <a:r>
                <a:rPr lang="en-US" sz="2200" kern="0" dirty="0">
                  <a:gradFill>
                    <a:gsLst>
                      <a:gs pos="72000">
                        <a:srgbClr val="0078D4">
                          <a:lumMod val="75000"/>
                        </a:srgbClr>
                      </a:gs>
                      <a:gs pos="100000">
                        <a:srgbClr val="0078D4">
                          <a:lumMod val="75000"/>
                        </a:srgbClr>
                      </a:gs>
                    </a:gsLst>
                    <a:lin ang="5400000" scaled="1"/>
                  </a:gradFill>
                  <a:latin typeface="Segoe UI Semibold"/>
                  <a:cs typeface="Segoe UI Semibold" panose="020B0702040204020203" pitchFamily="34" charset="0"/>
                </a:rPr>
                <a:t>OneDrive</a:t>
              </a:r>
            </a:p>
          </p:txBody>
        </p:sp>
      </p:grpSp>
      <p:grpSp>
        <p:nvGrpSpPr>
          <p:cNvPr id="11" name="Group 10">
            <a:extLst>
              <a:ext uri="{FF2B5EF4-FFF2-40B4-BE49-F238E27FC236}">
                <a16:creationId xmlns:a16="http://schemas.microsoft.com/office/drawing/2014/main" id="{06452C76-4DD8-47AB-AEAC-00C09540FF4D}"/>
              </a:ext>
            </a:extLst>
          </p:cNvPr>
          <p:cNvGrpSpPr/>
          <p:nvPr/>
        </p:nvGrpSpPr>
        <p:grpSpPr>
          <a:xfrm>
            <a:off x="4642876" y="1420842"/>
            <a:ext cx="2906248" cy="764643"/>
            <a:chOff x="5432176" y="1579129"/>
            <a:chExt cx="2906660" cy="764752"/>
          </a:xfrm>
        </p:grpSpPr>
        <p:sp>
          <p:nvSpPr>
            <p:cNvPr id="235" name="TextBox 234">
              <a:extLst>
                <a:ext uri="{FF2B5EF4-FFF2-40B4-BE49-F238E27FC236}">
                  <a16:creationId xmlns:a16="http://schemas.microsoft.com/office/drawing/2014/main" id="{CA844719-DFD6-46C5-BA56-88897D86CAF7}"/>
                </a:ext>
              </a:extLst>
            </p:cNvPr>
            <p:cNvSpPr txBox="1"/>
            <p:nvPr/>
          </p:nvSpPr>
          <p:spPr>
            <a:xfrm>
              <a:off x="5432176" y="1818775"/>
              <a:ext cx="2906660" cy="52510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your team</a:t>
              </a:r>
            </a:p>
          </p:txBody>
        </p:sp>
        <p:sp>
          <p:nvSpPr>
            <p:cNvPr id="33" name="Rectangle 32">
              <a:extLst>
                <a:ext uri="{FF2B5EF4-FFF2-40B4-BE49-F238E27FC236}">
                  <a16:creationId xmlns:a16="http://schemas.microsoft.com/office/drawing/2014/main" id="{4A6BD6CE-575B-404F-A7D7-6A54C8B20B1C}"/>
                </a:ext>
              </a:extLst>
            </p:cNvPr>
            <p:cNvSpPr/>
            <p:nvPr/>
          </p:nvSpPr>
          <p:spPr>
            <a:xfrm>
              <a:off x="5642113" y="1579129"/>
              <a:ext cx="2486787" cy="403124"/>
            </a:xfrm>
            <a:prstGeom prst="rect">
              <a:avLst/>
            </a:prstGeom>
          </p:spPr>
          <p:txBody>
            <a:bodyPr wrap="square">
              <a:spAutoFit/>
            </a:bodyPr>
            <a:lstStyle/>
            <a:p>
              <a:pPr algn="ctr" defTabSz="914192">
                <a:lnSpc>
                  <a:spcPct val="90000"/>
                </a:lnSpc>
                <a:spcAft>
                  <a:spcPts val="1000"/>
                </a:spcAft>
                <a:defRPr/>
              </a:pPr>
              <a:r>
                <a:rPr lang="en-US" sz="2200" kern="0" dirty="0">
                  <a:solidFill>
                    <a:srgbClr val="4C54B9"/>
                  </a:solidFill>
                  <a:latin typeface="Segoe UI Semibold"/>
                  <a:cs typeface="Segoe UI Semibold" panose="020B0702040204020203" pitchFamily="34" charset="0"/>
                </a:rPr>
                <a:t>Teams</a:t>
              </a:r>
            </a:p>
          </p:txBody>
        </p:sp>
      </p:grpSp>
      <p:grpSp>
        <p:nvGrpSpPr>
          <p:cNvPr id="12" name="Group 11">
            <a:extLst>
              <a:ext uri="{FF2B5EF4-FFF2-40B4-BE49-F238E27FC236}">
                <a16:creationId xmlns:a16="http://schemas.microsoft.com/office/drawing/2014/main" id="{B4A47DB8-7217-4713-8A1F-BBE9FE6E7481}"/>
              </a:ext>
            </a:extLst>
          </p:cNvPr>
          <p:cNvGrpSpPr/>
          <p:nvPr/>
        </p:nvGrpSpPr>
        <p:grpSpPr>
          <a:xfrm>
            <a:off x="8637118" y="5708467"/>
            <a:ext cx="3507886" cy="778492"/>
            <a:chOff x="8531216" y="5097160"/>
            <a:chExt cx="3508383" cy="778602"/>
          </a:xfrm>
        </p:grpSpPr>
        <p:sp>
          <p:nvSpPr>
            <p:cNvPr id="238" name="TextBox 237">
              <a:extLst>
                <a:ext uri="{FF2B5EF4-FFF2-40B4-BE49-F238E27FC236}">
                  <a16:creationId xmlns:a16="http://schemas.microsoft.com/office/drawing/2014/main" id="{B4C1F7A7-BDB2-421C-83BB-E24C119F8672}"/>
                </a:ext>
              </a:extLst>
            </p:cNvPr>
            <p:cNvSpPr txBox="1"/>
            <p:nvPr/>
          </p:nvSpPr>
          <p:spPr>
            <a:xfrm>
              <a:off x="8531216" y="5336806"/>
              <a:ext cx="3508383" cy="53895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across </a:t>
              </a:r>
              <a:r>
                <a:rPr lang="en-US" sz="1700" dirty="0">
                  <a:gradFill>
                    <a:gsLst>
                      <a:gs pos="2917">
                        <a:srgbClr val="000000"/>
                      </a:gs>
                      <a:gs pos="30000">
                        <a:srgbClr val="000000"/>
                      </a:gs>
                    </a:gsLst>
                    <a:lin ang="5400000" scaled="0"/>
                  </a:gradFill>
                  <a:latin typeface="Segoe UI Semibold"/>
                </a:rPr>
                <a:t>your organization</a:t>
              </a:r>
            </a:p>
          </p:txBody>
        </p:sp>
        <p:sp>
          <p:nvSpPr>
            <p:cNvPr id="34" name="Rectangle 33">
              <a:extLst>
                <a:ext uri="{FF2B5EF4-FFF2-40B4-BE49-F238E27FC236}">
                  <a16:creationId xmlns:a16="http://schemas.microsoft.com/office/drawing/2014/main" id="{EB40284E-DB53-4AAF-B159-2724A58AA9FC}"/>
                </a:ext>
              </a:extLst>
            </p:cNvPr>
            <p:cNvSpPr/>
            <p:nvPr/>
          </p:nvSpPr>
          <p:spPr>
            <a:xfrm>
              <a:off x="9456413" y="5097160"/>
              <a:ext cx="1657988" cy="403124"/>
            </a:xfrm>
            <a:prstGeom prst="rect">
              <a:avLst/>
            </a:prstGeom>
          </p:spPr>
          <p:txBody>
            <a:bodyPr wrap="square">
              <a:spAutoFit/>
            </a:bodyPr>
            <a:lstStyle/>
            <a:p>
              <a:pPr algn="ctr" defTabSz="914192">
                <a:lnSpc>
                  <a:spcPct val="90000"/>
                </a:lnSpc>
                <a:spcAft>
                  <a:spcPts val="1000"/>
                </a:spcAft>
                <a:defRPr/>
              </a:pPr>
              <a:r>
                <a:rPr lang="en-US" sz="2200" kern="0" dirty="0">
                  <a:gradFill>
                    <a:gsLst>
                      <a:gs pos="72000">
                        <a:srgbClr val="008575"/>
                      </a:gs>
                      <a:gs pos="100000">
                        <a:srgbClr val="008575"/>
                      </a:gs>
                    </a:gsLst>
                    <a:lin ang="5400000" scaled="1"/>
                  </a:gradFill>
                  <a:latin typeface="Segoe UI Semibold"/>
                  <a:cs typeface="Segoe UI Semibold" panose="020B0702040204020203" pitchFamily="34" charset="0"/>
                </a:rPr>
                <a:t>SharePoint</a:t>
              </a:r>
            </a:p>
          </p:txBody>
        </p:sp>
      </p:grpSp>
      <p:grpSp>
        <p:nvGrpSpPr>
          <p:cNvPr id="16" name="Group 15">
            <a:extLst>
              <a:ext uri="{FF2B5EF4-FFF2-40B4-BE49-F238E27FC236}">
                <a16:creationId xmlns:a16="http://schemas.microsoft.com/office/drawing/2014/main" id="{F1E34ECB-6009-4ED6-90FF-A01EC78EE2D2}"/>
              </a:ext>
            </a:extLst>
          </p:cNvPr>
          <p:cNvGrpSpPr/>
          <p:nvPr/>
        </p:nvGrpSpPr>
        <p:grpSpPr>
          <a:xfrm>
            <a:off x="5643937" y="2156962"/>
            <a:ext cx="918637" cy="918637"/>
            <a:chOff x="5586481" y="2281514"/>
            <a:chExt cx="1033551" cy="1033551"/>
          </a:xfrm>
        </p:grpSpPr>
        <p:sp>
          <p:nvSpPr>
            <p:cNvPr id="52" name="Oval 51">
              <a:extLst>
                <a:ext uri="{FF2B5EF4-FFF2-40B4-BE49-F238E27FC236}">
                  <a16:creationId xmlns:a16="http://schemas.microsoft.com/office/drawing/2014/main" id="{AEEC1C0D-6D34-485A-8554-18A61DE579B8}"/>
                </a:ext>
              </a:extLst>
            </p:cNvPr>
            <p:cNvSpPr/>
            <p:nvPr/>
          </p:nvSpPr>
          <p:spPr bwMode="auto">
            <a:xfrm>
              <a:off x="5586481" y="2281514"/>
              <a:ext cx="1033551" cy="1033551"/>
            </a:xfrm>
            <a:prstGeom prst="ellipse">
              <a:avLst/>
            </a:prstGeom>
            <a:solidFill>
              <a:srgbClr val="FFFFFF"/>
            </a:solidFill>
            <a:ln w="25400">
              <a:solidFill>
                <a:srgbClr val="8661C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29" name="Picture 28" descr="A picture containing object&#10;&#10;Description automatically generated">
              <a:extLst>
                <a:ext uri="{FF2B5EF4-FFF2-40B4-BE49-F238E27FC236}">
                  <a16:creationId xmlns:a16="http://schemas.microsoft.com/office/drawing/2014/main" id="{3FDD80DA-135F-468C-8DAF-8341D47CE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120" y="2559940"/>
              <a:ext cx="503932" cy="503932"/>
            </a:xfrm>
            <a:prstGeom prst="rect">
              <a:avLst/>
            </a:prstGeom>
          </p:spPr>
        </p:pic>
      </p:grpSp>
      <p:grpSp>
        <p:nvGrpSpPr>
          <p:cNvPr id="17" name="Group 16">
            <a:extLst>
              <a:ext uri="{FF2B5EF4-FFF2-40B4-BE49-F238E27FC236}">
                <a16:creationId xmlns:a16="http://schemas.microsoft.com/office/drawing/2014/main" id="{B31DB21D-1302-4824-8E0C-8C75BFE255C2}"/>
              </a:ext>
            </a:extLst>
          </p:cNvPr>
          <p:cNvGrpSpPr/>
          <p:nvPr/>
        </p:nvGrpSpPr>
        <p:grpSpPr>
          <a:xfrm>
            <a:off x="7802968" y="5648506"/>
            <a:ext cx="918637" cy="918637"/>
            <a:chOff x="7406598" y="5418830"/>
            <a:chExt cx="1033551" cy="1033551"/>
          </a:xfrm>
        </p:grpSpPr>
        <p:sp>
          <p:nvSpPr>
            <p:cNvPr id="48" name="Oval 47">
              <a:extLst>
                <a:ext uri="{FF2B5EF4-FFF2-40B4-BE49-F238E27FC236}">
                  <a16:creationId xmlns:a16="http://schemas.microsoft.com/office/drawing/2014/main" id="{119739CB-9C5F-42DC-8E45-B50594156345}"/>
                </a:ext>
              </a:extLst>
            </p:cNvPr>
            <p:cNvSpPr/>
            <p:nvPr/>
          </p:nvSpPr>
          <p:spPr bwMode="auto">
            <a:xfrm rot="7194244">
              <a:off x="7406598" y="5418830"/>
              <a:ext cx="1033551" cy="1033551"/>
            </a:xfrm>
            <a:prstGeom prst="ellipse">
              <a:avLst/>
            </a:prstGeom>
            <a:solidFill>
              <a:srgbClr val="FFFFFF"/>
            </a:solidFill>
            <a:ln w="25400">
              <a:solidFill>
                <a:srgbClr val="00857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30" name="Picture 29" descr="A close up of a sign&#10;&#10;Description automatically generated">
              <a:extLst>
                <a:ext uri="{FF2B5EF4-FFF2-40B4-BE49-F238E27FC236}">
                  <a16:creationId xmlns:a16="http://schemas.microsoft.com/office/drawing/2014/main" id="{5EF64C53-9FF8-46B7-B1BB-1E658CA85010}"/>
                </a:ext>
              </a:extLst>
            </p:cNvPr>
            <p:cNvPicPr>
              <a:picLocks noChangeAspect="1"/>
            </p:cNvPicPr>
            <p:nvPr/>
          </p:nvPicPr>
          <p:blipFill>
            <a:blip r:embed="rId4"/>
            <a:stretch>
              <a:fillRect/>
            </a:stretch>
          </p:blipFill>
          <p:spPr>
            <a:xfrm>
              <a:off x="7649103" y="5664374"/>
              <a:ext cx="548542" cy="542462"/>
            </a:xfrm>
            <a:prstGeom prst="rect">
              <a:avLst/>
            </a:prstGeom>
          </p:spPr>
        </p:pic>
      </p:grpSp>
      <p:grpSp>
        <p:nvGrpSpPr>
          <p:cNvPr id="18" name="Group 17">
            <a:extLst>
              <a:ext uri="{FF2B5EF4-FFF2-40B4-BE49-F238E27FC236}">
                <a16:creationId xmlns:a16="http://schemas.microsoft.com/office/drawing/2014/main" id="{41B1778F-5C5F-4FBB-BED6-B932A0528306}"/>
              </a:ext>
            </a:extLst>
          </p:cNvPr>
          <p:cNvGrpSpPr/>
          <p:nvPr/>
        </p:nvGrpSpPr>
        <p:grpSpPr>
          <a:xfrm>
            <a:off x="3512795" y="5653832"/>
            <a:ext cx="918637" cy="918637"/>
            <a:chOff x="3789796" y="5428620"/>
            <a:chExt cx="1033551" cy="1033551"/>
          </a:xfrm>
        </p:grpSpPr>
        <p:sp>
          <p:nvSpPr>
            <p:cNvPr id="49" name="Oval 48">
              <a:extLst>
                <a:ext uri="{FF2B5EF4-FFF2-40B4-BE49-F238E27FC236}">
                  <a16:creationId xmlns:a16="http://schemas.microsoft.com/office/drawing/2014/main" id="{FDEC3B05-F924-4990-AD87-EE8D3803AC64}"/>
                </a:ext>
              </a:extLst>
            </p:cNvPr>
            <p:cNvSpPr/>
            <p:nvPr/>
          </p:nvSpPr>
          <p:spPr bwMode="auto">
            <a:xfrm rot="14376884">
              <a:off x="3789796" y="5428620"/>
              <a:ext cx="1033551" cy="1033551"/>
            </a:xfrm>
            <a:prstGeom prst="ellipse">
              <a:avLst/>
            </a:prstGeom>
            <a:solidFill>
              <a:srgbClr val="FFFFFF"/>
            </a:solidFill>
            <a:ln w="25400">
              <a:solidFill>
                <a:srgbClr val="005A9F"/>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28" name="Picture 27" descr="A picture containing building&#10;&#10;Description automatically generated">
              <a:extLst>
                <a:ext uri="{FF2B5EF4-FFF2-40B4-BE49-F238E27FC236}">
                  <a16:creationId xmlns:a16="http://schemas.microsoft.com/office/drawing/2014/main" id="{21EE8321-10C5-4EC8-9575-5AD89BF58DD6}"/>
                </a:ext>
              </a:extLst>
            </p:cNvPr>
            <p:cNvPicPr>
              <a:picLocks noChangeAspect="1"/>
            </p:cNvPicPr>
            <p:nvPr/>
          </p:nvPicPr>
          <p:blipFill rotWithShape="1">
            <a:blip r:embed="rId5"/>
            <a:srcRect t="13086" b="7322"/>
            <a:stretch/>
          </p:blipFill>
          <p:spPr>
            <a:xfrm>
              <a:off x="3995503" y="5697808"/>
              <a:ext cx="622136" cy="495174"/>
            </a:xfrm>
            <a:prstGeom prst="rect">
              <a:avLst/>
            </a:prstGeom>
          </p:spPr>
        </p:pic>
      </p:grpSp>
      <p:sp>
        <p:nvSpPr>
          <p:cNvPr id="13" name="AutoShape 6" descr="https://us-api.asm.skype.com/v1/objects/0-cus-d5-775edab9bf72bf64f0927659c12d43c9/views/imgpsh_mobile_save">
            <a:extLst>
              <a:ext uri="{FF2B5EF4-FFF2-40B4-BE49-F238E27FC236}">
                <a16:creationId xmlns:a16="http://schemas.microsoft.com/office/drawing/2014/main" id="{D1EC4295-53D8-45F7-8E41-F4AA4FFEB4F5}"/>
              </a:ext>
            </a:extLst>
          </p:cNvPr>
          <p:cNvSpPr>
            <a:spLocks noChangeAspect="1" noChangeArrowheads="1"/>
          </p:cNvSpPr>
          <p:nvPr/>
        </p:nvSpPr>
        <p:spPr bwMode="auto">
          <a:xfrm>
            <a:off x="2286541" y="1204546"/>
            <a:ext cx="7618919" cy="4285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cxnSp>
        <p:nvCxnSpPr>
          <p:cNvPr id="38" name="Straight Arrow Connector 37">
            <a:extLst>
              <a:ext uri="{FF2B5EF4-FFF2-40B4-BE49-F238E27FC236}">
                <a16:creationId xmlns:a16="http://schemas.microsoft.com/office/drawing/2014/main" id="{7C014C81-EE6C-484E-B97C-6CBB5929C000}"/>
              </a:ext>
            </a:extLst>
          </p:cNvPr>
          <p:cNvCxnSpPr>
            <a:cxnSpLocks/>
          </p:cNvCxnSpPr>
          <p:nvPr/>
        </p:nvCxnSpPr>
        <p:spPr>
          <a:xfrm flipH="1">
            <a:off x="4096034" y="2878746"/>
            <a:ext cx="1621330" cy="2801645"/>
          </a:xfrm>
          <a:prstGeom prst="straightConnector1">
            <a:avLst/>
          </a:prstGeom>
          <a:solidFill>
            <a:srgbClr val="FFFFFF"/>
          </a:solidFill>
          <a:ln w="31750">
            <a:solidFill>
              <a:srgbClr val="8661C5"/>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09478A-8CF2-4224-BEE0-0244509E33D1}"/>
              </a:ext>
            </a:extLst>
          </p:cNvPr>
          <p:cNvCxnSpPr>
            <a:cxnSpLocks/>
          </p:cNvCxnSpPr>
          <p:nvPr/>
        </p:nvCxnSpPr>
        <p:spPr>
          <a:xfrm>
            <a:off x="6486769" y="2878746"/>
            <a:ext cx="1621330" cy="2801645"/>
          </a:xfrm>
          <a:prstGeom prst="straightConnector1">
            <a:avLst/>
          </a:prstGeom>
          <a:solidFill>
            <a:srgbClr val="FFFFFF"/>
          </a:solidFill>
          <a:ln w="31750">
            <a:solidFill>
              <a:srgbClr val="8661C5"/>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AD0EAB7F-446D-44BF-B6E9-BE7D24F2404F}"/>
              </a:ext>
            </a:extLst>
          </p:cNvPr>
          <p:cNvSpPr/>
          <p:nvPr/>
        </p:nvSpPr>
        <p:spPr bwMode="auto">
          <a:xfrm>
            <a:off x="865" y="5591555"/>
            <a:ext cx="3486302" cy="126595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E6D4C510-8619-4A9A-939F-6B0DA60E801D}"/>
              </a:ext>
            </a:extLst>
          </p:cNvPr>
          <p:cNvSpPr/>
          <p:nvPr/>
        </p:nvSpPr>
        <p:spPr bwMode="auto">
          <a:xfrm>
            <a:off x="8758228" y="5591555"/>
            <a:ext cx="3425642" cy="126595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D2DE1D45-28CF-498D-BE97-1F4BEBFBA391}"/>
              </a:ext>
            </a:extLst>
          </p:cNvPr>
          <p:cNvSpPr/>
          <p:nvPr/>
        </p:nvSpPr>
        <p:spPr>
          <a:xfrm>
            <a:off x="4504993" y="5035537"/>
            <a:ext cx="3182017" cy="318312"/>
          </a:xfrm>
          <a:prstGeom prst="rect">
            <a:avLst/>
          </a:prstGeom>
        </p:spPr>
        <p:txBody>
          <a:bodyPr wrap="square">
            <a:spAutoFit/>
          </a:bodyPr>
          <a:lstStyle/>
          <a:p>
            <a:pPr algn="ctr">
              <a:lnSpc>
                <a:spcPct val="90000"/>
              </a:lnSpc>
              <a:spcAft>
                <a:spcPts val="600"/>
              </a:spcAft>
              <a:defRPr/>
            </a:pPr>
            <a:r>
              <a:rPr lang="en-US" sz="1600" dirty="0">
                <a:solidFill>
                  <a:schemeClr val="tx1">
                    <a:lumMod val="50000"/>
                    <a:lumOff val="50000"/>
                  </a:schemeClr>
                </a:solidFill>
              </a:rPr>
              <a:t>Intelligent </a:t>
            </a:r>
            <a:r>
              <a:rPr lang="en-US" sz="1600" dirty="0">
                <a:solidFill>
                  <a:schemeClr val="tx1">
                    <a:lumMod val="50000"/>
                    <a:lumOff val="50000"/>
                  </a:schemeClr>
                </a:solidFill>
                <a:latin typeface="Segoe UI Semibold"/>
              </a:rPr>
              <a:t>content services</a:t>
            </a:r>
          </a:p>
        </p:txBody>
      </p:sp>
      <p:sp>
        <p:nvSpPr>
          <p:cNvPr id="47" name="Rectangle 46">
            <a:extLst>
              <a:ext uri="{FF2B5EF4-FFF2-40B4-BE49-F238E27FC236}">
                <a16:creationId xmlns:a16="http://schemas.microsoft.com/office/drawing/2014/main" id="{DAAB135F-5AFC-4DE2-A7DB-CD640E3B6320}"/>
              </a:ext>
            </a:extLst>
          </p:cNvPr>
          <p:cNvSpPr/>
          <p:nvPr/>
        </p:nvSpPr>
        <p:spPr>
          <a:xfrm>
            <a:off x="4549809" y="4629971"/>
            <a:ext cx="3092383" cy="318312"/>
          </a:xfrm>
          <a:prstGeom prst="rect">
            <a:avLst/>
          </a:prstGeom>
        </p:spPr>
        <p:txBody>
          <a:bodyPr wrap="square">
            <a:spAutoFit/>
          </a:bodyPr>
          <a:lstStyle/>
          <a:p>
            <a:pPr algn="ctr">
              <a:lnSpc>
                <a:spcPct val="90000"/>
              </a:lnSpc>
              <a:spcAft>
                <a:spcPts val="600"/>
              </a:spcAft>
              <a:defRPr/>
            </a:pPr>
            <a:r>
              <a:rPr lang="en-US" sz="1600" dirty="0">
                <a:solidFill>
                  <a:schemeClr val="tx1">
                    <a:lumMod val="50000"/>
                    <a:lumOff val="50000"/>
                  </a:schemeClr>
                </a:solidFill>
              </a:rPr>
              <a:t>Intelligent</a:t>
            </a:r>
            <a:r>
              <a:rPr lang="en-US" sz="1600" dirty="0">
                <a:solidFill>
                  <a:schemeClr val="tx1">
                    <a:lumMod val="50000"/>
                    <a:lumOff val="50000"/>
                  </a:schemeClr>
                </a:solidFill>
                <a:latin typeface="Segoe UI Semibold"/>
              </a:rPr>
              <a:t> file experiences</a:t>
            </a:r>
          </a:p>
        </p:txBody>
      </p:sp>
    </p:spTree>
    <p:extLst>
      <p:ext uri="{BB962C8B-B14F-4D97-AF65-F5344CB8AC3E}">
        <p14:creationId xmlns:p14="http://schemas.microsoft.com/office/powerpoint/2010/main" val="1254676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0"/>
                                  </p:stCondLst>
                                  <p:childTnLst>
                                    <p:animMotion origin="layout" path="M 0 2.22222E-6 L 0 0.03541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0"/>
                                  </p:stCondLst>
                                  <p:childTnLst>
                                    <p:animMotion origin="layout" path="M -3.95833E-6 1.48148E-6 L -0.04635 0.00046 " pathEditMode="relative" rAng="0" ptsTypes="AA">
                                      <p:cBhvr>
                                        <p:cTn id="19" dur="700" spd="-100000" fill="hold"/>
                                        <p:tgtEl>
                                          <p:spTgt spid="21"/>
                                        </p:tgtEl>
                                        <p:attrNameLst>
                                          <p:attrName>ppt_x</p:attrName>
                                          <p:attrName>ppt_y</p:attrName>
                                        </p:attrNameLst>
                                      </p:cBhvr>
                                      <p:rCtr x="-2318" y="23"/>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nodeType="withEffect">
                                  <p:stCondLst>
                                    <p:cond delay="0"/>
                                  </p:stCondLst>
                                  <p:childTnLst>
                                    <p:animMotion origin="layout" path="M 1.11022E-16 3.7037E-7 L 0.06237 3.7037E-7 " pathEditMode="relative" rAng="0" ptsTypes="AA">
                                      <p:cBhvr>
                                        <p:cTn id="24" dur="700" spd="-100000" fill="hold"/>
                                        <p:tgtEl>
                                          <p:spTgt spid="23"/>
                                        </p:tgtEl>
                                        <p:attrNameLst>
                                          <p:attrName>ppt_x</p:attrName>
                                          <p:attrName>ppt_y</p:attrName>
                                        </p:attrNameLst>
                                      </p:cBhvr>
                                      <p:rCtr x="3112" y="0"/>
                                    </p:animMotion>
                                  </p:childTnLst>
                                </p:cTn>
                              </p:par>
                              <p:par>
                                <p:cTn id="25" presetID="10" presetClass="entr" presetSubtype="0" fill="hold" nodeType="withEffect">
                                  <p:stCondLst>
                                    <p:cond delay="55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nodeType="withEffect">
                                  <p:stCondLst>
                                    <p:cond delay="550"/>
                                  </p:stCondLst>
                                  <p:childTnLst>
                                    <p:animMotion origin="layout" path="M -4.79167E-6 2.59259E-6 L -4.79167E-6 0.03541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nodeType="withEffect">
                                  <p:stCondLst>
                                    <p:cond delay="5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nodeType="withEffect">
                                  <p:stCondLst>
                                    <p:cond delay="550"/>
                                  </p:stCondLst>
                                  <p:childTnLst>
                                    <p:animMotion origin="layout" path="M -4.79167E-6 2.59259E-6 L -4.79167E-6 0.03541 " pathEditMode="relative" rAng="0" ptsTypes="AA">
                                      <p:cBhvr>
                                        <p:cTn id="34" dur="700" spd="-100000" fill="hold"/>
                                        <p:tgtEl>
                                          <p:spTgt spid="14"/>
                                        </p:tgtEl>
                                        <p:attrNameLst>
                                          <p:attrName>ppt_x</p:attrName>
                                          <p:attrName>ppt_y</p:attrName>
                                        </p:attrNameLst>
                                      </p:cBhvr>
                                      <p:rCtr x="0" y="1759"/>
                                    </p:animMotion>
                                  </p:childTnLst>
                                </p:cTn>
                              </p:par>
                            </p:childTnLst>
                          </p:cTn>
                        </p:par>
                        <p:par>
                          <p:cTn id="35" fill="hold">
                            <p:stCondLst>
                              <p:cond delay="1250"/>
                            </p:stCondLst>
                            <p:childTnLst>
                              <p:par>
                                <p:cTn id="36" presetID="22" presetClass="entr" presetSubtype="4"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down)">
                                      <p:cBhvr>
                                        <p:cTn id="38" dur="650"/>
                                        <p:tgtEl>
                                          <p:spTgt spid="38"/>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6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A17710-4DDA-B54A-B27B-2EC9D49600E3}"/>
              </a:ext>
            </a:extLst>
          </p:cNvPr>
          <p:cNvSpPr/>
          <p:nvPr/>
        </p:nvSpPr>
        <p:spPr>
          <a:xfrm>
            <a:off x="365760" y="2026533"/>
            <a:ext cx="10625893" cy="1420004"/>
          </a:xfrm>
          <a:prstGeom prst="rect">
            <a:avLst/>
          </a:prstGeom>
        </p:spPr>
        <p:txBody>
          <a:bodyPr wrap="square">
            <a:spAutoFit/>
          </a:bodyPr>
          <a:lstStyle/>
          <a:p>
            <a:pPr marL="347472" indent="-342900">
              <a:lnSpc>
                <a:spcPct val="150000"/>
              </a:lnSpc>
              <a:buFont typeface="Arial" panose="020B0604020202020204" pitchFamily="34" charset="0"/>
              <a:buChar char="•"/>
            </a:pPr>
            <a:r>
              <a:rPr lang="en-US" sz="2000" dirty="0">
                <a:solidFill>
                  <a:schemeClr val="bg2">
                    <a:lumMod val="25000"/>
                  </a:schemeClr>
                </a:solidFill>
                <a:latin typeface="Segoe UI" panose="020B0502040204020203" pitchFamily="34" charset="0"/>
                <a:cs typeface="Segoe UI" panose="020B0502040204020203" pitchFamily="34" charset="0"/>
              </a:rPr>
              <a:t>Ensure participants are grounded in what’s possible with modern workplace collaboration</a:t>
            </a:r>
          </a:p>
          <a:p>
            <a:pPr marL="347472" indent="-342900">
              <a:lnSpc>
                <a:spcPct val="150000"/>
              </a:lnSpc>
              <a:buFont typeface="Arial" panose="020B0604020202020204" pitchFamily="34" charset="0"/>
              <a:buChar char="•"/>
            </a:pPr>
            <a:r>
              <a:rPr lang="en-US" sz="2000" dirty="0">
                <a:solidFill>
                  <a:schemeClr val="bg2">
                    <a:lumMod val="25000"/>
                  </a:schemeClr>
                </a:solidFill>
                <a:latin typeface="Segoe UI" panose="020B0502040204020203" pitchFamily="34" charset="0"/>
                <a:cs typeface="Segoe UI" panose="020B0502040204020203" pitchFamily="34" charset="0"/>
              </a:rPr>
              <a:t>Develop current state understanding of existing SharePoint environment</a:t>
            </a:r>
          </a:p>
          <a:p>
            <a:pPr marL="342900" indent="-342900">
              <a:lnSpc>
                <a:spcPct val="150000"/>
              </a:lnSpc>
              <a:buFont typeface="Arial" panose="020B0604020202020204" pitchFamily="34" charset="0"/>
              <a:buChar char="•"/>
            </a:pPr>
            <a:r>
              <a:rPr lang="en-US" sz="2000" dirty="0">
                <a:solidFill>
                  <a:schemeClr val="bg2">
                    <a:lumMod val="25000"/>
                  </a:schemeClr>
                </a:solidFill>
                <a:latin typeface="Segoe UI" panose="020B0502040204020203" pitchFamily="34" charset="0"/>
                <a:cs typeface="Segoe UI" panose="020B0502040204020203" pitchFamily="34" charset="0"/>
              </a:rPr>
              <a:t>Identify target transformation pilot site</a:t>
            </a:r>
          </a:p>
        </p:txBody>
      </p:sp>
      <p:sp>
        <p:nvSpPr>
          <p:cNvPr id="11" name="Title 10">
            <a:extLst>
              <a:ext uri="{FF2B5EF4-FFF2-40B4-BE49-F238E27FC236}">
                <a16:creationId xmlns:a16="http://schemas.microsoft.com/office/drawing/2014/main" id="{EEDC3012-16ED-584B-A2F3-C4AB0F821C1F}"/>
              </a:ext>
            </a:extLst>
          </p:cNvPr>
          <p:cNvSpPr>
            <a:spLocks noGrp="1"/>
          </p:cNvSpPr>
          <p:nvPr>
            <p:ph type="title"/>
          </p:nvPr>
        </p:nvSpPr>
        <p:spPr>
          <a:xfrm>
            <a:off x="365760" y="334877"/>
            <a:ext cx="11407140" cy="666115"/>
          </a:xfrm>
        </p:spPr>
        <p:txBody>
          <a:bodyPr/>
          <a:lstStyle/>
          <a:p>
            <a:r>
              <a:rPr lang="en-US"/>
              <a:t>Day 1 key outcomes</a:t>
            </a:r>
          </a:p>
        </p:txBody>
      </p:sp>
      <p:sp>
        <p:nvSpPr>
          <p:cNvPr id="18" name="Slide Number Placeholder 5">
            <a:extLst>
              <a:ext uri="{FF2B5EF4-FFF2-40B4-BE49-F238E27FC236}">
                <a16:creationId xmlns:a16="http://schemas.microsoft.com/office/drawing/2014/main" id="{52D91866-6E14-D343-99E8-7DE5CFA0ADFC}"/>
              </a:ext>
            </a:extLst>
          </p:cNvPr>
          <p:cNvSpPr>
            <a:spLocks noGrp="1"/>
          </p:cNvSpPr>
          <p:nvPr>
            <p:ph type="sldNum" sz="quarter" idx="4294967295"/>
          </p:nvPr>
        </p:nvSpPr>
        <p:spPr>
          <a:xfrm>
            <a:off x="8610600" y="6466462"/>
            <a:ext cx="3434080" cy="365125"/>
          </a:xfrm>
          <a:prstGeom prst="rect">
            <a:avLst/>
          </a:prstGeom>
        </p:spPr>
        <p:txBody>
          <a:bodyPr/>
          <a:lstStyle/>
          <a:p>
            <a:pPr algn="r"/>
            <a:fld id="{56C95278-0CE0-4F08-877C-BF6662112D1D}" type="slidenum">
              <a:rPr lang="en-US" sz="1000" smtClean="0">
                <a:solidFill>
                  <a:schemeClr val="bg1">
                    <a:lumMod val="75000"/>
                  </a:schemeClr>
                </a:solidFill>
              </a:rPr>
              <a:pPr algn="r"/>
              <a:t>6</a:t>
            </a:fld>
            <a:endParaRPr lang="en-US" sz="1000">
              <a:solidFill>
                <a:schemeClr val="bg1">
                  <a:lumMod val="75000"/>
                </a:schemeClr>
              </a:solidFill>
            </a:endParaRPr>
          </a:p>
        </p:txBody>
      </p:sp>
    </p:spTree>
    <p:extLst>
      <p:ext uri="{BB962C8B-B14F-4D97-AF65-F5344CB8AC3E}">
        <p14:creationId xmlns:p14="http://schemas.microsoft.com/office/powerpoint/2010/main" val="4272131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ACDEC0B6-DB13-497F-940D-F7B875F5BB1E}"/>
              </a:ext>
            </a:extLst>
          </p:cNvPr>
          <p:cNvGrpSpPr/>
          <p:nvPr/>
        </p:nvGrpSpPr>
        <p:grpSpPr>
          <a:xfrm>
            <a:off x="864" y="2148043"/>
            <a:ext cx="6095136" cy="912677"/>
            <a:chOff x="0" y="2147861"/>
            <a:chExt cx="6096000" cy="912806"/>
          </a:xfrm>
        </p:grpSpPr>
        <p:sp>
          <p:nvSpPr>
            <p:cNvPr id="86" name="Rectangle 85">
              <a:extLst>
                <a:ext uri="{FF2B5EF4-FFF2-40B4-BE49-F238E27FC236}">
                  <a16:creationId xmlns:a16="http://schemas.microsoft.com/office/drawing/2014/main" id="{2181EEBA-96C6-4D36-B4CD-81FAE44A1444}"/>
                </a:ext>
              </a:extLst>
            </p:cNvPr>
            <p:cNvSpPr/>
            <p:nvPr/>
          </p:nvSpPr>
          <p:spPr bwMode="auto">
            <a:xfrm>
              <a:off x="0" y="2147861"/>
              <a:ext cx="6096000" cy="912806"/>
            </a:xfrm>
            <a:prstGeom prst="rect">
              <a:avLst/>
            </a:prstGeom>
            <a:solidFill>
              <a:srgbClr val="008575">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3E07105E-4B7A-41FC-B80B-386F01EF994E}"/>
                </a:ext>
              </a:extLst>
            </p:cNvPr>
            <p:cNvSpPr/>
            <p:nvPr/>
          </p:nvSpPr>
          <p:spPr>
            <a:xfrm>
              <a:off x="1606143" y="2621564"/>
              <a:ext cx="3613777" cy="296363"/>
            </a:xfrm>
            <a:prstGeom prst="rect">
              <a:avLst/>
            </a:prstGeom>
          </p:spPr>
          <p:txBody>
            <a:bodyPr wrap="square">
              <a:spAutoFit/>
            </a:bodyPr>
            <a:lstStyle/>
            <a:p>
              <a:pPr algn="ctr" defTabSz="914192">
                <a:spcAft>
                  <a:spcPts val="1000"/>
                </a:spcAft>
                <a:defRPr/>
              </a:pPr>
              <a:r>
                <a:rPr lang="en-US" sz="1300" dirty="0">
                  <a:gradFill>
                    <a:gsLst>
                      <a:gs pos="2917">
                        <a:srgbClr val="000000"/>
                      </a:gs>
                      <a:gs pos="30000">
                        <a:srgbClr val="000000"/>
                      </a:gs>
                    </a:gsLst>
                    <a:lin ang="5400000" scaled="0"/>
                  </a:gradFill>
                  <a:latin typeface="Segoe UI Semibold"/>
                </a:rPr>
                <a:t>Capture and distribute knowledge</a:t>
              </a:r>
            </a:p>
          </p:txBody>
        </p:sp>
        <p:sp>
          <p:nvSpPr>
            <p:cNvPr id="88" name="Rectangle 87">
              <a:extLst>
                <a:ext uri="{FF2B5EF4-FFF2-40B4-BE49-F238E27FC236}">
                  <a16:creationId xmlns:a16="http://schemas.microsoft.com/office/drawing/2014/main" id="{103935CD-9F70-400C-9C6C-3E6B7741D147}"/>
                </a:ext>
              </a:extLst>
            </p:cNvPr>
            <p:cNvSpPr/>
            <p:nvPr/>
          </p:nvSpPr>
          <p:spPr>
            <a:xfrm>
              <a:off x="1782331" y="2314583"/>
              <a:ext cx="3261400" cy="275973"/>
            </a:xfrm>
            <a:prstGeom prst="rect">
              <a:avLst/>
            </a:prstGeom>
          </p:spPr>
          <p:txBody>
            <a:bodyPr wrap="square">
              <a:spAutoFit/>
            </a:bodyPr>
            <a:lstStyle/>
            <a:p>
              <a:pPr algn="ctr" defTabSz="914192">
                <a:lnSpc>
                  <a:spcPct val="90000"/>
                </a:lnSpc>
                <a:spcAft>
                  <a:spcPts val="1000"/>
                </a:spcAft>
                <a:defRPr/>
              </a:pPr>
              <a:r>
                <a:rPr lang="en-US" sz="1300" dirty="0">
                  <a:gradFill>
                    <a:gsLst>
                      <a:gs pos="2917">
                        <a:srgbClr val="000000"/>
                      </a:gs>
                      <a:gs pos="30000">
                        <a:srgbClr val="000000"/>
                      </a:gs>
                    </a:gsLst>
                    <a:lin ang="5400000" scaled="0"/>
                  </a:gradFill>
                  <a:latin typeface="Segoe UI Semibold"/>
                </a:rPr>
                <a:t>Share files with a broad audience</a:t>
              </a:r>
            </a:p>
          </p:txBody>
        </p:sp>
      </p:grpSp>
      <p:grpSp>
        <p:nvGrpSpPr>
          <p:cNvPr id="89" name="Group 88">
            <a:extLst>
              <a:ext uri="{FF2B5EF4-FFF2-40B4-BE49-F238E27FC236}">
                <a16:creationId xmlns:a16="http://schemas.microsoft.com/office/drawing/2014/main" id="{2298D2D3-868C-4855-9366-A842947C82C9}"/>
              </a:ext>
            </a:extLst>
          </p:cNvPr>
          <p:cNvGrpSpPr/>
          <p:nvPr/>
        </p:nvGrpSpPr>
        <p:grpSpPr>
          <a:xfrm>
            <a:off x="6096000" y="2148043"/>
            <a:ext cx="6095136" cy="912677"/>
            <a:chOff x="6096000" y="2147861"/>
            <a:chExt cx="6096000" cy="912806"/>
          </a:xfrm>
        </p:grpSpPr>
        <p:sp>
          <p:nvSpPr>
            <p:cNvPr id="90" name="Rectangle 89">
              <a:extLst>
                <a:ext uri="{FF2B5EF4-FFF2-40B4-BE49-F238E27FC236}">
                  <a16:creationId xmlns:a16="http://schemas.microsoft.com/office/drawing/2014/main" id="{CF96E02A-0F51-4DF4-888B-87BD6C90E872}"/>
                </a:ext>
              </a:extLst>
            </p:cNvPr>
            <p:cNvSpPr/>
            <p:nvPr/>
          </p:nvSpPr>
          <p:spPr bwMode="auto">
            <a:xfrm>
              <a:off x="6096000" y="2147861"/>
              <a:ext cx="6096000" cy="912806"/>
            </a:xfrm>
            <a:prstGeom prst="rect">
              <a:avLst/>
            </a:prstGeom>
            <a:solidFill>
              <a:srgbClr val="008575">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9A7B6C05-4B00-4B63-8CEB-DA899D403B6A}"/>
                </a:ext>
              </a:extLst>
            </p:cNvPr>
            <p:cNvSpPr/>
            <p:nvPr/>
          </p:nvSpPr>
          <p:spPr>
            <a:xfrm>
              <a:off x="7109234" y="2314583"/>
              <a:ext cx="2796766" cy="296363"/>
            </a:xfrm>
            <a:prstGeom prst="rect">
              <a:avLst/>
            </a:prstGeom>
          </p:spPr>
          <p:txBody>
            <a:bodyPr wrap="square">
              <a:spAutoFit/>
            </a:bodyPr>
            <a:lstStyle/>
            <a:p>
              <a:pPr algn="ctr" defTabSz="914192">
                <a:spcAft>
                  <a:spcPts val="1000"/>
                </a:spcAft>
                <a:defRPr/>
              </a:pPr>
              <a:r>
                <a:rPr lang="en-US" sz="1300" dirty="0">
                  <a:gradFill>
                    <a:gsLst>
                      <a:gs pos="2917">
                        <a:srgbClr val="000000"/>
                      </a:gs>
                      <a:gs pos="30000">
                        <a:srgbClr val="000000"/>
                      </a:gs>
                    </a:gsLst>
                    <a:lin ang="5400000" scaled="0"/>
                  </a:gradFill>
                  <a:latin typeface="Segoe UI Semibold"/>
                </a:rPr>
                <a:t>Intranet sites, news, lists and apps</a:t>
              </a:r>
            </a:p>
          </p:txBody>
        </p:sp>
        <p:sp>
          <p:nvSpPr>
            <p:cNvPr id="92" name="Rectangle 91">
              <a:extLst>
                <a:ext uri="{FF2B5EF4-FFF2-40B4-BE49-F238E27FC236}">
                  <a16:creationId xmlns:a16="http://schemas.microsoft.com/office/drawing/2014/main" id="{E632D6EA-C836-43E1-BCC3-1BE86ECFC62B}"/>
                </a:ext>
              </a:extLst>
            </p:cNvPr>
            <p:cNvSpPr/>
            <p:nvPr/>
          </p:nvSpPr>
          <p:spPr>
            <a:xfrm>
              <a:off x="6929259" y="2621564"/>
              <a:ext cx="3156716" cy="296363"/>
            </a:xfrm>
            <a:prstGeom prst="rect">
              <a:avLst/>
            </a:prstGeom>
          </p:spPr>
          <p:txBody>
            <a:bodyPr wrap="square">
              <a:spAutoFit/>
            </a:bodyPr>
            <a:lstStyle/>
            <a:p>
              <a:pPr algn="ctr" defTabSz="914192">
                <a:spcAft>
                  <a:spcPts val="1000"/>
                </a:spcAft>
                <a:defRPr/>
              </a:pPr>
              <a:r>
                <a:rPr lang="en-US" sz="1300" dirty="0">
                  <a:gradFill>
                    <a:gsLst>
                      <a:gs pos="2917">
                        <a:srgbClr val="000000"/>
                      </a:gs>
                      <a:gs pos="30000">
                        <a:srgbClr val="000000"/>
                      </a:gs>
                    </a:gsLst>
                    <a:lin ang="5400000" scaled="0"/>
                  </a:gradFill>
                  <a:latin typeface="Segoe UI Semibold"/>
                </a:rPr>
                <a:t>Intelligent content management</a:t>
              </a:r>
            </a:p>
          </p:txBody>
        </p:sp>
      </p:grpSp>
      <p:sp>
        <p:nvSpPr>
          <p:cNvPr id="22" name="Oval 21">
            <a:extLst>
              <a:ext uri="{FF2B5EF4-FFF2-40B4-BE49-F238E27FC236}">
                <a16:creationId xmlns:a16="http://schemas.microsoft.com/office/drawing/2014/main" id="{B2929400-4788-4633-9308-9A6D3EB761D5}"/>
              </a:ext>
            </a:extLst>
          </p:cNvPr>
          <p:cNvSpPr/>
          <p:nvPr/>
        </p:nvSpPr>
        <p:spPr bwMode="auto">
          <a:xfrm>
            <a:off x="3134083" y="1779100"/>
            <a:ext cx="6053565" cy="605356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Isosceles Triangle 49">
            <a:extLst>
              <a:ext uri="{FF2B5EF4-FFF2-40B4-BE49-F238E27FC236}">
                <a16:creationId xmlns:a16="http://schemas.microsoft.com/office/drawing/2014/main" id="{78C3B8A0-0F9A-4701-8035-A2868CCC84F2}"/>
              </a:ext>
            </a:extLst>
          </p:cNvPr>
          <p:cNvSpPr/>
          <p:nvPr/>
        </p:nvSpPr>
        <p:spPr bwMode="auto">
          <a:xfrm>
            <a:off x="3856507" y="2200045"/>
            <a:ext cx="4492761" cy="3904019"/>
          </a:xfrm>
          <a:prstGeom prst="triangle">
            <a:avLst/>
          </a:prstGeom>
          <a:solidFill>
            <a:srgbClr val="FFFFFF"/>
          </a:solidFill>
          <a:ln w="222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TextBox 230">
            <a:extLst>
              <a:ext uri="{FF2B5EF4-FFF2-40B4-BE49-F238E27FC236}">
                <a16:creationId xmlns:a16="http://schemas.microsoft.com/office/drawing/2014/main" id="{9CA2340D-2D1C-4C8F-BA73-778A6DFE4132}"/>
              </a:ext>
            </a:extLst>
          </p:cNvPr>
          <p:cNvSpPr txBox="1"/>
          <p:nvPr/>
        </p:nvSpPr>
        <p:spPr>
          <a:xfrm>
            <a:off x="435204" y="289410"/>
            <a:ext cx="11308039" cy="1080435"/>
          </a:xfrm>
          <a:prstGeom prst="rect">
            <a:avLst/>
          </a:prstGeom>
          <a:noFill/>
        </p:spPr>
        <p:txBody>
          <a:bodyPr wrap="square" lIns="179108" tIns="143285" rIns="179108" bIns="143285" rtlCol="0">
            <a:spAutoFit/>
          </a:bodyPr>
          <a:lstStyle>
            <a:defPPr>
              <a:defRPr lang="en-US"/>
            </a:defPPr>
            <a:lvl1pPr algn="ctr" defTabSz="913522">
              <a:lnSpc>
                <a:spcPct val="90000"/>
              </a:lnSpc>
              <a:spcAft>
                <a:spcPts val="600"/>
              </a:spcAft>
              <a:defRPr sz="4000" kern="0">
                <a:gradFill>
                  <a:gsLst>
                    <a:gs pos="25490">
                      <a:schemeClr val="tx1"/>
                    </a:gs>
                    <a:gs pos="42000">
                      <a:schemeClr val="tx1"/>
                    </a:gs>
                  </a:gsLst>
                  <a:lin ang="0" scaled="0"/>
                </a:gradFill>
                <a:latin typeface="Segoe UI Semibold" panose="020B0702040204020203" pitchFamily="34" charset="0"/>
                <a:cs typeface="Segoe UI Semibold" panose="020B0702040204020203" pitchFamily="34" charset="0"/>
              </a:defRPr>
            </a:lvl1pPr>
          </a:lstStyle>
          <a:p>
            <a:pPr defTabSz="913171">
              <a:defRPr/>
            </a:pPr>
            <a:r>
              <a:rPr lang="en-US" sz="3200" dirty="0">
                <a:gradFill>
                  <a:gsLst>
                    <a:gs pos="25490">
                      <a:srgbClr val="1A1A1A"/>
                    </a:gs>
                    <a:gs pos="42000">
                      <a:srgbClr val="1A1A1A"/>
                    </a:gs>
                  </a:gsLst>
                  <a:lin ang="0" scaled="0"/>
                </a:gradFill>
                <a:latin typeface="Segoe UI Semibold"/>
              </a:rPr>
              <a:t>Share and work together on files </a:t>
            </a:r>
            <a:br>
              <a:rPr lang="en-US" sz="3200" dirty="0">
                <a:gradFill>
                  <a:gsLst>
                    <a:gs pos="25490">
                      <a:srgbClr val="1A1A1A"/>
                    </a:gs>
                    <a:gs pos="42000">
                      <a:srgbClr val="1A1A1A"/>
                    </a:gs>
                  </a:gsLst>
                  <a:lin ang="0" scaled="0"/>
                </a:gradFill>
                <a:latin typeface="Segoe UI Semibold"/>
              </a:rPr>
            </a:br>
            <a:r>
              <a:rPr lang="en-US" sz="2400" dirty="0">
                <a:gradFill>
                  <a:gsLst>
                    <a:gs pos="25490">
                      <a:srgbClr val="1A1A1A"/>
                    </a:gs>
                    <a:gs pos="42000">
                      <a:srgbClr val="1A1A1A"/>
                    </a:gs>
                  </a:gsLst>
                  <a:lin ang="0" scaled="0"/>
                </a:gradFill>
                <a:latin typeface="+mn-lt"/>
              </a:rPr>
              <a:t>throughout </a:t>
            </a:r>
            <a:r>
              <a:rPr lang="en-US" sz="2400" dirty="0">
                <a:solidFill>
                  <a:srgbClr val="0078D4"/>
                </a:solidFill>
                <a:latin typeface="+mn-lt"/>
              </a:rPr>
              <a:t>Microsoft 365</a:t>
            </a:r>
            <a:endParaRPr lang="en-US" sz="3200" dirty="0">
              <a:gradFill>
                <a:gsLst>
                  <a:gs pos="25490">
                    <a:srgbClr val="1A1A1A"/>
                  </a:gs>
                  <a:gs pos="42000">
                    <a:srgbClr val="1A1A1A"/>
                  </a:gs>
                </a:gsLst>
                <a:lin ang="0" scaled="0"/>
              </a:gradFill>
              <a:latin typeface="+mn-lt"/>
            </a:endParaRPr>
          </a:p>
        </p:txBody>
      </p:sp>
      <p:sp>
        <p:nvSpPr>
          <p:cNvPr id="13" name="AutoShape 6" descr="https://us-api.asm.skype.com/v1/objects/0-cus-d5-775edab9bf72bf64f0927659c12d43c9/views/imgpsh_mobile_save">
            <a:extLst>
              <a:ext uri="{FF2B5EF4-FFF2-40B4-BE49-F238E27FC236}">
                <a16:creationId xmlns:a16="http://schemas.microsoft.com/office/drawing/2014/main" id="{D1EC4295-53D8-45F7-8E41-F4AA4FFEB4F5}"/>
              </a:ext>
            </a:extLst>
          </p:cNvPr>
          <p:cNvSpPr>
            <a:spLocks noChangeAspect="1" noChangeArrowheads="1"/>
          </p:cNvSpPr>
          <p:nvPr/>
        </p:nvSpPr>
        <p:spPr bwMode="auto">
          <a:xfrm>
            <a:off x="2286541" y="1204546"/>
            <a:ext cx="7618919" cy="4285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grpSp>
        <p:nvGrpSpPr>
          <p:cNvPr id="43" name="Group 42">
            <a:extLst>
              <a:ext uri="{FF2B5EF4-FFF2-40B4-BE49-F238E27FC236}">
                <a16:creationId xmlns:a16="http://schemas.microsoft.com/office/drawing/2014/main" id="{D71F76CF-50FA-4965-BB9E-7956FE142DC4}"/>
              </a:ext>
            </a:extLst>
          </p:cNvPr>
          <p:cNvGrpSpPr/>
          <p:nvPr/>
        </p:nvGrpSpPr>
        <p:grpSpPr>
          <a:xfrm>
            <a:off x="7802968" y="5648506"/>
            <a:ext cx="918637" cy="918637"/>
            <a:chOff x="3789796" y="5428620"/>
            <a:chExt cx="1033551" cy="1033551"/>
          </a:xfrm>
        </p:grpSpPr>
        <p:sp>
          <p:nvSpPr>
            <p:cNvPr id="44" name="Oval 43">
              <a:extLst>
                <a:ext uri="{FF2B5EF4-FFF2-40B4-BE49-F238E27FC236}">
                  <a16:creationId xmlns:a16="http://schemas.microsoft.com/office/drawing/2014/main" id="{1BE169A9-3892-499A-A21A-A68C2A467821}"/>
                </a:ext>
              </a:extLst>
            </p:cNvPr>
            <p:cNvSpPr/>
            <p:nvPr/>
          </p:nvSpPr>
          <p:spPr bwMode="auto">
            <a:xfrm rot="14376884">
              <a:off x="3789796" y="5428620"/>
              <a:ext cx="1033551" cy="1033551"/>
            </a:xfrm>
            <a:prstGeom prst="ellipse">
              <a:avLst/>
            </a:prstGeom>
            <a:solidFill>
              <a:srgbClr val="FFFFFF"/>
            </a:solidFill>
            <a:ln w="25400">
              <a:solidFill>
                <a:srgbClr val="005A9F"/>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45" name="Picture 44" descr="A picture containing building&#10;&#10;Description automatically generated">
              <a:extLst>
                <a:ext uri="{FF2B5EF4-FFF2-40B4-BE49-F238E27FC236}">
                  <a16:creationId xmlns:a16="http://schemas.microsoft.com/office/drawing/2014/main" id="{5CF09533-937D-49CE-BB67-DCE76AF897EB}"/>
                </a:ext>
              </a:extLst>
            </p:cNvPr>
            <p:cNvPicPr>
              <a:picLocks noChangeAspect="1"/>
            </p:cNvPicPr>
            <p:nvPr/>
          </p:nvPicPr>
          <p:blipFill rotWithShape="1">
            <a:blip r:embed="rId3"/>
            <a:srcRect t="13086" b="7322"/>
            <a:stretch/>
          </p:blipFill>
          <p:spPr>
            <a:xfrm>
              <a:off x="3995503" y="5697808"/>
              <a:ext cx="622136" cy="495174"/>
            </a:xfrm>
            <a:prstGeom prst="rect">
              <a:avLst/>
            </a:prstGeom>
          </p:spPr>
        </p:pic>
      </p:grpSp>
      <p:cxnSp>
        <p:nvCxnSpPr>
          <p:cNvPr id="8" name="Straight Arrow Connector 7">
            <a:extLst>
              <a:ext uri="{FF2B5EF4-FFF2-40B4-BE49-F238E27FC236}">
                <a16:creationId xmlns:a16="http://schemas.microsoft.com/office/drawing/2014/main" id="{6516A156-E686-49FB-AF5D-57DD122F709A}"/>
              </a:ext>
            </a:extLst>
          </p:cNvPr>
          <p:cNvCxnSpPr>
            <a:cxnSpLocks/>
          </p:cNvCxnSpPr>
          <p:nvPr/>
        </p:nvCxnSpPr>
        <p:spPr>
          <a:xfrm flipH="1">
            <a:off x="4096034" y="2878746"/>
            <a:ext cx="1621330" cy="2801645"/>
          </a:xfrm>
          <a:prstGeom prst="straightConnector1">
            <a:avLst/>
          </a:prstGeom>
          <a:solidFill>
            <a:srgbClr val="FFFFFF"/>
          </a:solidFill>
          <a:ln w="31750">
            <a:solidFill>
              <a:srgbClr val="008575"/>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832D507-0604-4840-9972-47D8D32DB974}"/>
              </a:ext>
            </a:extLst>
          </p:cNvPr>
          <p:cNvCxnSpPr>
            <a:cxnSpLocks/>
          </p:cNvCxnSpPr>
          <p:nvPr/>
        </p:nvCxnSpPr>
        <p:spPr>
          <a:xfrm>
            <a:off x="6486769" y="2878746"/>
            <a:ext cx="1621330" cy="2801645"/>
          </a:xfrm>
          <a:prstGeom prst="straightConnector1">
            <a:avLst/>
          </a:prstGeom>
          <a:solidFill>
            <a:srgbClr val="FFFFFF"/>
          </a:solidFill>
          <a:ln w="31750">
            <a:solidFill>
              <a:srgbClr val="008575"/>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172F449F-60B1-4B11-BED2-D5E750FFFD1B}"/>
              </a:ext>
            </a:extLst>
          </p:cNvPr>
          <p:cNvGrpSpPr/>
          <p:nvPr/>
        </p:nvGrpSpPr>
        <p:grpSpPr>
          <a:xfrm>
            <a:off x="5643937" y="2156962"/>
            <a:ext cx="918637" cy="918637"/>
            <a:chOff x="7406598" y="5418830"/>
            <a:chExt cx="1033551" cy="1033551"/>
          </a:xfrm>
        </p:grpSpPr>
        <p:sp>
          <p:nvSpPr>
            <p:cNvPr id="52" name="Oval 51">
              <a:extLst>
                <a:ext uri="{FF2B5EF4-FFF2-40B4-BE49-F238E27FC236}">
                  <a16:creationId xmlns:a16="http://schemas.microsoft.com/office/drawing/2014/main" id="{E64BF112-6943-4E30-9DFE-38F8D1F2C875}"/>
                </a:ext>
              </a:extLst>
            </p:cNvPr>
            <p:cNvSpPr/>
            <p:nvPr/>
          </p:nvSpPr>
          <p:spPr bwMode="auto">
            <a:xfrm rot="7194244">
              <a:off x="7406598" y="5418830"/>
              <a:ext cx="1033551" cy="1033551"/>
            </a:xfrm>
            <a:prstGeom prst="ellipse">
              <a:avLst/>
            </a:prstGeom>
            <a:solidFill>
              <a:srgbClr val="FFFFFF"/>
            </a:solidFill>
            <a:ln w="25400">
              <a:solidFill>
                <a:srgbClr val="00857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53" name="Picture 52" descr="A close up of a sign&#10;&#10;Description automatically generated">
              <a:extLst>
                <a:ext uri="{FF2B5EF4-FFF2-40B4-BE49-F238E27FC236}">
                  <a16:creationId xmlns:a16="http://schemas.microsoft.com/office/drawing/2014/main" id="{FFEFBE20-711C-4F95-A17B-96ACE2E67497}"/>
                </a:ext>
              </a:extLst>
            </p:cNvPr>
            <p:cNvPicPr>
              <a:picLocks noChangeAspect="1"/>
            </p:cNvPicPr>
            <p:nvPr/>
          </p:nvPicPr>
          <p:blipFill>
            <a:blip r:embed="rId4"/>
            <a:stretch>
              <a:fillRect/>
            </a:stretch>
          </p:blipFill>
          <p:spPr>
            <a:xfrm>
              <a:off x="7649103" y="5664374"/>
              <a:ext cx="548542" cy="542462"/>
            </a:xfrm>
            <a:prstGeom prst="rect">
              <a:avLst/>
            </a:prstGeom>
          </p:spPr>
        </p:pic>
      </p:grpSp>
      <p:grpSp>
        <p:nvGrpSpPr>
          <p:cNvPr id="54" name="Group 53">
            <a:extLst>
              <a:ext uri="{FF2B5EF4-FFF2-40B4-BE49-F238E27FC236}">
                <a16:creationId xmlns:a16="http://schemas.microsoft.com/office/drawing/2014/main" id="{82017C70-A48B-47F1-BDA1-BDBA808F38CB}"/>
              </a:ext>
            </a:extLst>
          </p:cNvPr>
          <p:cNvGrpSpPr/>
          <p:nvPr/>
        </p:nvGrpSpPr>
        <p:grpSpPr>
          <a:xfrm>
            <a:off x="3512795" y="5648506"/>
            <a:ext cx="918637" cy="918637"/>
            <a:chOff x="5586481" y="2281514"/>
            <a:chExt cx="1033551" cy="1033551"/>
          </a:xfrm>
        </p:grpSpPr>
        <p:sp>
          <p:nvSpPr>
            <p:cNvPr id="55" name="Oval 54">
              <a:extLst>
                <a:ext uri="{FF2B5EF4-FFF2-40B4-BE49-F238E27FC236}">
                  <a16:creationId xmlns:a16="http://schemas.microsoft.com/office/drawing/2014/main" id="{5863BCF7-EFC7-4E34-9FDA-89A3BA9A3654}"/>
                </a:ext>
              </a:extLst>
            </p:cNvPr>
            <p:cNvSpPr/>
            <p:nvPr/>
          </p:nvSpPr>
          <p:spPr bwMode="auto">
            <a:xfrm>
              <a:off x="5586481" y="2281514"/>
              <a:ext cx="1033551" cy="1033551"/>
            </a:xfrm>
            <a:prstGeom prst="ellipse">
              <a:avLst/>
            </a:prstGeom>
            <a:solidFill>
              <a:srgbClr val="FFFFFF"/>
            </a:solidFill>
            <a:ln w="25400">
              <a:solidFill>
                <a:srgbClr val="8661C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56" name="Picture 55" descr="A picture containing object&#10;&#10;Description automatically generated">
              <a:extLst>
                <a:ext uri="{FF2B5EF4-FFF2-40B4-BE49-F238E27FC236}">
                  <a16:creationId xmlns:a16="http://schemas.microsoft.com/office/drawing/2014/main" id="{CC6C768E-6D38-4D1B-97B2-19677BB29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0120" y="2559940"/>
              <a:ext cx="503932" cy="503932"/>
            </a:xfrm>
            <a:prstGeom prst="rect">
              <a:avLst/>
            </a:prstGeom>
          </p:spPr>
        </p:pic>
      </p:grpSp>
      <p:grpSp>
        <p:nvGrpSpPr>
          <p:cNvPr id="57" name="Group 56">
            <a:extLst>
              <a:ext uri="{FF2B5EF4-FFF2-40B4-BE49-F238E27FC236}">
                <a16:creationId xmlns:a16="http://schemas.microsoft.com/office/drawing/2014/main" id="{8E477BFA-1A80-4BA8-B96D-E55023B86D66}"/>
              </a:ext>
            </a:extLst>
          </p:cNvPr>
          <p:cNvGrpSpPr/>
          <p:nvPr/>
        </p:nvGrpSpPr>
        <p:grpSpPr>
          <a:xfrm>
            <a:off x="4342058" y="1420842"/>
            <a:ext cx="3507886" cy="778492"/>
            <a:chOff x="8531216" y="5097160"/>
            <a:chExt cx="3508383" cy="778602"/>
          </a:xfrm>
        </p:grpSpPr>
        <p:sp>
          <p:nvSpPr>
            <p:cNvPr id="58" name="TextBox 57">
              <a:extLst>
                <a:ext uri="{FF2B5EF4-FFF2-40B4-BE49-F238E27FC236}">
                  <a16:creationId xmlns:a16="http://schemas.microsoft.com/office/drawing/2014/main" id="{4B1BB7DE-CD76-4A7A-9585-F5CF7168D97D}"/>
                </a:ext>
              </a:extLst>
            </p:cNvPr>
            <p:cNvSpPr txBox="1"/>
            <p:nvPr/>
          </p:nvSpPr>
          <p:spPr>
            <a:xfrm>
              <a:off x="8531216" y="5336806"/>
              <a:ext cx="3508383" cy="53895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across </a:t>
              </a:r>
              <a:r>
                <a:rPr lang="en-US" sz="1700" dirty="0">
                  <a:gradFill>
                    <a:gsLst>
                      <a:gs pos="2917">
                        <a:srgbClr val="000000"/>
                      </a:gs>
                      <a:gs pos="30000">
                        <a:srgbClr val="000000"/>
                      </a:gs>
                    </a:gsLst>
                    <a:lin ang="5400000" scaled="0"/>
                  </a:gradFill>
                  <a:latin typeface="Segoe UI Semibold"/>
                </a:rPr>
                <a:t>your organization</a:t>
              </a:r>
            </a:p>
          </p:txBody>
        </p:sp>
        <p:sp>
          <p:nvSpPr>
            <p:cNvPr id="59" name="Rectangle 58">
              <a:extLst>
                <a:ext uri="{FF2B5EF4-FFF2-40B4-BE49-F238E27FC236}">
                  <a16:creationId xmlns:a16="http://schemas.microsoft.com/office/drawing/2014/main" id="{75B17846-BAC0-46F8-9988-E7C731D534B0}"/>
                </a:ext>
              </a:extLst>
            </p:cNvPr>
            <p:cNvSpPr/>
            <p:nvPr/>
          </p:nvSpPr>
          <p:spPr>
            <a:xfrm>
              <a:off x="9456413" y="5097160"/>
              <a:ext cx="1657988" cy="403124"/>
            </a:xfrm>
            <a:prstGeom prst="rect">
              <a:avLst/>
            </a:prstGeom>
          </p:spPr>
          <p:txBody>
            <a:bodyPr wrap="square">
              <a:spAutoFit/>
            </a:bodyPr>
            <a:lstStyle/>
            <a:p>
              <a:pPr algn="ctr" defTabSz="914192">
                <a:lnSpc>
                  <a:spcPct val="90000"/>
                </a:lnSpc>
                <a:spcAft>
                  <a:spcPts val="1000"/>
                </a:spcAft>
                <a:defRPr/>
              </a:pPr>
              <a:r>
                <a:rPr lang="en-US" sz="2200" kern="0" dirty="0">
                  <a:gradFill>
                    <a:gsLst>
                      <a:gs pos="72000">
                        <a:srgbClr val="008575"/>
                      </a:gs>
                      <a:gs pos="100000">
                        <a:srgbClr val="008575"/>
                      </a:gs>
                    </a:gsLst>
                    <a:lin ang="5400000" scaled="1"/>
                  </a:gradFill>
                  <a:latin typeface="Segoe UI Semibold"/>
                  <a:cs typeface="Segoe UI Semibold" panose="020B0702040204020203" pitchFamily="34" charset="0"/>
                </a:rPr>
                <a:t>SharePoint</a:t>
              </a:r>
            </a:p>
          </p:txBody>
        </p:sp>
      </p:grpSp>
      <p:grpSp>
        <p:nvGrpSpPr>
          <p:cNvPr id="69" name="Group 68">
            <a:extLst>
              <a:ext uri="{FF2B5EF4-FFF2-40B4-BE49-F238E27FC236}">
                <a16:creationId xmlns:a16="http://schemas.microsoft.com/office/drawing/2014/main" id="{7811B8F1-601B-4DCE-9B5C-A675564B826F}"/>
              </a:ext>
            </a:extLst>
          </p:cNvPr>
          <p:cNvGrpSpPr/>
          <p:nvPr/>
        </p:nvGrpSpPr>
        <p:grpSpPr>
          <a:xfrm>
            <a:off x="850013" y="5708467"/>
            <a:ext cx="2906248" cy="764643"/>
            <a:chOff x="5432176" y="1579129"/>
            <a:chExt cx="2906660" cy="764752"/>
          </a:xfrm>
        </p:grpSpPr>
        <p:sp>
          <p:nvSpPr>
            <p:cNvPr id="70" name="TextBox 69">
              <a:extLst>
                <a:ext uri="{FF2B5EF4-FFF2-40B4-BE49-F238E27FC236}">
                  <a16:creationId xmlns:a16="http://schemas.microsoft.com/office/drawing/2014/main" id="{2E82BB51-9D31-4AE1-9D43-FF40019AD7B1}"/>
                </a:ext>
              </a:extLst>
            </p:cNvPr>
            <p:cNvSpPr txBox="1"/>
            <p:nvPr/>
          </p:nvSpPr>
          <p:spPr>
            <a:xfrm>
              <a:off x="5432176" y="1818775"/>
              <a:ext cx="2906660" cy="52510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your team</a:t>
              </a:r>
            </a:p>
          </p:txBody>
        </p:sp>
        <p:sp>
          <p:nvSpPr>
            <p:cNvPr id="71" name="Rectangle 70">
              <a:extLst>
                <a:ext uri="{FF2B5EF4-FFF2-40B4-BE49-F238E27FC236}">
                  <a16:creationId xmlns:a16="http://schemas.microsoft.com/office/drawing/2014/main" id="{8F09F1CB-E5FA-4BE6-B893-3F78785BEEB4}"/>
                </a:ext>
              </a:extLst>
            </p:cNvPr>
            <p:cNvSpPr/>
            <p:nvPr/>
          </p:nvSpPr>
          <p:spPr>
            <a:xfrm>
              <a:off x="5642113" y="1579129"/>
              <a:ext cx="2486787" cy="403124"/>
            </a:xfrm>
            <a:prstGeom prst="rect">
              <a:avLst/>
            </a:prstGeom>
          </p:spPr>
          <p:txBody>
            <a:bodyPr wrap="square">
              <a:spAutoFit/>
            </a:bodyPr>
            <a:lstStyle/>
            <a:p>
              <a:pPr algn="ctr" defTabSz="914192">
                <a:lnSpc>
                  <a:spcPct val="90000"/>
                </a:lnSpc>
                <a:spcAft>
                  <a:spcPts val="1000"/>
                </a:spcAft>
                <a:defRPr/>
              </a:pPr>
              <a:r>
                <a:rPr lang="en-US" sz="2200" kern="0" dirty="0">
                  <a:solidFill>
                    <a:srgbClr val="4C54B9"/>
                  </a:solidFill>
                  <a:latin typeface="Segoe UI Semibold"/>
                  <a:cs typeface="Segoe UI Semibold" panose="020B0702040204020203" pitchFamily="34" charset="0"/>
                </a:rPr>
                <a:t>Teams</a:t>
              </a:r>
            </a:p>
          </p:txBody>
        </p:sp>
      </p:grpSp>
      <p:grpSp>
        <p:nvGrpSpPr>
          <p:cNvPr id="49" name="Group 48">
            <a:extLst>
              <a:ext uri="{FF2B5EF4-FFF2-40B4-BE49-F238E27FC236}">
                <a16:creationId xmlns:a16="http://schemas.microsoft.com/office/drawing/2014/main" id="{5EC58C52-8381-4317-8B50-A85E3E29B40F}"/>
              </a:ext>
            </a:extLst>
          </p:cNvPr>
          <p:cNvGrpSpPr/>
          <p:nvPr/>
        </p:nvGrpSpPr>
        <p:grpSpPr>
          <a:xfrm>
            <a:off x="8740037" y="5674616"/>
            <a:ext cx="2572649" cy="798550"/>
            <a:chOff x="553356" y="5063305"/>
            <a:chExt cx="2573014" cy="798664"/>
          </a:xfrm>
        </p:grpSpPr>
        <p:sp>
          <p:nvSpPr>
            <p:cNvPr id="60" name="TextBox 59">
              <a:extLst>
                <a:ext uri="{FF2B5EF4-FFF2-40B4-BE49-F238E27FC236}">
                  <a16:creationId xmlns:a16="http://schemas.microsoft.com/office/drawing/2014/main" id="{93D75D8E-285A-4978-94FB-43D490FB9ABD}"/>
                </a:ext>
              </a:extLst>
            </p:cNvPr>
            <p:cNvSpPr txBox="1"/>
            <p:nvPr/>
          </p:nvSpPr>
          <p:spPr>
            <a:xfrm>
              <a:off x="553356" y="5336806"/>
              <a:ext cx="2573014" cy="525163"/>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all your files</a:t>
              </a:r>
            </a:p>
          </p:txBody>
        </p:sp>
        <p:sp>
          <p:nvSpPr>
            <p:cNvPr id="61" name="Rectangle 60">
              <a:extLst>
                <a:ext uri="{FF2B5EF4-FFF2-40B4-BE49-F238E27FC236}">
                  <a16:creationId xmlns:a16="http://schemas.microsoft.com/office/drawing/2014/main" id="{E1AF1155-7C5A-4520-A04A-CF2830841382}"/>
                </a:ext>
              </a:extLst>
            </p:cNvPr>
            <p:cNvSpPr/>
            <p:nvPr/>
          </p:nvSpPr>
          <p:spPr>
            <a:xfrm>
              <a:off x="820107" y="5063305"/>
              <a:ext cx="2039510" cy="437684"/>
            </a:xfrm>
            <a:prstGeom prst="rect">
              <a:avLst/>
            </a:prstGeom>
          </p:spPr>
          <p:txBody>
            <a:bodyPr wrap="square">
              <a:spAutoFit/>
            </a:bodyPr>
            <a:lstStyle/>
            <a:p>
              <a:pPr algn="ctr" defTabSz="914192">
                <a:spcAft>
                  <a:spcPts val="1000"/>
                </a:spcAft>
                <a:defRPr/>
              </a:pPr>
              <a:r>
                <a:rPr lang="en-US" sz="2200" kern="0" dirty="0">
                  <a:gradFill>
                    <a:gsLst>
                      <a:gs pos="72000">
                        <a:srgbClr val="0078D4">
                          <a:lumMod val="75000"/>
                        </a:srgbClr>
                      </a:gs>
                      <a:gs pos="100000">
                        <a:srgbClr val="0078D4">
                          <a:lumMod val="75000"/>
                        </a:srgbClr>
                      </a:gs>
                    </a:gsLst>
                    <a:lin ang="5400000" scaled="1"/>
                  </a:gradFill>
                  <a:latin typeface="Segoe UI Semibold"/>
                  <a:cs typeface="Segoe UI Semibold" panose="020B0702040204020203" pitchFamily="34" charset="0"/>
                </a:rPr>
                <a:t>OneDrive</a:t>
              </a:r>
            </a:p>
          </p:txBody>
        </p:sp>
      </p:grpSp>
      <p:sp>
        <p:nvSpPr>
          <p:cNvPr id="41" name="Rectangle 40">
            <a:extLst>
              <a:ext uri="{FF2B5EF4-FFF2-40B4-BE49-F238E27FC236}">
                <a16:creationId xmlns:a16="http://schemas.microsoft.com/office/drawing/2014/main" id="{445F05DB-1203-43A3-81A7-7CE4E2BC9E62}"/>
              </a:ext>
            </a:extLst>
          </p:cNvPr>
          <p:cNvSpPr/>
          <p:nvPr/>
        </p:nvSpPr>
        <p:spPr bwMode="auto">
          <a:xfrm>
            <a:off x="865" y="5591555"/>
            <a:ext cx="3486302" cy="126595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B52D86C3-F002-46DB-97D8-5ACF4EDC4F23}"/>
              </a:ext>
            </a:extLst>
          </p:cNvPr>
          <p:cNvSpPr/>
          <p:nvPr/>
        </p:nvSpPr>
        <p:spPr bwMode="auto">
          <a:xfrm>
            <a:off x="8758228" y="5591555"/>
            <a:ext cx="3425642" cy="1265959"/>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88A372DF-D4CF-4EFB-8583-4C49C7EBB39B}"/>
              </a:ext>
            </a:extLst>
          </p:cNvPr>
          <p:cNvSpPr/>
          <p:nvPr/>
        </p:nvSpPr>
        <p:spPr>
          <a:xfrm>
            <a:off x="4504993" y="5035537"/>
            <a:ext cx="3182017" cy="318312"/>
          </a:xfrm>
          <a:prstGeom prst="rect">
            <a:avLst/>
          </a:prstGeom>
        </p:spPr>
        <p:txBody>
          <a:bodyPr wrap="square">
            <a:spAutoFit/>
          </a:bodyPr>
          <a:lstStyle/>
          <a:p>
            <a:pPr algn="ctr">
              <a:lnSpc>
                <a:spcPct val="90000"/>
              </a:lnSpc>
              <a:spcAft>
                <a:spcPts val="600"/>
              </a:spcAft>
              <a:defRPr/>
            </a:pPr>
            <a:r>
              <a:rPr lang="en-US" sz="1600" dirty="0">
                <a:solidFill>
                  <a:schemeClr val="tx1">
                    <a:lumMod val="50000"/>
                    <a:lumOff val="50000"/>
                  </a:schemeClr>
                </a:solidFill>
              </a:rPr>
              <a:t>Intelligent </a:t>
            </a:r>
            <a:r>
              <a:rPr lang="en-US" sz="1600" dirty="0">
                <a:solidFill>
                  <a:schemeClr val="tx1">
                    <a:lumMod val="50000"/>
                    <a:lumOff val="50000"/>
                  </a:schemeClr>
                </a:solidFill>
                <a:latin typeface="Segoe UI Semibold"/>
              </a:rPr>
              <a:t>content services</a:t>
            </a:r>
          </a:p>
        </p:txBody>
      </p:sp>
      <p:sp>
        <p:nvSpPr>
          <p:cNvPr id="47" name="Rectangle 46">
            <a:extLst>
              <a:ext uri="{FF2B5EF4-FFF2-40B4-BE49-F238E27FC236}">
                <a16:creationId xmlns:a16="http://schemas.microsoft.com/office/drawing/2014/main" id="{E703FD2F-1BFB-4A9F-AC5C-75E19DB74FD8}"/>
              </a:ext>
            </a:extLst>
          </p:cNvPr>
          <p:cNvSpPr/>
          <p:nvPr/>
        </p:nvSpPr>
        <p:spPr>
          <a:xfrm>
            <a:off x="4549809" y="4629971"/>
            <a:ext cx="3092383" cy="318312"/>
          </a:xfrm>
          <a:prstGeom prst="rect">
            <a:avLst/>
          </a:prstGeom>
        </p:spPr>
        <p:txBody>
          <a:bodyPr wrap="square">
            <a:spAutoFit/>
          </a:bodyPr>
          <a:lstStyle/>
          <a:p>
            <a:pPr algn="ctr">
              <a:lnSpc>
                <a:spcPct val="90000"/>
              </a:lnSpc>
              <a:spcAft>
                <a:spcPts val="600"/>
              </a:spcAft>
              <a:defRPr/>
            </a:pPr>
            <a:r>
              <a:rPr lang="en-US" sz="1600" dirty="0">
                <a:solidFill>
                  <a:schemeClr val="tx1">
                    <a:lumMod val="50000"/>
                    <a:lumOff val="50000"/>
                  </a:schemeClr>
                </a:solidFill>
              </a:rPr>
              <a:t>Intelligent</a:t>
            </a:r>
            <a:r>
              <a:rPr lang="en-US" sz="1600" dirty="0">
                <a:solidFill>
                  <a:schemeClr val="tx1">
                    <a:lumMod val="50000"/>
                    <a:lumOff val="50000"/>
                  </a:schemeClr>
                </a:solidFill>
                <a:latin typeface="Segoe UI Semibold"/>
              </a:rPr>
              <a:t> file experiences</a:t>
            </a:r>
          </a:p>
        </p:txBody>
      </p:sp>
    </p:spTree>
    <p:extLst>
      <p:ext uri="{BB962C8B-B14F-4D97-AF65-F5344CB8AC3E}">
        <p14:creationId xmlns:p14="http://schemas.microsoft.com/office/powerpoint/2010/main" val="1151670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42" presetClass="path" presetSubtype="0" decel="100000" fill="hold" nodeType="withEffect">
                                  <p:stCondLst>
                                    <p:cond delay="0"/>
                                  </p:stCondLst>
                                  <p:childTnLst>
                                    <p:animMotion origin="layout" path="M 0 1.11111E-6 L 0 0.03542 " pathEditMode="relative" rAng="0" ptsTypes="AA">
                                      <p:cBhvr>
                                        <p:cTn id="14" dur="700" spd="-100000" fill="hold"/>
                                        <p:tgtEl>
                                          <p:spTgt spid="57"/>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500"/>
                                        <p:tgtEl>
                                          <p:spTgt spid="85"/>
                                        </p:tgtEl>
                                      </p:cBhvr>
                                    </p:animEffect>
                                  </p:childTnLst>
                                </p:cTn>
                              </p:par>
                              <p:par>
                                <p:cTn id="18" presetID="42" presetClass="path" presetSubtype="0" decel="100000" fill="hold" nodeType="withEffect">
                                  <p:stCondLst>
                                    <p:cond delay="100"/>
                                  </p:stCondLst>
                                  <p:childTnLst>
                                    <p:animMotion origin="layout" path="M 0 3.7037E-7 L -0.04635 0.00046 " pathEditMode="relative" rAng="0" ptsTypes="AA">
                                      <p:cBhvr>
                                        <p:cTn id="19" dur="700" spd="-100000" fill="hold"/>
                                        <p:tgtEl>
                                          <p:spTgt spid="85"/>
                                        </p:tgtEl>
                                        <p:attrNameLst>
                                          <p:attrName>ppt_x</p:attrName>
                                          <p:attrName>ppt_y</p:attrName>
                                        </p:attrNameLst>
                                      </p:cBhvr>
                                      <p:rCtr x="-2318" y="23"/>
                                    </p:animMotion>
                                  </p:childTnLst>
                                </p:cTn>
                              </p:par>
                              <p:par>
                                <p:cTn id="20" presetID="10" presetClass="entr" presetSubtype="0" fill="hold" nodeType="withEffect">
                                  <p:stCondLst>
                                    <p:cond delay="10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42" presetClass="path" presetSubtype="0" decel="100000" fill="hold" nodeType="withEffect">
                                  <p:stCondLst>
                                    <p:cond delay="100"/>
                                  </p:stCondLst>
                                  <p:childTnLst>
                                    <p:animMotion origin="layout" path="M 1.11022E-16 3.7037E-7 L 0.06237 3.7037E-7 " pathEditMode="relative" rAng="0" ptsTypes="AA">
                                      <p:cBhvr>
                                        <p:cTn id="24" dur="700" spd="-100000" fill="hold"/>
                                        <p:tgtEl>
                                          <p:spTgt spid="89"/>
                                        </p:tgtEl>
                                        <p:attrNameLst>
                                          <p:attrName>ppt_x</p:attrName>
                                          <p:attrName>ppt_y</p:attrName>
                                        </p:attrNameLst>
                                      </p:cBhvr>
                                      <p:rCtr x="3112" y="0"/>
                                    </p:animMotion>
                                  </p:childTnLst>
                                </p:cTn>
                              </p:par>
                              <p:par>
                                <p:cTn id="25" presetID="10" presetClass="entr" presetSubtype="0" fill="hold" nodeType="withEffect">
                                  <p:stCondLst>
                                    <p:cond delay="55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42" presetClass="path" presetSubtype="0" decel="100000" fill="hold" nodeType="withEffect">
                                  <p:stCondLst>
                                    <p:cond delay="550"/>
                                  </p:stCondLst>
                                  <p:childTnLst>
                                    <p:animMotion origin="layout" path="M -2.08333E-6 -4.44444E-6 L -2.08333E-6 0.03542 " pathEditMode="relative" rAng="0" ptsTypes="AA">
                                      <p:cBhvr>
                                        <p:cTn id="29" dur="700" spd="-100000" fill="hold"/>
                                        <p:tgtEl>
                                          <p:spTgt spid="69"/>
                                        </p:tgtEl>
                                        <p:attrNameLst>
                                          <p:attrName>ppt_x</p:attrName>
                                          <p:attrName>ppt_y</p:attrName>
                                        </p:attrNameLst>
                                      </p:cBhvr>
                                      <p:rCtr x="0" y="1759"/>
                                    </p:animMotion>
                                  </p:childTnLst>
                                </p:cTn>
                              </p:par>
                              <p:par>
                                <p:cTn id="30" presetID="10" presetClass="entr" presetSubtype="0" fill="hold" nodeType="withEffect">
                                  <p:stCondLst>
                                    <p:cond delay="55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42" presetClass="path" presetSubtype="0" decel="100000" fill="hold" nodeType="withEffect">
                                  <p:stCondLst>
                                    <p:cond delay="550"/>
                                  </p:stCondLst>
                                  <p:childTnLst>
                                    <p:animMotion origin="layout" path="M -2.08333E-6 -4.44444E-6 L -2.08333E-6 0.03542 " pathEditMode="relative" rAng="0" ptsTypes="AA">
                                      <p:cBhvr>
                                        <p:cTn id="34" dur="700" spd="-100000" fill="hold"/>
                                        <p:tgtEl>
                                          <p:spTgt spid="49"/>
                                        </p:tgtEl>
                                        <p:attrNameLst>
                                          <p:attrName>ppt_x</p:attrName>
                                          <p:attrName>ppt_y</p:attrName>
                                        </p:attrNameLst>
                                      </p:cBhvr>
                                      <p:rCtr x="0" y="1759"/>
                                    </p:animMotion>
                                  </p:childTnLst>
                                </p:cTn>
                              </p:par>
                            </p:childTnLst>
                          </p:cTn>
                        </p:par>
                        <p:par>
                          <p:cTn id="35" fill="hold">
                            <p:stCondLst>
                              <p:cond delay="1250"/>
                            </p:stCondLst>
                            <p:childTnLst>
                              <p:par>
                                <p:cTn id="36" presetID="22" presetClass="entr" presetSubtype="1"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650"/>
                                        <p:tgtEl>
                                          <p:spTgt spid="8"/>
                                        </p:tgtEl>
                                      </p:cBhvr>
                                    </p:animEffect>
                                  </p:childTnLst>
                                </p:cTn>
                              </p:par>
                              <p:par>
                                <p:cTn id="39" presetID="22" presetClass="entr" presetSubtype="1"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up)">
                                      <p:cBhvr>
                                        <p:cTn id="41" dur="65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B2929400-4788-4633-9308-9A6D3EB761D5}"/>
              </a:ext>
            </a:extLst>
          </p:cNvPr>
          <p:cNvSpPr/>
          <p:nvPr/>
        </p:nvSpPr>
        <p:spPr bwMode="auto">
          <a:xfrm>
            <a:off x="3134083" y="1779100"/>
            <a:ext cx="6053565" cy="605356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Isosceles Triangle 49">
            <a:extLst>
              <a:ext uri="{FF2B5EF4-FFF2-40B4-BE49-F238E27FC236}">
                <a16:creationId xmlns:a16="http://schemas.microsoft.com/office/drawing/2014/main" id="{78C3B8A0-0F9A-4701-8035-A2868CCC84F2}"/>
              </a:ext>
            </a:extLst>
          </p:cNvPr>
          <p:cNvSpPr/>
          <p:nvPr/>
        </p:nvSpPr>
        <p:spPr bwMode="auto">
          <a:xfrm>
            <a:off x="3856507" y="2200045"/>
            <a:ext cx="4492761" cy="3904019"/>
          </a:xfrm>
          <a:prstGeom prst="triangle">
            <a:avLst/>
          </a:prstGeom>
          <a:solidFill>
            <a:srgbClr val="FFFFFF"/>
          </a:solidFill>
          <a:ln w="222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TextBox 230">
            <a:extLst>
              <a:ext uri="{FF2B5EF4-FFF2-40B4-BE49-F238E27FC236}">
                <a16:creationId xmlns:a16="http://schemas.microsoft.com/office/drawing/2014/main" id="{9CA2340D-2D1C-4C8F-BA73-778A6DFE4132}"/>
              </a:ext>
            </a:extLst>
          </p:cNvPr>
          <p:cNvSpPr txBox="1"/>
          <p:nvPr/>
        </p:nvSpPr>
        <p:spPr>
          <a:xfrm>
            <a:off x="435204" y="289410"/>
            <a:ext cx="11308039" cy="1080435"/>
          </a:xfrm>
          <a:prstGeom prst="rect">
            <a:avLst/>
          </a:prstGeom>
          <a:noFill/>
        </p:spPr>
        <p:txBody>
          <a:bodyPr wrap="square" lIns="179108" tIns="143285" rIns="179108" bIns="143285" rtlCol="0">
            <a:spAutoFit/>
          </a:bodyPr>
          <a:lstStyle>
            <a:defPPr>
              <a:defRPr lang="en-US"/>
            </a:defPPr>
            <a:lvl1pPr algn="ctr" defTabSz="913522">
              <a:lnSpc>
                <a:spcPct val="90000"/>
              </a:lnSpc>
              <a:spcAft>
                <a:spcPts val="600"/>
              </a:spcAft>
              <a:defRPr sz="4000" kern="0">
                <a:gradFill>
                  <a:gsLst>
                    <a:gs pos="25490">
                      <a:schemeClr val="tx1"/>
                    </a:gs>
                    <a:gs pos="42000">
                      <a:schemeClr val="tx1"/>
                    </a:gs>
                  </a:gsLst>
                  <a:lin ang="0" scaled="0"/>
                </a:gradFill>
                <a:latin typeface="Segoe UI Semibold" panose="020B0702040204020203" pitchFamily="34" charset="0"/>
                <a:cs typeface="Segoe UI Semibold" panose="020B0702040204020203" pitchFamily="34" charset="0"/>
              </a:defRPr>
            </a:lvl1pPr>
          </a:lstStyle>
          <a:p>
            <a:pPr defTabSz="913171">
              <a:defRPr/>
            </a:pPr>
            <a:r>
              <a:rPr lang="en-US" sz="3200" dirty="0">
                <a:gradFill>
                  <a:gsLst>
                    <a:gs pos="25490">
                      <a:srgbClr val="1A1A1A"/>
                    </a:gs>
                    <a:gs pos="42000">
                      <a:srgbClr val="1A1A1A"/>
                    </a:gs>
                  </a:gsLst>
                  <a:lin ang="0" scaled="0"/>
                </a:gradFill>
                <a:latin typeface="Segoe UI Semibold"/>
              </a:rPr>
              <a:t>Share and work together on files </a:t>
            </a:r>
            <a:br>
              <a:rPr lang="en-US" sz="3200" dirty="0">
                <a:gradFill>
                  <a:gsLst>
                    <a:gs pos="25490">
                      <a:srgbClr val="1A1A1A"/>
                    </a:gs>
                    <a:gs pos="42000">
                      <a:srgbClr val="1A1A1A"/>
                    </a:gs>
                  </a:gsLst>
                  <a:lin ang="0" scaled="0"/>
                </a:gradFill>
                <a:latin typeface="Segoe UI Semibold"/>
              </a:rPr>
            </a:br>
            <a:r>
              <a:rPr lang="en-US" sz="2400" dirty="0">
                <a:gradFill>
                  <a:gsLst>
                    <a:gs pos="25490">
                      <a:srgbClr val="1A1A1A"/>
                    </a:gs>
                    <a:gs pos="42000">
                      <a:srgbClr val="1A1A1A"/>
                    </a:gs>
                  </a:gsLst>
                  <a:lin ang="0" scaled="0"/>
                </a:gradFill>
                <a:latin typeface="+mn-lt"/>
              </a:rPr>
              <a:t>throughout </a:t>
            </a:r>
            <a:r>
              <a:rPr lang="en-US" sz="2400" dirty="0">
                <a:solidFill>
                  <a:srgbClr val="0078D4"/>
                </a:solidFill>
                <a:latin typeface="+mn-lt"/>
              </a:rPr>
              <a:t>Microsoft 365</a:t>
            </a:r>
            <a:endParaRPr lang="en-US" sz="3200" dirty="0">
              <a:gradFill>
                <a:gsLst>
                  <a:gs pos="25490">
                    <a:srgbClr val="1A1A1A"/>
                  </a:gs>
                  <a:gs pos="42000">
                    <a:srgbClr val="1A1A1A"/>
                  </a:gs>
                </a:gsLst>
                <a:lin ang="0" scaled="0"/>
              </a:gradFill>
              <a:latin typeface="+mn-lt"/>
            </a:endParaRPr>
          </a:p>
        </p:txBody>
      </p:sp>
      <p:sp>
        <p:nvSpPr>
          <p:cNvPr id="13" name="AutoShape 6" descr="https://us-api.asm.skype.com/v1/objects/0-cus-d5-775edab9bf72bf64f0927659c12d43c9/views/imgpsh_mobile_save">
            <a:extLst>
              <a:ext uri="{FF2B5EF4-FFF2-40B4-BE49-F238E27FC236}">
                <a16:creationId xmlns:a16="http://schemas.microsoft.com/office/drawing/2014/main" id="{D1EC4295-53D8-45F7-8E41-F4AA4FFEB4F5}"/>
              </a:ext>
            </a:extLst>
          </p:cNvPr>
          <p:cNvSpPr>
            <a:spLocks noChangeAspect="1" noChangeArrowheads="1"/>
          </p:cNvSpPr>
          <p:nvPr/>
        </p:nvSpPr>
        <p:spPr bwMode="auto">
          <a:xfrm>
            <a:off x="2286541" y="1204546"/>
            <a:ext cx="7618919" cy="42856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765">
              <a:solidFill>
                <a:srgbClr val="000000"/>
              </a:solidFill>
              <a:latin typeface="Segoe UI"/>
            </a:endParaRPr>
          </a:p>
        </p:txBody>
      </p:sp>
      <p:grpSp>
        <p:nvGrpSpPr>
          <p:cNvPr id="43" name="Group 42">
            <a:extLst>
              <a:ext uri="{FF2B5EF4-FFF2-40B4-BE49-F238E27FC236}">
                <a16:creationId xmlns:a16="http://schemas.microsoft.com/office/drawing/2014/main" id="{D71F76CF-50FA-4965-BB9E-7956FE142DC4}"/>
              </a:ext>
            </a:extLst>
          </p:cNvPr>
          <p:cNvGrpSpPr/>
          <p:nvPr/>
        </p:nvGrpSpPr>
        <p:grpSpPr>
          <a:xfrm>
            <a:off x="5643937" y="2156962"/>
            <a:ext cx="918637" cy="918637"/>
            <a:chOff x="3789796" y="5428620"/>
            <a:chExt cx="1033551" cy="1033551"/>
          </a:xfrm>
        </p:grpSpPr>
        <p:sp>
          <p:nvSpPr>
            <p:cNvPr id="44" name="Oval 43">
              <a:extLst>
                <a:ext uri="{FF2B5EF4-FFF2-40B4-BE49-F238E27FC236}">
                  <a16:creationId xmlns:a16="http://schemas.microsoft.com/office/drawing/2014/main" id="{1BE169A9-3892-499A-A21A-A68C2A467821}"/>
                </a:ext>
              </a:extLst>
            </p:cNvPr>
            <p:cNvSpPr/>
            <p:nvPr/>
          </p:nvSpPr>
          <p:spPr bwMode="auto">
            <a:xfrm rot="14376884">
              <a:off x="3789796" y="5428620"/>
              <a:ext cx="1033551" cy="1033551"/>
            </a:xfrm>
            <a:prstGeom prst="ellipse">
              <a:avLst/>
            </a:prstGeom>
            <a:solidFill>
              <a:srgbClr val="FFFFFF"/>
            </a:solidFill>
            <a:ln w="25400">
              <a:solidFill>
                <a:srgbClr val="005A9F"/>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45" name="Picture 44" descr="A picture containing building&#10;&#10;Description automatically generated">
              <a:extLst>
                <a:ext uri="{FF2B5EF4-FFF2-40B4-BE49-F238E27FC236}">
                  <a16:creationId xmlns:a16="http://schemas.microsoft.com/office/drawing/2014/main" id="{5CF09533-937D-49CE-BB67-DCE76AF897EB}"/>
                </a:ext>
              </a:extLst>
            </p:cNvPr>
            <p:cNvPicPr>
              <a:picLocks noChangeAspect="1"/>
            </p:cNvPicPr>
            <p:nvPr/>
          </p:nvPicPr>
          <p:blipFill rotWithShape="1">
            <a:blip r:embed="rId3"/>
            <a:srcRect t="13086" b="7322"/>
            <a:stretch/>
          </p:blipFill>
          <p:spPr>
            <a:xfrm>
              <a:off x="3995503" y="5697808"/>
              <a:ext cx="622136" cy="495174"/>
            </a:xfrm>
            <a:prstGeom prst="rect">
              <a:avLst/>
            </a:prstGeom>
          </p:spPr>
        </p:pic>
      </p:grpSp>
      <p:grpSp>
        <p:nvGrpSpPr>
          <p:cNvPr id="17" name="Group 16">
            <a:extLst>
              <a:ext uri="{FF2B5EF4-FFF2-40B4-BE49-F238E27FC236}">
                <a16:creationId xmlns:a16="http://schemas.microsoft.com/office/drawing/2014/main" id="{B31DB21D-1302-4824-8E0C-8C75BFE255C2}"/>
              </a:ext>
            </a:extLst>
          </p:cNvPr>
          <p:cNvGrpSpPr/>
          <p:nvPr/>
        </p:nvGrpSpPr>
        <p:grpSpPr>
          <a:xfrm>
            <a:off x="3512795" y="5653832"/>
            <a:ext cx="918637" cy="918637"/>
            <a:chOff x="7406598" y="5418830"/>
            <a:chExt cx="1033551" cy="1033551"/>
          </a:xfrm>
        </p:grpSpPr>
        <p:sp>
          <p:nvSpPr>
            <p:cNvPr id="48" name="Oval 47">
              <a:extLst>
                <a:ext uri="{FF2B5EF4-FFF2-40B4-BE49-F238E27FC236}">
                  <a16:creationId xmlns:a16="http://schemas.microsoft.com/office/drawing/2014/main" id="{119739CB-9C5F-42DC-8E45-B50594156345}"/>
                </a:ext>
              </a:extLst>
            </p:cNvPr>
            <p:cNvSpPr/>
            <p:nvPr/>
          </p:nvSpPr>
          <p:spPr bwMode="auto">
            <a:xfrm rot="7194244">
              <a:off x="7406598" y="5418830"/>
              <a:ext cx="1033551" cy="1033551"/>
            </a:xfrm>
            <a:prstGeom prst="ellipse">
              <a:avLst/>
            </a:prstGeom>
            <a:solidFill>
              <a:srgbClr val="FFFFFF"/>
            </a:solidFill>
            <a:ln w="25400">
              <a:solidFill>
                <a:srgbClr val="00857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30" name="Picture 29" descr="A close up of a sign&#10;&#10;Description automatically generated">
              <a:extLst>
                <a:ext uri="{FF2B5EF4-FFF2-40B4-BE49-F238E27FC236}">
                  <a16:creationId xmlns:a16="http://schemas.microsoft.com/office/drawing/2014/main" id="{5EF64C53-9FF8-46B7-B1BB-1E658CA85010}"/>
                </a:ext>
              </a:extLst>
            </p:cNvPr>
            <p:cNvPicPr>
              <a:picLocks noChangeAspect="1"/>
            </p:cNvPicPr>
            <p:nvPr/>
          </p:nvPicPr>
          <p:blipFill>
            <a:blip r:embed="rId4"/>
            <a:stretch>
              <a:fillRect/>
            </a:stretch>
          </p:blipFill>
          <p:spPr>
            <a:xfrm>
              <a:off x="7649103" y="5664374"/>
              <a:ext cx="548542" cy="542462"/>
            </a:xfrm>
            <a:prstGeom prst="rect">
              <a:avLst/>
            </a:prstGeom>
          </p:spPr>
        </p:pic>
      </p:grpSp>
      <p:grpSp>
        <p:nvGrpSpPr>
          <p:cNvPr id="40" name="Group 39">
            <a:extLst>
              <a:ext uri="{FF2B5EF4-FFF2-40B4-BE49-F238E27FC236}">
                <a16:creationId xmlns:a16="http://schemas.microsoft.com/office/drawing/2014/main" id="{2586A1BB-30F6-4482-A49C-0C96FADC7965}"/>
              </a:ext>
            </a:extLst>
          </p:cNvPr>
          <p:cNvGrpSpPr/>
          <p:nvPr/>
        </p:nvGrpSpPr>
        <p:grpSpPr>
          <a:xfrm>
            <a:off x="7802968" y="5648506"/>
            <a:ext cx="918637" cy="918637"/>
            <a:chOff x="5586481" y="2281514"/>
            <a:chExt cx="1033551" cy="1033551"/>
          </a:xfrm>
        </p:grpSpPr>
        <p:sp>
          <p:nvSpPr>
            <p:cNvPr id="41" name="Oval 40">
              <a:extLst>
                <a:ext uri="{FF2B5EF4-FFF2-40B4-BE49-F238E27FC236}">
                  <a16:creationId xmlns:a16="http://schemas.microsoft.com/office/drawing/2014/main" id="{259B162C-5ADE-49DA-88F4-CA19E1BF5287}"/>
                </a:ext>
              </a:extLst>
            </p:cNvPr>
            <p:cNvSpPr/>
            <p:nvPr/>
          </p:nvSpPr>
          <p:spPr bwMode="auto">
            <a:xfrm>
              <a:off x="5586481" y="2281514"/>
              <a:ext cx="1033551" cy="1033551"/>
            </a:xfrm>
            <a:prstGeom prst="ellipse">
              <a:avLst/>
            </a:prstGeom>
            <a:solidFill>
              <a:srgbClr val="FFFFFF"/>
            </a:solidFill>
            <a:ln w="25400">
              <a:solidFill>
                <a:srgbClr val="8661C5"/>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cs typeface="Segoe UI" pitchFamily="34" charset="0"/>
              </a:endParaRPr>
            </a:p>
          </p:txBody>
        </p:sp>
        <p:pic>
          <p:nvPicPr>
            <p:cNvPr id="42" name="Picture 41" descr="A picture containing object&#10;&#10;Description automatically generated">
              <a:extLst>
                <a:ext uri="{FF2B5EF4-FFF2-40B4-BE49-F238E27FC236}">
                  <a16:creationId xmlns:a16="http://schemas.microsoft.com/office/drawing/2014/main" id="{80FDA4F5-EAE5-4F84-B2B2-218E38EDAD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0120" y="2559940"/>
              <a:ext cx="503932" cy="503932"/>
            </a:xfrm>
            <a:prstGeom prst="rect">
              <a:avLst/>
            </a:prstGeom>
          </p:spPr>
        </p:pic>
      </p:grpSp>
      <p:grpSp>
        <p:nvGrpSpPr>
          <p:cNvPr id="52" name="Group 51">
            <a:extLst>
              <a:ext uri="{FF2B5EF4-FFF2-40B4-BE49-F238E27FC236}">
                <a16:creationId xmlns:a16="http://schemas.microsoft.com/office/drawing/2014/main" id="{CD995690-B1FC-4E0F-8465-AF896E9235EE}"/>
              </a:ext>
            </a:extLst>
          </p:cNvPr>
          <p:cNvGrpSpPr/>
          <p:nvPr/>
        </p:nvGrpSpPr>
        <p:grpSpPr>
          <a:xfrm>
            <a:off x="4786081" y="1420843"/>
            <a:ext cx="2619839" cy="798494"/>
            <a:chOff x="529758" y="5063305"/>
            <a:chExt cx="2620210" cy="798607"/>
          </a:xfrm>
        </p:grpSpPr>
        <p:sp>
          <p:nvSpPr>
            <p:cNvPr id="53" name="TextBox 52">
              <a:extLst>
                <a:ext uri="{FF2B5EF4-FFF2-40B4-BE49-F238E27FC236}">
                  <a16:creationId xmlns:a16="http://schemas.microsoft.com/office/drawing/2014/main" id="{C752E331-BED2-4D30-8DAA-4F3BF03A59FA}"/>
                </a:ext>
              </a:extLst>
            </p:cNvPr>
            <p:cNvSpPr txBox="1"/>
            <p:nvPr/>
          </p:nvSpPr>
          <p:spPr>
            <a:xfrm>
              <a:off x="529758" y="5336806"/>
              <a:ext cx="2620210" cy="52510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all your files</a:t>
              </a:r>
            </a:p>
          </p:txBody>
        </p:sp>
        <p:sp>
          <p:nvSpPr>
            <p:cNvPr id="57" name="Rectangle 56">
              <a:extLst>
                <a:ext uri="{FF2B5EF4-FFF2-40B4-BE49-F238E27FC236}">
                  <a16:creationId xmlns:a16="http://schemas.microsoft.com/office/drawing/2014/main" id="{08655516-2282-4233-AF4A-96066E0AFDEF}"/>
                </a:ext>
              </a:extLst>
            </p:cNvPr>
            <p:cNvSpPr/>
            <p:nvPr/>
          </p:nvSpPr>
          <p:spPr>
            <a:xfrm>
              <a:off x="820107" y="5063305"/>
              <a:ext cx="2039510" cy="437684"/>
            </a:xfrm>
            <a:prstGeom prst="rect">
              <a:avLst/>
            </a:prstGeom>
          </p:spPr>
          <p:txBody>
            <a:bodyPr wrap="square">
              <a:spAutoFit/>
            </a:bodyPr>
            <a:lstStyle/>
            <a:p>
              <a:pPr algn="ctr" defTabSz="914192">
                <a:spcAft>
                  <a:spcPts val="1000"/>
                </a:spcAft>
                <a:defRPr/>
              </a:pPr>
              <a:r>
                <a:rPr lang="en-US" sz="2200" kern="0" dirty="0">
                  <a:gradFill>
                    <a:gsLst>
                      <a:gs pos="72000">
                        <a:srgbClr val="0078D4">
                          <a:lumMod val="75000"/>
                        </a:srgbClr>
                      </a:gs>
                      <a:gs pos="100000">
                        <a:srgbClr val="0078D4">
                          <a:lumMod val="75000"/>
                        </a:srgbClr>
                      </a:gs>
                    </a:gsLst>
                    <a:lin ang="5400000" scaled="1"/>
                  </a:gradFill>
                  <a:latin typeface="Segoe UI Semibold"/>
                  <a:cs typeface="Segoe UI Semibold" panose="020B0702040204020203" pitchFamily="34" charset="0"/>
                </a:rPr>
                <a:t>OneDrive</a:t>
              </a:r>
            </a:p>
          </p:txBody>
        </p:sp>
      </p:grpSp>
      <p:grpSp>
        <p:nvGrpSpPr>
          <p:cNvPr id="58" name="Group 57">
            <a:extLst>
              <a:ext uri="{FF2B5EF4-FFF2-40B4-BE49-F238E27FC236}">
                <a16:creationId xmlns:a16="http://schemas.microsoft.com/office/drawing/2014/main" id="{962FC909-AD34-4E16-B6CF-9E58149FEA1C}"/>
              </a:ext>
            </a:extLst>
          </p:cNvPr>
          <p:cNvGrpSpPr/>
          <p:nvPr/>
        </p:nvGrpSpPr>
        <p:grpSpPr>
          <a:xfrm>
            <a:off x="82137" y="5708467"/>
            <a:ext cx="3507886" cy="778492"/>
            <a:chOff x="8531216" y="5097160"/>
            <a:chExt cx="3508383" cy="778602"/>
          </a:xfrm>
        </p:grpSpPr>
        <p:sp>
          <p:nvSpPr>
            <p:cNvPr id="59" name="TextBox 58">
              <a:extLst>
                <a:ext uri="{FF2B5EF4-FFF2-40B4-BE49-F238E27FC236}">
                  <a16:creationId xmlns:a16="http://schemas.microsoft.com/office/drawing/2014/main" id="{A5839692-AA82-4281-9BE2-33B94BA9ECBE}"/>
                </a:ext>
              </a:extLst>
            </p:cNvPr>
            <p:cNvSpPr txBox="1"/>
            <p:nvPr/>
          </p:nvSpPr>
          <p:spPr>
            <a:xfrm>
              <a:off x="8531216" y="5336806"/>
              <a:ext cx="3508383" cy="53895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across </a:t>
              </a:r>
              <a:r>
                <a:rPr lang="en-US" sz="1700" dirty="0">
                  <a:gradFill>
                    <a:gsLst>
                      <a:gs pos="2917">
                        <a:srgbClr val="000000"/>
                      </a:gs>
                      <a:gs pos="30000">
                        <a:srgbClr val="000000"/>
                      </a:gs>
                    </a:gsLst>
                    <a:lin ang="5400000" scaled="0"/>
                  </a:gradFill>
                  <a:latin typeface="Segoe UI Semibold"/>
                </a:rPr>
                <a:t>your organization</a:t>
              </a:r>
            </a:p>
          </p:txBody>
        </p:sp>
        <p:sp>
          <p:nvSpPr>
            <p:cNvPr id="66" name="Rectangle 65">
              <a:extLst>
                <a:ext uri="{FF2B5EF4-FFF2-40B4-BE49-F238E27FC236}">
                  <a16:creationId xmlns:a16="http://schemas.microsoft.com/office/drawing/2014/main" id="{BA785FF7-DC21-443D-B2D7-7F7D456DD2DB}"/>
                </a:ext>
              </a:extLst>
            </p:cNvPr>
            <p:cNvSpPr/>
            <p:nvPr/>
          </p:nvSpPr>
          <p:spPr>
            <a:xfrm>
              <a:off x="9456413" y="5097160"/>
              <a:ext cx="1657988" cy="403124"/>
            </a:xfrm>
            <a:prstGeom prst="rect">
              <a:avLst/>
            </a:prstGeom>
          </p:spPr>
          <p:txBody>
            <a:bodyPr wrap="square">
              <a:spAutoFit/>
            </a:bodyPr>
            <a:lstStyle/>
            <a:p>
              <a:pPr algn="ctr" defTabSz="914192">
                <a:lnSpc>
                  <a:spcPct val="90000"/>
                </a:lnSpc>
                <a:spcAft>
                  <a:spcPts val="1000"/>
                </a:spcAft>
                <a:defRPr/>
              </a:pPr>
              <a:r>
                <a:rPr lang="en-US" sz="2200" kern="0" dirty="0">
                  <a:gradFill>
                    <a:gsLst>
                      <a:gs pos="72000">
                        <a:srgbClr val="008575"/>
                      </a:gs>
                      <a:gs pos="100000">
                        <a:srgbClr val="008575"/>
                      </a:gs>
                    </a:gsLst>
                    <a:lin ang="5400000" scaled="1"/>
                  </a:gradFill>
                  <a:latin typeface="Segoe UI Semibold"/>
                  <a:cs typeface="Segoe UI Semibold" panose="020B0702040204020203" pitchFamily="34" charset="0"/>
                </a:rPr>
                <a:t>SharePoint</a:t>
              </a:r>
            </a:p>
          </p:txBody>
        </p:sp>
      </p:grpSp>
      <p:grpSp>
        <p:nvGrpSpPr>
          <p:cNvPr id="69" name="Group 68">
            <a:extLst>
              <a:ext uri="{FF2B5EF4-FFF2-40B4-BE49-F238E27FC236}">
                <a16:creationId xmlns:a16="http://schemas.microsoft.com/office/drawing/2014/main" id="{32F35133-19FE-4883-8FB1-212A49B92FE8}"/>
              </a:ext>
            </a:extLst>
          </p:cNvPr>
          <p:cNvGrpSpPr/>
          <p:nvPr/>
        </p:nvGrpSpPr>
        <p:grpSpPr>
          <a:xfrm>
            <a:off x="8478243" y="5722315"/>
            <a:ext cx="2906248" cy="764643"/>
            <a:chOff x="5432176" y="1579129"/>
            <a:chExt cx="2906660" cy="764752"/>
          </a:xfrm>
        </p:grpSpPr>
        <p:sp>
          <p:nvSpPr>
            <p:cNvPr id="70" name="TextBox 69">
              <a:extLst>
                <a:ext uri="{FF2B5EF4-FFF2-40B4-BE49-F238E27FC236}">
                  <a16:creationId xmlns:a16="http://schemas.microsoft.com/office/drawing/2014/main" id="{9F597FF8-7F7F-4D01-964B-5F66CE9E31B5}"/>
                </a:ext>
              </a:extLst>
            </p:cNvPr>
            <p:cNvSpPr txBox="1"/>
            <p:nvPr/>
          </p:nvSpPr>
          <p:spPr>
            <a:xfrm>
              <a:off x="5432176" y="1818775"/>
              <a:ext cx="2906660" cy="525106"/>
            </a:xfrm>
            <a:prstGeom prst="rect">
              <a:avLst/>
            </a:prstGeom>
            <a:noFill/>
          </p:spPr>
          <p:txBody>
            <a:bodyPr wrap="square" lIns="179259" tIns="143407" rIns="179259" bIns="143407" rtlCol="0">
              <a:spAutoFit/>
            </a:bodyPr>
            <a:lstStyle/>
            <a:p>
              <a:pPr algn="ctr" defTabSz="914192">
                <a:lnSpc>
                  <a:spcPct val="90000"/>
                </a:lnSpc>
                <a:spcAft>
                  <a:spcPts val="1800"/>
                </a:spcAft>
                <a:defRPr/>
              </a:pPr>
              <a:r>
                <a:rPr lang="en-US" sz="1700" dirty="0">
                  <a:gradFill>
                    <a:gsLst>
                      <a:gs pos="2917">
                        <a:srgbClr val="000000"/>
                      </a:gs>
                      <a:gs pos="30000">
                        <a:srgbClr val="000000"/>
                      </a:gs>
                    </a:gsLst>
                    <a:lin ang="5400000" scaled="0"/>
                  </a:gradFill>
                  <a:latin typeface="Segoe UI"/>
                </a:rPr>
                <a:t>Work with </a:t>
              </a:r>
              <a:r>
                <a:rPr lang="en-US" sz="1700" dirty="0">
                  <a:gradFill>
                    <a:gsLst>
                      <a:gs pos="2917">
                        <a:srgbClr val="000000"/>
                      </a:gs>
                      <a:gs pos="30000">
                        <a:srgbClr val="000000"/>
                      </a:gs>
                    </a:gsLst>
                    <a:lin ang="5400000" scaled="0"/>
                  </a:gradFill>
                  <a:latin typeface="Segoe UI Semibold"/>
                </a:rPr>
                <a:t>your team</a:t>
              </a:r>
            </a:p>
          </p:txBody>
        </p:sp>
        <p:sp>
          <p:nvSpPr>
            <p:cNvPr id="71" name="Rectangle 70">
              <a:extLst>
                <a:ext uri="{FF2B5EF4-FFF2-40B4-BE49-F238E27FC236}">
                  <a16:creationId xmlns:a16="http://schemas.microsoft.com/office/drawing/2014/main" id="{75C4BD3A-7C19-49BB-B55A-4253E2D99692}"/>
                </a:ext>
              </a:extLst>
            </p:cNvPr>
            <p:cNvSpPr/>
            <p:nvPr/>
          </p:nvSpPr>
          <p:spPr>
            <a:xfrm>
              <a:off x="5642113" y="1579129"/>
              <a:ext cx="2486787" cy="403124"/>
            </a:xfrm>
            <a:prstGeom prst="rect">
              <a:avLst/>
            </a:prstGeom>
          </p:spPr>
          <p:txBody>
            <a:bodyPr wrap="square">
              <a:spAutoFit/>
            </a:bodyPr>
            <a:lstStyle/>
            <a:p>
              <a:pPr algn="ctr" defTabSz="914192">
                <a:lnSpc>
                  <a:spcPct val="90000"/>
                </a:lnSpc>
                <a:spcAft>
                  <a:spcPts val="1000"/>
                </a:spcAft>
                <a:defRPr/>
              </a:pPr>
              <a:r>
                <a:rPr lang="en-US" sz="2200" kern="0" dirty="0">
                  <a:solidFill>
                    <a:srgbClr val="4C54B9"/>
                  </a:solidFill>
                  <a:latin typeface="Segoe UI Semibold"/>
                  <a:cs typeface="Segoe UI Semibold" panose="020B0702040204020203" pitchFamily="34" charset="0"/>
                </a:rPr>
                <a:t>Teams</a:t>
              </a:r>
            </a:p>
          </p:txBody>
        </p:sp>
      </p:grpSp>
      <p:sp>
        <p:nvSpPr>
          <p:cNvPr id="76" name="Rectangle 75">
            <a:extLst>
              <a:ext uri="{FF2B5EF4-FFF2-40B4-BE49-F238E27FC236}">
                <a16:creationId xmlns:a16="http://schemas.microsoft.com/office/drawing/2014/main" id="{0221F757-674A-4B82-8465-AF4D29B7EA22}"/>
              </a:ext>
            </a:extLst>
          </p:cNvPr>
          <p:cNvSpPr/>
          <p:nvPr/>
        </p:nvSpPr>
        <p:spPr>
          <a:xfrm>
            <a:off x="8534600" y="3162166"/>
            <a:ext cx="3092383" cy="318312"/>
          </a:xfrm>
          <a:prstGeom prst="rect">
            <a:avLst/>
          </a:prstGeom>
        </p:spPr>
        <p:txBody>
          <a:bodyPr wrap="square">
            <a:spAutoFit/>
          </a:bodyPr>
          <a:lstStyle/>
          <a:p>
            <a:pPr>
              <a:lnSpc>
                <a:spcPct val="90000"/>
              </a:lnSpc>
              <a:spcAft>
                <a:spcPts val="600"/>
              </a:spcAft>
              <a:defRPr/>
            </a:pPr>
            <a:r>
              <a:rPr lang="en-US" sz="1600" dirty="0">
                <a:solidFill>
                  <a:schemeClr val="accent1"/>
                </a:solidFill>
              </a:rPr>
              <a:t>Intelligent </a:t>
            </a:r>
            <a:r>
              <a:rPr lang="en-US" sz="1600" dirty="0">
                <a:solidFill>
                  <a:schemeClr val="accent1"/>
                </a:solidFill>
                <a:latin typeface="Segoe UI Semibold"/>
              </a:rPr>
              <a:t>content services</a:t>
            </a:r>
          </a:p>
        </p:txBody>
      </p:sp>
      <p:sp>
        <p:nvSpPr>
          <p:cNvPr id="77" name="Rectangle 76">
            <a:extLst>
              <a:ext uri="{FF2B5EF4-FFF2-40B4-BE49-F238E27FC236}">
                <a16:creationId xmlns:a16="http://schemas.microsoft.com/office/drawing/2014/main" id="{6BA0CE23-C30F-4669-A3CF-18BDA894C224}"/>
              </a:ext>
            </a:extLst>
          </p:cNvPr>
          <p:cNvSpPr/>
          <p:nvPr/>
        </p:nvSpPr>
        <p:spPr>
          <a:xfrm>
            <a:off x="435203" y="3156724"/>
            <a:ext cx="3092383" cy="318312"/>
          </a:xfrm>
          <a:prstGeom prst="rect">
            <a:avLst/>
          </a:prstGeom>
        </p:spPr>
        <p:txBody>
          <a:bodyPr wrap="square">
            <a:spAutoFit/>
          </a:bodyPr>
          <a:lstStyle/>
          <a:p>
            <a:pPr>
              <a:lnSpc>
                <a:spcPct val="90000"/>
              </a:lnSpc>
              <a:spcAft>
                <a:spcPts val="600"/>
              </a:spcAft>
              <a:defRPr/>
            </a:pPr>
            <a:r>
              <a:rPr lang="en-US" sz="1600" dirty="0">
                <a:solidFill>
                  <a:schemeClr val="accent1"/>
                </a:solidFill>
              </a:rPr>
              <a:t>Intelligent</a:t>
            </a:r>
            <a:r>
              <a:rPr lang="en-US" sz="1600" dirty="0">
                <a:solidFill>
                  <a:schemeClr val="accent1"/>
                </a:solidFill>
                <a:latin typeface="Segoe UI Semibold"/>
              </a:rPr>
              <a:t> file experiences</a:t>
            </a:r>
          </a:p>
        </p:txBody>
      </p:sp>
      <p:sp>
        <p:nvSpPr>
          <p:cNvPr id="33" name="Rectangle 32">
            <a:extLst>
              <a:ext uri="{FF2B5EF4-FFF2-40B4-BE49-F238E27FC236}">
                <a16:creationId xmlns:a16="http://schemas.microsoft.com/office/drawing/2014/main" id="{8444970C-1626-4AD7-878D-0205141EBD89}"/>
              </a:ext>
            </a:extLst>
          </p:cNvPr>
          <p:cNvSpPr/>
          <p:nvPr/>
        </p:nvSpPr>
        <p:spPr>
          <a:xfrm>
            <a:off x="435204" y="3601177"/>
            <a:ext cx="1787416" cy="284377"/>
          </a:xfrm>
          <a:prstGeom prst="rect">
            <a:avLst/>
          </a:prstGeom>
        </p:spPr>
        <p:txBody>
          <a:bodyPr wrap="square">
            <a:spAutoFit/>
          </a:bodyPr>
          <a:lstStyle/>
          <a:p>
            <a:pPr defTabSz="914192">
              <a:lnSpc>
                <a:spcPct val="90000"/>
              </a:lnSpc>
              <a:spcAft>
                <a:spcPts val="588"/>
              </a:spcAft>
              <a:defRPr/>
            </a:pPr>
            <a:r>
              <a:rPr lang="en-US" sz="1400" dirty="0">
                <a:gradFill>
                  <a:gsLst>
                    <a:gs pos="2917">
                      <a:srgbClr val="000000"/>
                    </a:gs>
                    <a:gs pos="30000">
                      <a:srgbClr val="000000"/>
                    </a:gs>
                  </a:gsLst>
                  <a:lin ang="5400000" scaled="0"/>
                </a:gradFill>
                <a:latin typeface="Segoe UI"/>
              </a:rPr>
              <a:t>View 320+ file types</a:t>
            </a:r>
          </a:p>
        </p:txBody>
      </p:sp>
      <p:sp>
        <p:nvSpPr>
          <p:cNvPr id="34" name="Rectangle 33">
            <a:extLst>
              <a:ext uri="{FF2B5EF4-FFF2-40B4-BE49-F238E27FC236}">
                <a16:creationId xmlns:a16="http://schemas.microsoft.com/office/drawing/2014/main" id="{F68FA978-DC92-44A3-BE54-9BBC2B195723}"/>
              </a:ext>
            </a:extLst>
          </p:cNvPr>
          <p:cNvSpPr/>
          <p:nvPr/>
        </p:nvSpPr>
        <p:spPr>
          <a:xfrm>
            <a:off x="435203" y="3934144"/>
            <a:ext cx="3459885" cy="290038"/>
          </a:xfrm>
          <a:prstGeom prst="rect">
            <a:avLst/>
          </a:prstGeom>
        </p:spPr>
        <p:txBody>
          <a:bodyPr wrap="square">
            <a:spAutoFit/>
          </a:bodyPr>
          <a:lstStyle/>
          <a:p>
            <a:pPr defTabSz="914192">
              <a:lnSpc>
                <a:spcPct val="90000"/>
              </a:lnSpc>
              <a:spcAft>
                <a:spcPts val="588"/>
              </a:spcAft>
              <a:defRPr/>
            </a:pPr>
            <a:r>
              <a:rPr lang="en-US" sz="1400" dirty="0">
                <a:gradFill>
                  <a:gsLst>
                    <a:gs pos="2917">
                      <a:srgbClr val="000000"/>
                    </a:gs>
                    <a:gs pos="30000">
                      <a:srgbClr val="000000"/>
                    </a:gs>
                  </a:gsLst>
                  <a:lin ang="5400000" scaled="0"/>
                </a:gradFill>
                <a:latin typeface="Segoe UI"/>
              </a:rPr>
              <a:t>Share and collaborate in real-time</a:t>
            </a:r>
          </a:p>
        </p:txBody>
      </p:sp>
      <p:sp>
        <p:nvSpPr>
          <p:cNvPr id="35" name="Rectangle 34">
            <a:extLst>
              <a:ext uri="{FF2B5EF4-FFF2-40B4-BE49-F238E27FC236}">
                <a16:creationId xmlns:a16="http://schemas.microsoft.com/office/drawing/2014/main" id="{7F7BA03C-F264-4049-BB97-C28AE447C34B}"/>
              </a:ext>
            </a:extLst>
          </p:cNvPr>
          <p:cNvSpPr/>
          <p:nvPr/>
        </p:nvSpPr>
        <p:spPr>
          <a:xfrm>
            <a:off x="435203" y="4260184"/>
            <a:ext cx="2379930" cy="284377"/>
          </a:xfrm>
          <a:prstGeom prst="rect">
            <a:avLst/>
          </a:prstGeom>
        </p:spPr>
        <p:txBody>
          <a:bodyPr wrap="square">
            <a:spAutoFit/>
          </a:bodyPr>
          <a:lstStyle/>
          <a:p>
            <a:pPr defTabSz="914192">
              <a:lnSpc>
                <a:spcPct val="90000"/>
              </a:lnSpc>
              <a:spcAft>
                <a:spcPts val="588"/>
              </a:spcAft>
              <a:defRPr/>
            </a:pPr>
            <a:r>
              <a:rPr lang="en-US" sz="1400" dirty="0">
                <a:gradFill>
                  <a:gsLst>
                    <a:gs pos="2917">
                      <a:srgbClr val="000000"/>
                    </a:gs>
                    <a:gs pos="30000">
                      <a:srgbClr val="000000"/>
                    </a:gs>
                  </a:gsLst>
                  <a:lin ang="5400000" scaled="0"/>
                </a:gradFill>
                <a:latin typeface="Segoe UI"/>
              </a:rPr>
              <a:t>Find files that matter to you</a:t>
            </a:r>
          </a:p>
        </p:txBody>
      </p:sp>
      <p:sp>
        <p:nvSpPr>
          <p:cNvPr id="36" name="Rectangle 35">
            <a:extLst>
              <a:ext uri="{FF2B5EF4-FFF2-40B4-BE49-F238E27FC236}">
                <a16:creationId xmlns:a16="http://schemas.microsoft.com/office/drawing/2014/main" id="{312C515D-84BA-4808-BD85-2DD6849B48D3}"/>
              </a:ext>
            </a:extLst>
          </p:cNvPr>
          <p:cNvSpPr/>
          <p:nvPr/>
        </p:nvSpPr>
        <p:spPr>
          <a:xfrm>
            <a:off x="435204" y="4588455"/>
            <a:ext cx="1842616" cy="284377"/>
          </a:xfrm>
          <a:prstGeom prst="rect">
            <a:avLst/>
          </a:prstGeom>
        </p:spPr>
        <p:txBody>
          <a:bodyPr wrap="square">
            <a:spAutoFit/>
          </a:bodyPr>
          <a:lstStyle/>
          <a:p>
            <a:pPr defTabSz="914192">
              <a:lnSpc>
                <a:spcPct val="90000"/>
              </a:lnSpc>
              <a:spcAft>
                <a:spcPts val="588"/>
              </a:spcAft>
              <a:defRPr/>
            </a:pPr>
            <a:r>
              <a:rPr lang="en-US" sz="1400" dirty="0">
                <a:gradFill>
                  <a:gsLst>
                    <a:gs pos="2917">
                      <a:srgbClr val="000000"/>
                    </a:gs>
                    <a:gs pos="30000">
                      <a:srgbClr val="000000"/>
                    </a:gs>
                  </a:gsLst>
                  <a:lin ang="5400000" scaled="0"/>
                </a:gradFill>
                <a:latin typeface="Segoe UI"/>
              </a:rPr>
              <a:t>Streamline processes</a:t>
            </a:r>
          </a:p>
        </p:txBody>
      </p:sp>
      <p:sp>
        <p:nvSpPr>
          <p:cNvPr id="37" name="TextBox 36">
            <a:extLst>
              <a:ext uri="{FF2B5EF4-FFF2-40B4-BE49-F238E27FC236}">
                <a16:creationId xmlns:a16="http://schemas.microsoft.com/office/drawing/2014/main" id="{7FF99F86-31B6-45E8-808B-44BDED868AB2}"/>
              </a:ext>
            </a:extLst>
          </p:cNvPr>
          <p:cNvSpPr txBox="1"/>
          <p:nvPr/>
        </p:nvSpPr>
        <p:spPr>
          <a:xfrm>
            <a:off x="8534424" y="4591479"/>
            <a:ext cx="2585323" cy="286232"/>
          </a:xfrm>
          <a:prstGeom prst="rect">
            <a:avLst/>
          </a:prstGeom>
        </p:spPr>
        <p:txBody>
          <a:bodyPr wrap="none">
            <a:spAutoFit/>
          </a:bodyPr>
          <a:lstStyle>
            <a:defPPr>
              <a:defRPr lang="en-US"/>
            </a:defPPr>
            <a:lvl1pPr lvl="0" algn="ctr" defTabSz="914367">
              <a:lnSpc>
                <a:spcPct val="90000"/>
              </a:lnSpc>
              <a:spcAft>
                <a:spcPts val="588"/>
              </a:spcAft>
              <a:defRPr sz="1300">
                <a:gradFill>
                  <a:gsLst>
                    <a:gs pos="2917">
                      <a:srgbClr val="000000"/>
                    </a:gs>
                    <a:gs pos="30000">
                      <a:srgbClr val="000000"/>
                    </a:gs>
                  </a:gsLst>
                  <a:lin ang="5400000" scaled="0"/>
                </a:gradFill>
                <a:latin typeface="+mj-lt"/>
              </a:defRPr>
            </a:lvl1pPr>
          </a:lstStyle>
          <a:p>
            <a:pPr algn="l" defTabSz="914192">
              <a:defRPr/>
            </a:pPr>
            <a:r>
              <a:rPr lang="en-US" sz="1400" dirty="0">
                <a:latin typeface="Segoe UI"/>
              </a:rPr>
              <a:t>MIP and intelligent encryption</a:t>
            </a:r>
          </a:p>
        </p:txBody>
      </p:sp>
      <p:sp>
        <p:nvSpPr>
          <p:cNvPr id="46" name="Rectangle 45">
            <a:extLst>
              <a:ext uri="{FF2B5EF4-FFF2-40B4-BE49-F238E27FC236}">
                <a16:creationId xmlns:a16="http://schemas.microsoft.com/office/drawing/2014/main" id="{70CA58AC-F4B3-4369-AA1B-560732DD4B8B}"/>
              </a:ext>
            </a:extLst>
          </p:cNvPr>
          <p:cNvSpPr/>
          <p:nvPr/>
        </p:nvSpPr>
        <p:spPr>
          <a:xfrm>
            <a:off x="8534424" y="3598110"/>
            <a:ext cx="3459885" cy="290038"/>
          </a:xfrm>
          <a:prstGeom prst="rect">
            <a:avLst/>
          </a:prstGeom>
        </p:spPr>
        <p:txBody>
          <a:bodyPr wrap="square">
            <a:spAutoFit/>
          </a:bodyPr>
          <a:lstStyle/>
          <a:p>
            <a:pPr defTabSz="914192">
              <a:lnSpc>
                <a:spcPct val="90000"/>
              </a:lnSpc>
              <a:spcAft>
                <a:spcPts val="588"/>
              </a:spcAft>
              <a:defRPr/>
            </a:pPr>
            <a:r>
              <a:rPr lang="en-US" sz="1400" dirty="0">
                <a:gradFill>
                  <a:gsLst>
                    <a:gs pos="2917">
                      <a:srgbClr val="000000"/>
                    </a:gs>
                    <a:gs pos="30000">
                      <a:srgbClr val="000000"/>
                    </a:gs>
                  </a:gsLst>
                  <a:lin ang="5400000" scaled="0"/>
                </a:gradFill>
                <a:latin typeface="Segoe UI"/>
              </a:rPr>
              <a:t>AI-powered content processing</a:t>
            </a:r>
          </a:p>
        </p:txBody>
      </p:sp>
      <p:sp>
        <p:nvSpPr>
          <p:cNvPr id="47" name="Rectangle 46">
            <a:extLst>
              <a:ext uri="{FF2B5EF4-FFF2-40B4-BE49-F238E27FC236}">
                <a16:creationId xmlns:a16="http://schemas.microsoft.com/office/drawing/2014/main" id="{3AD374E2-25A9-45AD-A388-7CE2C7F563CE}"/>
              </a:ext>
            </a:extLst>
          </p:cNvPr>
          <p:cNvSpPr/>
          <p:nvPr/>
        </p:nvSpPr>
        <p:spPr>
          <a:xfrm>
            <a:off x="8534424" y="3924151"/>
            <a:ext cx="2144001" cy="290038"/>
          </a:xfrm>
          <a:prstGeom prst="rect">
            <a:avLst/>
          </a:prstGeom>
        </p:spPr>
        <p:txBody>
          <a:bodyPr wrap="none">
            <a:spAutoFit/>
          </a:bodyPr>
          <a:lstStyle/>
          <a:p>
            <a:pPr defTabSz="914192">
              <a:lnSpc>
                <a:spcPct val="90000"/>
              </a:lnSpc>
              <a:spcAft>
                <a:spcPts val="588"/>
              </a:spcAft>
              <a:defRPr/>
            </a:pPr>
            <a:r>
              <a:rPr lang="en-US" sz="1400" dirty="0">
                <a:gradFill>
                  <a:gsLst>
                    <a:gs pos="2917">
                      <a:srgbClr val="000000"/>
                    </a:gs>
                    <a:gs pos="30000">
                      <a:srgbClr val="000000"/>
                    </a:gs>
                  </a:gsLst>
                  <a:lin ang="5400000" scaled="0"/>
                </a:gradFill>
                <a:latin typeface="Segoe UI"/>
              </a:rPr>
              <a:t>Access controls and DLP</a:t>
            </a:r>
          </a:p>
        </p:txBody>
      </p:sp>
      <p:sp>
        <p:nvSpPr>
          <p:cNvPr id="49" name="Rectangle 48">
            <a:extLst>
              <a:ext uri="{FF2B5EF4-FFF2-40B4-BE49-F238E27FC236}">
                <a16:creationId xmlns:a16="http://schemas.microsoft.com/office/drawing/2014/main" id="{0C597714-22B5-4120-8BAD-0F56559F1D8C}"/>
              </a:ext>
            </a:extLst>
          </p:cNvPr>
          <p:cNvSpPr/>
          <p:nvPr/>
        </p:nvSpPr>
        <p:spPr>
          <a:xfrm>
            <a:off x="8534424" y="4252422"/>
            <a:ext cx="3085536" cy="290038"/>
          </a:xfrm>
          <a:prstGeom prst="rect">
            <a:avLst/>
          </a:prstGeom>
        </p:spPr>
        <p:txBody>
          <a:bodyPr wrap="none">
            <a:spAutoFit/>
          </a:bodyPr>
          <a:lstStyle/>
          <a:p>
            <a:pPr defTabSz="914192">
              <a:lnSpc>
                <a:spcPct val="90000"/>
              </a:lnSpc>
              <a:spcAft>
                <a:spcPts val="588"/>
              </a:spcAft>
              <a:defRPr/>
            </a:pPr>
            <a:r>
              <a:rPr lang="en-US" sz="1400" dirty="0">
                <a:gradFill>
                  <a:gsLst>
                    <a:gs pos="2917">
                      <a:srgbClr val="000000"/>
                    </a:gs>
                    <a:gs pos="30000">
                      <a:srgbClr val="000000"/>
                    </a:gs>
                  </a:gsLst>
                  <a:lin ang="5400000" scaled="0"/>
                </a:gradFill>
                <a:latin typeface="Segoe UI"/>
              </a:rPr>
              <a:t>Records and retention management</a:t>
            </a:r>
          </a:p>
        </p:txBody>
      </p:sp>
    </p:spTree>
    <p:extLst>
      <p:ext uri="{BB962C8B-B14F-4D97-AF65-F5344CB8AC3E}">
        <p14:creationId xmlns:p14="http://schemas.microsoft.com/office/powerpoint/2010/main" val="363340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par>
                          <p:cTn id="29" fill="hold">
                            <p:stCondLst>
                              <p:cond delay="900"/>
                            </p:stCondLst>
                            <p:childTnLst>
                              <p:par>
                                <p:cTn id="30" presetID="10" presetClass="entr" presetSubtype="0"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42" presetClass="path" presetSubtype="0" decel="100000" fill="hold" nodeType="withEffect">
                                  <p:stCondLst>
                                    <p:cond delay="0"/>
                                  </p:stCondLst>
                                  <p:childTnLst>
                                    <p:animMotion origin="layout" path="M 0 2.22222E-6 L 0 0.03541 " pathEditMode="relative" rAng="0" ptsTypes="AA">
                                      <p:cBhvr>
                                        <p:cTn id="34" dur="700" spd="-100000" fill="hold"/>
                                        <p:tgtEl>
                                          <p:spTgt spid="52"/>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42" presetClass="path" presetSubtype="0" decel="100000" fill="hold" nodeType="withEffect">
                                  <p:stCondLst>
                                    <p:cond delay="0"/>
                                  </p:stCondLst>
                                  <p:childTnLst>
                                    <p:animMotion origin="layout" path="M -4.79167E-6 2.59259E-6 L -4.79167E-6 0.03541 " pathEditMode="relative" rAng="0" ptsTypes="AA">
                                      <p:cBhvr>
                                        <p:cTn id="39" dur="700" spd="-100000" fill="hold"/>
                                        <p:tgtEl>
                                          <p:spTgt spid="58"/>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42" presetClass="path" presetSubtype="0" decel="100000" fill="hold" nodeType="withEffect">
                                  <p:stCondLst>
                                    <p:cond delay="0"/>
                                  </p:stCondLst>
                                  <p:childTnLst>
                                    <p:animMotion origin="layout" path="M -4.79167E-6 2.59259E-6 L -4.79167E-6 0.03541 " pathEditMode="relative" rAng="0" ptsTypes="AA">
                                      <p:cBhvr>
                                        <p:cTn id="44" dur="700" spd="-100000" fill="hold"/>
                                        <p:tgtEl>
                                          <p:spTgt spid="6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46" grpId="0"/>
      <p:bldP spid="47" grpId="0"/>
      <p:bldP spid="49"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1" name="Slide Number Placeholder 5">
            <a:extLst>
              <a:ext uri="{FF2B5EF4-FFF2-40B4-BE49-F238E27FC236}">
                <a16:creationId xmlns:a16="http://schemas.microsoft.com/office/drawing/2014/main" id="{45BE7313-073E-1347-AAF1-48E88D3A0FBA}"/>
              </a:ext>
            </a:extLst>
          </p:cNvPr>
          <p:cNvSpPr>
            <a:spLocks noGrp="1"/>
          </p:cNvSpPr>
          <p:nvPr>
            <p:ph type="sldNum" sz="quarter" idx="4294967295"/>
          </p:nvPr>
        </p:nvSpPr>
        <p:spPr>
          <a:xfrm>
            <a:off x="8610600" y="6466462"/>
            <a:ext cx="3434080" cy="365125"/>
          </a:xfrm>
          <a:prstGeom prst="rect">
            <a:avLst/>
          </a:prstGeom>
        </p:spPr>
        <p:txBody>
          <a:bodyPr/>
          <a:lstStyle/>
          <a:p>
            <a:fld id="{56C95278-0CE0-4F08-877C-BF6662112D1D}" type="slidenum">
              <a:rPr lang="en-US" sz="1000" smtClean="0">
                <a:solidFill>
                  <a:schemeClr val="bg1">
                    <a:lumMod val="75000"/>
                  </a:schemeClr>
                </a:solidFill>
              </a:rPr>
              <a:pPr/>
              <a:t>62</a:t>
            </a:fld>
            <a:endParaRPr lang="en-US" sz="1000">
              <a:solidFill>
                <a:schemeClr val="bg1">
                  <a:lumMod val="75000"/>
                </a:schemeClr>
              </a:solidFill>
            </a:endParaRPr>
          </a:p>
        </p:txBody>
      </p:sp>
      <p:sp>
        <p:nvSpPr>
          <p:cNvPr id="22" name="Date Placeholder 3">
            <a:extLst>
              <a:ext uri="{FF2B5EF4-FFF2-40B4-BE49-F238E27FC236}">
                <a16:creationId xmlns:a16="http://schemas.microsoft.com/office/drawing/2014/main" id="{C676F69D-FC1A-CB4F-9ABD-0F9BE2505099}"/>
              </a:ext>
            </a:extLst>
          </p:cNvPr>
          <p:cNvSpPr>
            <a:spLocks noGrp="1"/>
          </p:cNvSpPr>
          <p:nvPr>
            <p:ph type="dt" sz="half" idx="4294967295"/>
          </p:nvPr>
        </p:nvSpPr>
        <p:spPr>
          <a:xfrm>
            <a:off x="162560" y="6466462"/>
            <a:ext cx="3418840" cy="365125"/>
          </a:xfrm>
          <a:prstGeom prst="rect">
            <a:avLst/>
          </a:prstGeom>
        </p:spPr>
        <p:txBody>
          <a:bodyPr/>
          <a:lstStyle/>
          <a:p>
            <a:r>
              <a:rPr lang="en-US" sz="1000">
                <a:solidFill>
                  <a:schemeClr val="bg1">
                    <a:lumMod val="75000"/>
                  </a:schemeClr>
                </a:solidFill>
              </a:rPr>
              <a:t>Microsoft | Confidential</a:t>
            </a:r>
          </a:p>
        </p:txBody>
      </p:sp>
      <p:sp>
        <p:nvSpPr>
          <p:cNvPr id="23" name="Footer Placeholder 4">
            <a:extLst>
              <a:ext uri="{FF2B5EF4-FFF2-40B4-BE49-F238E27FC236}">
                <a16:creationId xmlns:a16="http://schemas.microsoft.com/office/drawing/2014/main" id="{EC1F0AE9-13E8-7346-BDEE-02D87448416C}"/>
              </a:ext>
            </a:extLst>
          </p:cNvPr>
          <p:cNvSpPr>
            <a:spLocks noGrp="1"/>
          </p:cNvSpPr>
          <p:nvPr>
            <p:ph type="ftr" sz="quarter" idx="4294967295"/>
          </p:nvPr>
        </p:nvSpPr>
        <p:spPr>
          <a:xfrm>
            <a:off x="4038600" y="6466462"/>
            <a:ext cx="4114800" cy="365125"/>
          </a:xfrm>
          <a:prstGeom prst="rect">
            <a:avLst/>
          </a:prstGeom>
        </p:spPr>
        <p:txBody>
          <a:bodyPr/>
          <a:lstStyle/>
          <a:p>
            <a:pPr algn="ctr"/>
            <a:r>
              <a:rPr lang="en-US" sz="1000">
                <a:solidFill>
                  <a:schemeClr val="bg1">
                    <a:lumMod val="75000"/>
                  </a:schemeClr>
                </a:solidFill>
              </a:rPr>
              <a:t>Envisioning Workshop</a:t>
            </a:r>
          </a:p>
        </p:txBody>
      </p:sp>
      <p:sp>
        <p:nvSpPr>
          <p:cNvPr id="7" name="Title 1">
            <a:extLst>
              <a:ext uri="{FF2B5EF4-FFF2-40B4-BE49-F238E27FC236}">
                <a16:creationId xmlns:a16="http://schemas.microsoft.com/office/drawing/2014/main" id="{70E096A0-26A2-3F49-BB7F-CD8607714324}"/>
              </a:ext>
            </a:extLst>
          </p:cNvPr>
          <p:cNvSpPr txBox="1">
            <a:spLocks/>
          </p:cNvSpPr>
          <p:nvPr/>
        </p:nvSpPr>
        <p:spPr>
          <a:xfrm>
            <a:off x="609599" y="2692389"/>
            <a:ext cx="9377363"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dirty="0">
                <a:solidFill>
                  <a:srgbClr val="3B3838"/>
                </a:solidFill>
                <a:latin typeface="Segoe UI" panose="020B0502040204020203" pitchFamily="34" charset="0"/>
                <a:ea typeface="+mj-ea"/>
              </a:rPr>
              <a:t>Appendix – </a:t>
            </a:r>
          </a:p>
          <a:p>
            <a:r>
              <a:rPr lang="en-US" sz="3200" b="1" spc="0" dirty="0">
                <a:solidFill>
                  <a:schemeClr val="bg2">
                    <a:lumMod val="75000"/>
                  </a:schemeClr>
                </a:solidFill>
                <a:latin typeface="Segoe UI" panose="020B0502040204020203" pitchFamily="34" charset="0"/>
                <a:ea typeface="+mj-ea"/>
              </a:rPr>
              <a:t>Customer Stories</a:t>
            </a:r>
            <a:endParaRPr lang="en-US" sz="3200" b="1" spc="0" dirty="0">
              <a:solidFill>
                <a:schemeClr val="bg2">
                  <a:lumMod val="75000"/>
                </a:schemeClr>
              </a:solidFill>
              <a:latin typeface="Segoe UI" panose="020B0502040204020203" pitchFamily="34" charset="0"/>
            </a:endParaRPr>
          </a:p>
        </p:txBody>
      </p:sp>
    </p:spTree>
    <p:extLst>
      <p:ext uri="{BB962C8B-B14F-4D97-AF65-F5344CB8AC3E}">
        <p14:creationId xmlns:p14="http://schemas.microsoft.com/office/powerpoint/2010/main" val="979989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22920E-ADB4-6044-A1E9-21C093CC247A}"/>
              </a:ext>
            </a:extLst>
          </p:cNvPr>
          <p:cNvSpPr>
            <a:spLocks noGrp="1"/>
          </p:cNvSpPr>
          <p:nvPr>
            <p:ph type="body" sz="quarter" idx="13"/>
          </p:nvPr>
        </p:nvSpPr>
        <p:spPr>
          <a:xfrm>
            <a:off x="6980474" y="1929455"/>
            <a:ext cx="4739385" cy="2243049"/>
          </a:xfrm>
        </p:spPr>
        <p:txBody>
          <a:bodyPr>
            <a:normAutofit/>
          </a:bodyPr>
          <a:lstStyle/>
          <a:p>
            <a:r>
              <a:rPr lang="en-US" dirty="0"/>
              <a:t>Having all our files and conversations in one place is highly valuable, especially for our high-level executives, who like the ability to do a quick search and find the content they need without having to leave the app they’re in.</a:t>
            </a:r>
          </a:p>
        </p:txBody>
      </p:sp>
      <p:sp>
        <p:nvSpPr>
          <p:cNvPr id="21" name="Text Placeholder 20">
            <a:extLst>
              <a:ext uri="{FF2B5EF4-FFF2-40B4-BE49-F238E27FC236}">
                <a16:creationId xmlns:a16="http://schemas.microsoft.com/office/drawing/2014/main" id="{91652F5E-1B18-AE47-AF3E-7F9EE5AB627E}"/>
              </a:ext>
            </a:extLst>
          </p:cNvPr>
          <p:cNvSpPr>
            <a:spLocks noGrp="1"/>
          </p:cNvSpPr>
          <p:nvPr>
            <p:ph type="body" sz="quarter" idx="16"/>
          </p:nvPr>
        </p:nvSpPr>
        <p:spPr>
          <a:xfrm>
            <a:off x="6980473" y="5263014"/>
            <a:ext cx="4490801" cy="362497"/>
          </a:xfrm>
        </p:spPr>
        <p:txBody>
          <a:bodyPr/>
          <a:lstStyle/>
          <a:p>
            <a:r>
              <a:rPr lang="en-US" dirty="0">
                <a:hlinkClick r:id="rId3"/>
              </a:rPr>
              <a:t>LEARN MORE</a:t>
            </a:r>
            <a:endParaRPr lang="en-US" dirty="0"/>
          </a:p>
        </p:txBody>
      </p:sp>
      <p:pic>
        <p:nvPicPr>
          <p:cNvPr id="8" name="Picture Placeholder 7">
            <a:extLst>
              <a:ext uri="{FF2B5EF4-FFF2-40B4-BE49-F238E27FC236}">
                <a16:creationId xmlns:a16="http://schemas.microsoft.com/office/drawing/2014/main" id="{4F3A96C0-7A83-7A47-B746-AA80A9CF3A66}"/>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a:stretch/>
        </p:blipFill>
        <p:spPr>
          <a:xfrm>
            <a:off x="0" y="1580476"/>
            <a:ext cx="6096000" cy="4045035"/>
          </a:xfrm>
        </p:spPr>
      </p:pic>
      <p:sp>
        <p:nvSpPr>
          <p:cNvPr id="3" name="Text Placeholder 2">
            <a:extLst>
              <a:ext uri="{FF2B5EF4-FFF2-40B4-BE49-F238E27FC236}">
                <a16:creationId xmlns:a16="http://schemas.microsoft.com/office/drawing/2014/main" id="{4EE6141E-F907-0348-B9EB-DA9D4557DEAB}"/>
              </a:ext>
            </a:extLst>
          </p:cNvPr>
          <p:cNvSpPr>
            <a:spLocks noGrp="1"/>
          </p:cNvSpPr>
          <p:nvPr>
            <p:ph type="body" sz="quarter" idx="14"/>
          </p:nvPr>
        </p:nvSpPr>
        <p:spPr>
          <a:xfrm>
            <a:off x="6980473" y="4097619"/>
            <a:ext cx="4490801" cy="345587"/>
          </a:xfrm>
        </p:spPr>
        <p:txBody>
          <a:bodyPr/>
          <a:lstStyle/>
          <a:p>
            <a:r>
              <a:rPr lang="en-US" dirty="0"/>
              <a:t>Jason </a:t>
            </a:r>
            <a:r>
              <a:rPr lang="en-US" dirty="0" err="1"/>
              <a:t>Remaley</a:t>
            </a:r>
            <a:endParaRPr lang="en-US" dirty="0"/>
          </a:p>
        </p:txBody>
      </p:sp>
      <p:sp>
        <p:nvSpPr>
          <p:cNvPr id="4" name="Text Placeholder 3">
            <a:extLst>
              <a:ext uri="{FF2B5EF4-FFF2-40B4-BE49-F238E27FC236}">
                <a16:creationId xmlns:a16="http://schemas.microsoft.com/office/drawing/2014/main" id="{4267FDE9-9F15-694B-B289-C733E1FAC329}"/>
              </a:ext>
            </a:extLst>
          </p:cNvPr>
          <p:cNvSpPr>
            <a:spLocks noGrp="1"/>
          </p:cNvSpPr>
          <p:nvPr>
            <p:ph type="body" sz="quarter" idx="15"/>
          </p:nvPr>
        </p:nvSpPr>
        <p:spPr>
          <a:xfrm>
            <a:off x="6980473" y="4443206"/>
            <a:ext cx="4490801" cy="575534"/>
          </a:xfrm>
        </p:spPr>
        <p:txBody>
          <a:bodyPr/>
          <a:lstStyle/>
          <a:p>
            <a:r>
              <a:rPr lang="en-US" dirty="0"/>
              <a:t>Director, Product Planning, Cox Automotive </a:t>
            </a:r>
          </a:p>
        </p:txBody>
      </p:sp>
      <p:pic>
        <p:nvPicPr>
          <p:cNvPr id="9" name="Graphic 8">
            <a:extLst>
              <a:ext uri="{FF2B5EF4-FFF2-40B4-BE49-F238E27FC236}">
                <a16:creationId xmlns:a16="http://schemas.microsoft.com/office/drawing/2014/main" id="{A92565F1-F23A-2C4E-900A-AAE53DBD5E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1340" y="2027364"/>
            <a:ext cx="229694" cy="160786"/>
          </a:xfrm>
          <a:prstGeom prst="rect">
            <a:avLst/>
          </a:prstGeom>
        </p:spPr>
      </p:pic>
      <p:pic>
        <p:nvPicPr>
          <p:cNvPr id="10" name="Graphic 9">
            <a:extLst>
              <a:ext uri="{FF2B5EF4-FFF2-40B4-BE49-F238E27FC236}">
                <a16:creationId xmlns:a16="http://schemas.microsoft.com/office/drawing/2014/main" id="{9ABB72AA-0AAE-6449-85FD-FD7B9994D3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76552" y="3522601"/>
            <a:ext cx="229694" cy="160786"/>
          </a:xfrm>
          <a:prstGeom prst="rect">
            <a:avLst/>
          </a:prstGeom>
        </p:spPr>
      </p:pic>
      <p:pic>
        <p:nvPicPr>
          <p:cNvPr id="6" name="Picture 5" descr="A picture containing drawing, table&#10;&#10;Description automatically generated">
            <a:extLst>
              <a:ext uri="{FF2B5EF4-FFF2-40B4-BE49-F238E27FC236}">
                <a16:creationId xmlns:a16="http://schemas.microsoft.com/office/drawing/2014/main" id="{F933E1C8-4AED-4436-B563-0A41FDFD0E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452527"/>
            <a:ext cx="6099048" cy="1136904"/>
          </a:xfrm>
          <a:prstGeom prst="rect">
            <a:avLst/>
          </a:prstGeom>
        </p:spPr>
      </p:pic>
    </p:spTree>
    <p:extLst>
      <p:ext uri="{BB962C8B-B14F-4D97-AF65-F5344CB8AC3E}">
        <p14:creationId xmlns:p14="http://schemas.microsoft.com/office/powerpoint/2010/main" val="251592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63" presetClass="path" presetSubtype="0" decel="100000" fill="hold" nodeType="withEffect">
                                  <p:stCondLst>
                                    <p:cond delay="250"/>
                                  </p:stCondLst>
                                  <p:childTnLst>
                                    <p:animMotion origin="layout" path="M -1.04167E-6 4.07407E-6 L -0.00013 0.0456 " pathEditMode="relative" rAng="0" ptsTypes="AA">
                                      <p:cBhvr>
                                        <p:cTn id="9" dur="1000" spd="-100000" fill="hold"/>
                                        <p:tgtEl>
                                          <p:spTgt spid="9"/>
                                        </p:tgtEl>
                                        <p:attrNameLst>
                                          <p:attrName>ppt_x</p:attrName>
                                          <p:attrName>ppt_y</p:attrName>
                                        </p:attrNameLst>
                                      </p:cBhvr>
                                      <p:rCtr x="-13" y="2269"/>
                                    </p:animMotion>
                                  </p:childTnLst>
                                </p:cTn>
                              </p:par>
                              <p:par>
                                <p:cTn id="10" presetID="10" presetClass="entr" presetSubtype="0"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50"/>
                                        <p:tgtEl>
                                          <p:spTgt spid="10"/>
                                        </p:tgtEl>
                                      </p:cBhvr>
                                    </p:animEffect>
                                  </p:childTnLst>
                                </p:cTn>
                              </p:par>
                              <p:par>
                                <p:cTn id="13" presetID="63" presetClass="path" presetSubtype="0" decel="100000" fill="hold" nodeType="withEffect">
                                  <p:stCondLst>
                                    <p:cond delay="250"/>
                                  </p:stCondLst>
                                  <p:childTnLst>
                                    <p:animMotion origin="layout" path="M 4.16667E-7 1.85185E-6 L -0.00013 0.0456 " pathEditMode="relative" rAng="0" ptsTypes="AA">
                                      <p:cBhvr>
                                        <p:cTn id="14" dur="1000" spd="-100000" fill="hold"/>
                                        <p:tgtEl>
                                          <p:spTgt spid="10"/>
                                        </p:tgtEl>
                                        <p:attrNameLst>
                                          <p:attrName>ppt_x</p:attrName>
                                          <p:attrName>ppt_y</p:attrName>
                                        </p:attrNameLst>
                                      </p:cBhvr>
                                      <p:rCtr x="-13" y="2269"/>
                                    </p:animMotion>
                                  </p:childTnLst>
                                </p:cTn>
                              </p:par>
                              <p:par>
                                <p:cTn id="15" presetID="10" presetClass="entr" presetSubtype="0" fill="hold" grpId="0" nodeType="withEffect">
                                  <p:stCondLst>
                                    <p:cond delay="50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250"/>
                                        <p:tgtEl>
                                          <p:spTgt spid="2">
                                            <p:txEl>
                                              <p:pRg st="0" end="0"/>
                                            </p:txEl>
                                          </p:spTgt>
                                        </p:tgtEl>
                                      </p:cBhvr>
                                    </p:animEffect>
                                  </p:childTnLst>
                                </p:cTn>
                              </p:par>
                              <p:par>
                                <p:cTn id="18" presetID="63" presetClass="path" presetSubtype="0" decel="100000" fill="hold" grpId="1" nodeType="withEffect">
                                  <p:stCondLst>
                                    <p:cond delay="250"/>
                                  </p:stCondLst>
                                  <p:childTnLst>
                                    <p:animMotion origin="layout" path="M -1.04167E-6 4.07407E-6 L -0.00013 0.0456 " pathEditMode="relative" rAng="0" ptsTypes="AA">
                                      <p:cBhvr>
                                        <p:cTn id="19" dur="1000" spd="-100000" fill="hold"/>
                                        <p:tgtEl>
                                          <p:spTgt spid="2">
                                            <p:txEl>
                                              <p:pRg st="0" end="0"/>
                                            </p:txEl>
                                          </p:spTgt>
                                        </p:tgtEl>
                                        <p:attrNameLst>
                                          <p:attrName>ppt_x</p:attrName>
                                          <p:attrName>ppt_y</p:attrName>
                                        </p:attrNameLst>
                                      </p:cBhvr>
                                      <p:rCtr x="-13" y="2269"/>
                                    </p:animMotion>
                                  </p:childTnLst>
                                </p:cTn>
                              </p:par>
                              <p:par>
                                <p:cTn id="20" presetID="10" presetClass="entr" presetSubtype="0" fill="hold" grpId="0" nodeType="withEffect">
                                  <p:stCondLst>
                                    <p:cond delay="50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250"/>
                                        <p:tgtEl>
                                          <p:spTgt spid="3">
                                            <p:txEl>
                                              <p:pRg st="0" end="0"/>
                                            </p:txEl>
                                          </p:spTgt>
                                        </p:tgtEl>
                                      </p:cBhvr>
                                    </p:animEffect>
                                  </p:childTnLst>
                                </p:cTn>
                              </p:par>
                              <p:par>
                                <p:cTn id="23" presetID="63" presetClass="path" presetSubtype="0" decel="100000" fill="hold" grpId="1" nodeType="withEffect">
                                  <p:stCondLst>
                                    <p:cond delay="250"/>
                                  </p:stCondLst>
                                  <p:childTnLst>
                                    <p:animMotion origin="layout" path="M -1.04167E-6 4.07407E-6 L -0.00013 0.0456 " pathEditMode="relative" rAng="0" ptsTypes="AA">
                                      <p:cBhvr>
                                        <p:cTn id="24" dur="1000" spd="-100000" fill="hold"/>
                                        <p:tgtEl>
                                          <p:spTgt spid="3">
                                            <p:txEl>
                                              <p:pRg st="0" end="0"/>
                                            </p:txEl>
                                          </p:spTgt>
                                        </p:tgtEl>
                                        <p:attrNameLst>
                                          <p:attrName>ppt_x</p:attrName>
                                          <p:attrName>ppt_y</p:attrName>
                                        </p:attrNameLst>
                                      </p:cBhvr>
                                      <p:rCtr x="-13" y="2269"/>
                                    </p:animMotion>
                                  </p:childTnLst>
                                </p:cTn>
                              </p:par>
                              <p:par>
                                <p:cTn id="25" presetID="10" presetClass="entr" presetSubtype="0" fill="hold" grpId="0" nodeType="withEffect">
                                  <p:stCondLst>
                                    <p:cond delay="50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fade">
                                      <p:cBhvr>
                                        <p:cTn id="27" dur="250"/>
                                        <p:tgtEl>
                                          <p:spTgt spid="21">
                                            <p:txEl>
                                              <p:pRg st="0" end="0"/>
                                            </p:txEl>
                                          </p:spTgt>
                                        </p:tgtEl>
                                      </p:cBhvr>
                                    </p:animEffect>
                                  </p:childTnLst>
                                </p:cTn>
                              </p:par>
                              <p:par>
                                <p:cTn id="28" presetID="63" presetClass="path" presetSubtype="0" decel="100000" fill="hold" grpId="1" nodeType="withEffect">
                                  <p:stCondLst>
                                    <p:cond delay="250"/>
                                  </p:stCondLst>
                                  <p:childTnLst>
                                    <p:animMotion origin="layout" path="M -1.04167E-6 4.07407E-6 L -0.00013 0.0456 " pathEditMode="relative" rAng="0" ptsTypes="AA">
                                      <p:cBhvr>
                                        <p:cTn id="29" dur="1000" spd="-100000" fill="hold"/>
                                        <p:tgtEl>
                                          <p:spTgt spid="21">
                                            <p:txEl>
                                              <p:pRg st="0" end="0"/>
                                            </p:txEl>
                                          </p:spTgt>
                                        </p:tgtEl>
                                        <p:attrNameLst>
                                          <p:attrName>ppt_x</p:attrName>
                                          <p:attrName>ppt_y</p:attrName>
                                        </p:attrNameLst>
                                      </p:cBhvr>
                                      <p:rCtr x="-13" y="2269"/>
                                    </p:animMotion>
                                  </p:childTnLst>
                                </p:cTn>
                              </p:par>
                              <p:par>
                                <p:cTn id="30" presetID="10" presetClass="entr" presetSubtype="0" fill="hold" grpId="0" nodeType="withEffect">
                                  <p:stCondLst>
                                    <p:cond delay="50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250"/>
                                        <p:tgtEl>
                                          <p:spTgt spid="4">
                                            <p:txEl>
                                              <p:pRg st="0" end="0"/>
                                            </p:txEl>
                                          </p:spTgt>
                                        </p:tgtEl>
                                      </p:cBhvr>
                                    </p:animEffect>
                                  </p:childTnLst>
                                </p:cTn>
                              </p:par>
                              <p:par>
                                <p:cTn id="33" presetID="63" presetClass="path" presetSubtype="0" decel="100000" fill="hold" grpId="1" nodeType="withEffect">
                                  <p:stCondLst>
                                    <p:cond delay="250"/>
                                  </p:stCondLst>
                                  <p:childTnLst>
                                    <p:animMotion origin="layout" path="M 2.29167E-6 1.48148E-6 L -0.00013 0.0456 " pathEditMode="relative" rAng="0" ptsTypes="AA">
                                      <p:cBhvr>
                                        <p:cTn id="34" dur="1000" spd="-100000" fill="hold"/>
                                        <p:tgtEl>
                                          <p:spTgt spid="4">
                                            <p:txEl>
                                              <p:pRg st="0" end="0"/>
                                            </p:txEl>
                                          </p:spTgt>
                                        </p:tgtEl>
                                        <p:attrNameLst>
                                          <p:attrName>ppt_x</p:attrName>
                                          <p:attrName>ppt_y</p:attrName>
                                        </p:attrNameLst>
                                      </p:cBhvr>
                                      <p:rCtr x="-13" y="2269"/>
                                    </p:animMotion>
                                  </p:childTnLst>
                                </p:cTn>
                              </p:par>
                            </p:childTnLst>
                          </p:cTn>
                        </p:par>
                        <p:par>
                          <p:cTn id="35" fill="hold">
                            <p:stCondLst>
                              <p:cond delay="1250"/>
                            </p:stCondLst>
                            <p:childTnLst>
                              <p:par>
                                <p:cTn id="36" presetID="10"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21" grpId="0" build="p"/>
      <p:bldP spid="21" grpId="1" build="p"/>
      <p:bldP spid="3" grpId="0" build="p"/>
      <p:bldP spid="3" grpId="1" build="p"/>
      <p:bldP spid="4" grpId="0" build="p"/>
      <p:bldP spid="4"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56C433A-B4E6-C044-997E-1B462DA03B43}"/>
              </a:ext>
            </a:extLst>
          </p:cNvPr>
          <p:cNvSpPr txBox="1">
            <a:spLocks/>
          </p:cNvSpPr>
          <p:nvPr/>
        </p:nvSpPr>
        <p:spPr>
          <a:xfrm>
            <a:off x="609599" y="2692389"/>
            <a:ext cx="10506076" cy="919935"/>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6000" b="1" spc="0">
                <a:solidFill>
                  <a:srgbClr val="3B3838"/>
                </a:solidFill>
                <a:latin typeface="Segoe UI" panose="020B0502040204020203" pitchFamily="34" charset="0"/>
                <a:ea typeface="+mj-ea"/>
              </a:rPr>
              <a:t>Art of the possible</a:t>
            </a:r>
            <a:endParaRPr lang="en-US" sz="6000" b="1" spc="0">
              <a:solidFill>
                <a:srgbClr val="3B3838"/>
              </a:solidFill>
              <a:latin typeface="Segoe UI" panose="020B0502040204020203" pitchFamily="34" charset="0"/>
            </a:endParaRPr>
          </a:p>
        </p:txBody>
      </p:sp>
      <p:sp>
        <p:nvSpPr>
          <p:cNvPr id="21" name="Slide Number Placeholder 5">
            <a:extLst>
              <a:ext uri="{FF2B5EF4-FFF2-40B4-BE49-F238E27FC236}">
                <a16:creationId xmlns:a16="http://schemas.microsoft.com/office/drawing/2014/main" id="{45BE7313-073E-1347-AAF1-48E88D3A0FBA}"/>
              </a:ext>
            </a:extLst>
          </p:cNvPr>
          <p:cNvSpPr>
            <a:spLocks noGrp="1"/>
          </p:cNvSpPr>
          <p:nvPr>
            <p:ph type="sldNum" sz="quarter" idx="4294967295"/>
          </p:nvPr>
        </p:nvSpPr>
        <p:spPr>
          <a:xfrm>
            <a:off x="8610600" y="6466462"/>
            <a:ext cx="3434080" cy="365125"/>
          </a:xfrm>
          <a:prstGeom prst="rect">
            <a:avLst/>
          </a:prstGeom>
        </p:spPr>
        <p:txBody>
          <a:bodyPr/>
          <a:lstStyle/>
          <a:p>
            <a:fld id="{56C95278-0CE0-4F08-877C-BF6662112D1D}" type="slidenum">
              <a:rPr lang="en-US" sz="1000" smtClean="0">
                <a:solidFill>
                  <a:schemeClr val="bg1">
                    <a:lumMod val="75000"/>
                  </a:schemeClr>
                </a:solidFill>
              </a:rPr>
              <a:pPr/>
              <a:t>7</a:t>
            </a:fld>
            <a:endParaRPr lang="en-US" sz="1000">
              <a:solidFill>
                <a:schemeClr val="bg1">
                  <a:lumMod val="75000"/>
                </a:schemeClr>
              </a:solidFill>
            </a:endParaRPr>
          </a:p>
        </p:txBody>
      </p:sp>
      <p:sp>
        <p:nvSpPr>
          <p:cNvPr id="22" name="Date Placeholder 3">
            <a:extLst>
              <a:ext uri="{FF2B5EF4-FFF2-40B4-BE49-F238E27FC236}">
                <a16:creationId xmlns:a16="http://schemas.microsoft.com/office/drawing/2014/main" id="{C676F69D-FC1A-CB4F-9ABD-0F9BE2505099}"/>
              </a:ext>
            </a:extLst>
          </p:cNvPr>
          <p:cNvSpPr>
            <a:spLocks noGrp="1"/>
          </p:cNvSpPr>
          <p:nvPr>
            <p:ph type="dt" sz="half" idx="4294967295"/>
          </p:nvPr>
        </p:nvSpPr>
        <p:spPr>
          <a:xfrm>
            <a:off x="162560" y="6466462"/>
            <a:ext cx="3418840" cy="365125"/>
          </a:xfrm>
          <a:prstGeom prst="rect">
            <a:avLst/>
          </a:prstGeom>
        </p:spPr>
        <p:txBody>
          <a:bodyPr/>
          <a:lstStyle/>
          <a:p>
            <a:r>
              <a:rPr lang="en-US" sz="1000">
                <a:solidFill>
                  <a:schemeClr val="bg1">
                    <a:lumMod val="75000"/>
                  </a:schemeClr>
                </a:solidFill>
              </a:rPr>
              <a:t>Microsoft | Confidential</a:t>
            </a:r>
          </a:p>
        </p:txBody>
      </p:sp>
      <p:sp>
        <p:nvSpPr>
          <p:cNvPr id="8" name="Title 1">
            <a:extLst>
              <a:ext uri="{FF2B5EF4-FFF2-40B4-BE49-F238E27FC236}">
                <a16:creationId xmlns:a16="http://schemas.microsoft.com/office/drawing/2014/main" id="{456BBD07-BA47-B341-A730-9FD264D83EF0}"/>
              </a:ext>
            </a:extLst>
          </p:cNvPr>
          <p:cNvSpPr txBox="1">
            <a:spLocks/>
          </p:cNvSpPr>
          <p:nvPr/>
        </p:nvSpPr>
        <p:spPr>
          <a:xfrm>
            <a:off x="609600" y="3612324"/>
            <a:ext cx="10138611" cy="919934"/>
          </a:xfrm>
          <a:prstGeom prst="rect">
            <a:avLst/>
          </a:prstGeom>
          <a:noFill/>
        </p:spPr>
        <p:txBody>
          <a:bodyPr vert="horz" wrap="square" lIns="0" tIns="91440" rIns="146304" bIns="91440" rtlCol="0" anchor="t"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pPr>
              <a:lnSpc>
                <a:spcPct val="100000"/>
              </a:lnSpc>
            </a:pPr>
            <a:r>
              <a:rPr lang="en-US" sz="2400" spc="0">
                <a:solidFill>
                  <a:srgbClr val="0070C0"/>
                </a:solidFill>
                <a:latin typeface="Segoe UI" panose="020B0502040204020203" pitchFamily="34" charset="0"/>
                <a:ea typeface="+mj-ea"/>
              </a:rPr>
              <a:t>30 minutes</a:t>
            </a:r>
          </a:p>
        </p:txBody>
      </p:sp>
    </p:spTree>
    <p:extLst>
      <p:ext uri="{BB962C8B-B14F-4D97-AF65-F5344CB8AC3E}">
        <p14:creationId xmlns:p14="http://schemas.microsoft.com/office/powerpoint/2010/main" val="208773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FABD98-24EB-2F4B-BA02-AA214934F8E9}"/>
              </a:ext>
            </a:extLst>
          </p:cNvPr>
          <p:cNvSpPr txBox="1">
            <a:spLocks/>
          </p:cNvSpPr>
          <p:nvPr/>
        </p:nvSpPr>
        <p:spPr>
          <a:xfrm>
            <a:off x="1524649" y="867756"/>
            <a:ext cx="9142703" cy="767987"/>
          </a:xfrm>
          <a:prstGeom prst="rect">
            <a:avLst/>
          </a:prstGeom>
          <a:solidFill>
            <a:schemeClr val="bg1"/>
          </a:solidFill>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dirty="0">
                <a:solidFill>
                  <a:srgbClr val="0078D4"/>
                </a:solidFill>
                <a:latin typeface="Segoe UI Semibold"/>
              </a:rPr>
              <a:t>Microsoft 365</a:t>
            </a:r>
            <a:br>
              <a:rPr lang="en-US" dirty="0">
                <a:gradFill>
                  <a:gsLst>
                    <a:gs pos="1250">
                      <a:srgbClr val="1A1A1A"/>
                    </a:gs>
                    <a:gs pos="100000">
                      <a:srgbClr val="1A1A1A"/>
                    </a:gs>
                  </a:gsLst>
                  <a:lin ang="5400000" scaled="0"/>
                </a:gradFill>
                <a:latin typeface="Segoe UI Semibold"/>
              </a:rPr>
            </a:br>
            <a:endParaRPr lang="en-US" dirty="0">
              <a:gradFill>
                <a:gsLst>
                  <a:gs pos="1250">
                    <a:srgbClr val="1A1A1A"/>
                  </a:gs>
                  <a:gs pos="100000">
                    <a:srgbClr val="1A1A1A"/>
                  </a:gs>
                </a:gsLst>
                <a:lin ang="5400000" scaled="0"/>
              </a:gradFill>
              <a:latin typeface="Segoe UI Semibold"/>
            </a:endParaRPr>
          </a:p>
        </p:txBody>
      </p:sp>
      <p:sp>
        <p:nvSpPr>
          <p:cNvPr id="4" name="Title 1">
            <a:extLst>
              <a:ext uri="{FF2B5EF4-FFF2-40B4-BE49-F238E27FC236}">
                <a16:creationId xmlns:a16="http://schemas.microsoft.com/office/drawing/2014/main" id="{9028CB67-69BB-E647-9049-A1237359953C}"/>
              </a:ext>
            </a:extLst>
          </p:cNvPr>
          <p:cNvSpPr txBox="1">
            <a:spLocks/>
          </p:cNvSpPr>
          <p:nvPr/>
        </p:nvSpPr>
        <p:spPr>
          <a:xfrm>
            <a:off x="2665899" y="4118091"/>
            <a:ext cx="1233313" cy="526223"/>
          </a:xfrm>
          <a:prstGeom prst="rect">
            <a:avLst/>
          </a:prstGeom>
        </p:spPr>
        <p:txBody>
          <a:bodyPr vert="horz" wrap="square" lIns="0" tIns="63999"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ts val="1800"/>
              </a:lnSpc>
              <a:defRPr/>
            </a:pPr>
            <a:r>
              <a:rPr lang="en-US" sz="1600" dirty="0">
                <a:solidFill>
                  <a:srgbClr val="525252"/>
                </a:solidFill>
                <a:latin typeface="Segoe UI Semibold"/>
              </a:rPr>
              <a:t>Unlocks creativity</a:t>
            </a:r>
          </a:p>
        </p:txBody>
      </p:sp>
      <p:sp>
        <p:nvSpPr>
          <p:cNvPr id="5" name="Title 1">
            <a:extLst>
              <a:ext uri="{FF2B5EF4-FFF2-40B4-BE49-F238E27FC236}">
                <a16:creationId xmlns:a16="http://schemas.microsoft.com/office/drawing/2014/main" id="{98C9D31D-D210-1043-871F-07562E129B00}"/>
              </a:ext>
            </a:extLst>
          </p:cNvPr>
          <p:cNvSpPr txBox="1">
            <a:spLocks/>
          </p:cNvSpPr>
          <p:nvPr/>
        </p:nvSpPr>
        <p:spPr>
          <a:xfrm>
            <a:off x="4557137" y="4118091"/>
            <a:ext cx="1233313" cy="526223"/>
          </a:xfrm>
          <a:prstGeom prst="rect">
            <a:avLst/>
          </a:prstGeom>
        </p:spPr>
        <p:txBody>
          <a:bodyPr vert="horz" wrap="square" lIns="0" tIns="63999"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ts val="1800"/>
              </a:lnSpc>
              <a:defRPr/>
            </a:pPr>
            <a:r>
              <a:rPr lang="en-US" sz="1600" dirty="0">
                <a:solidFill>
                  <a:srgbClr val="525252"/>
                </a:solidFill>
                <a:latin typeface="Segoe UI Semibold"/>
              </a:rPr>
              <a:t>Built for teamwork</a:t>
            </a:r>
          </a:p>
        </p:txBody>
      </p:sp>
      <p:sp>
        <p:nvSpPr>
          <p:cNvPr id="6" name="Title 1">
            <a:extLst>
              <a:ext uri="{FF2B5EF4-FFF2-40B4-BE49-F238E27FC236}">
                <a16:creationId xmlns:a16="http://schemas.microsoft.com/office/drawing/2014/main" id="{B26D07B5-D4FF-2040-982D-49C3DE068859}"/>
              </a:ext>
            </a:extLst>
          </p:cNvPr>
          <p:cNvSpPr txBox="1">
            <a:spLocks/>
          </p:cNvSpPr>
          <p:nvPr/>
        </p:nvSpPr>
        <p:spPr>
          <a:xfrm>
            <a:off x="6438851" y="4118091"/>
            <a:ext cx="1233313" cy="526223"/>
          </a:xfrm>
          <a:prstGeom prst="rect">
            <a:avLst/>
          </a:prstGeom>
        </p:spPr>
        <p:txBody>
          <a:bodyPr vert="horz" wrap="square" lIns="0" tIns="63999"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ts val="1800"/>
              </a:lnSpc>
              <a:defRPr/>
            </a:pPr>
            <a:r>
              <a:rPr lang="en-US" sz="1600" dirty="0">
                <a:solidFill>
                  <a:srgbClr val="525252"/>
                </a:solidFill>
                <a:latin typeface="Segoe UI Semibold"/>
              </a:rPr>
              <a:t>Integrated </a:t>
            </a:r>
            <a:br>
              <a:rPr lang="en-US" sz="1600" dirty="0">
                <a:solidFill>
                  <a:srgbClr val="525252"/>
                </a:solidFill>
                <a:latin typeface="Segoe UI Semibold"/>
              </a:rPr>
            </a:br>
            <a:r>
              <a:rPr lang="en-US" sz="1600" dirty="0">
                <a:solidFill>
                  <a:srgbClr val="525252"/>
                </a:solidFill>
                <a:latin typeface="Segoe UI Semibold"/>
              </a:rPr>
              <a:t>for simplicity</a:t>
            </a:r>
          </a:p>
        </p:txBody>
      </p:sp>
      <p:sp>
        <p:nvSpPr>
          <p:cNvPr id="7" name="Title 1">
            <a:extLst>
              <a:ext uri="{FF2B5EF4-FFF2-40B4-BE49-F238E27FC236}">
                <a16:creationId xmlns:a16="http://schemas.microsoft.com/office/drawing/2014/main" id="{E79543C3-754D-5248-A610-8B137DBF732F}"/>
              </a:ext>
            </a:extLst>
          </p:cNvPr>
          <p:cNvSpPr txBox="1">
            <a:spLocks/>
          </p:cNvSpPr>
          <p:nvPr/>
        </p:nvSpPr>
        <p:spPr>
          <a:xfrm>
            <a:off x="8330884" y="4118091"/>
            <a:ext cx="1233313" cy="526223"/>
          </a:xfrm>
          <a:prstGeom prst="rect">
            <a:avLst/>
          </a:prstGeom>
        </p:spPr>
        <p:txBody>
          <a:bodyPr vert="horz" wrap="square" lIns="0" tIns="63999"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ts val="1800"/>
              </a:lnSpc>
              <a:defRPr/>
            </a:pPr>
            <a:r>
              <a:rPr lang="en-US" sz="1600" dirty="0">
                <a:solidFill>
                  <a:srgbClr val="525252"/>
                </a:solidFill>
                <a:latin typeface="Segoe UI Semibold"/>
              </a:rPr>
              <a:t>Intelligent security</a:t>
            </a:r>
          </a:p>
        </p:txBody>
      </p:sp>
      <p:sp>
        <p:nvSpPr>
          <p:cNvPr id="8" name="Title 1">
            <a:extLst>
              <a:ext uri="{FF2B5EF4-FFF2-40B4-BE49-F238E27FC236}">
                <a16:creationId xmlns:a16="http://schemas.microsoft.com/office/drawing/2014/main" id="{E0E26828-AD59-C449-8349-5046DE7FA200}"/>
              </a:ext>
            </a:extLst>
          </p:cNvPr>
          <p:cNvSpPr txBox="1">
            <a:spLocks/>
          </p:cNvSpPr>
          <p:nvPr/>
        </p:nvSpPr>
        <p:spPr>
          <a:xfrm>
            <a:off x="4533328" y="1692735"/>
            <a:ext cx="3125344" cy="295424"/>
          </a:xfrm>
          <a:prstGeom prst="rect">
            <a:avLst/>
          </a:prstGeom>
        </p:spPr>
        <p:txBody>
          <a:bodyPr vert="horz" wrap="square" lIns="0" tIns="63999"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ts val="1800"/>
              </a:lnSpc>
              <a:defRPr/>
            </a:pPr>
            <a:r>
              <a:rPr lang="en-US" sz="1600" dirty="0">
                <a:solidFill>
                  <a:srgbClr val="525252"/>
                </a:solidFill>
                <a:latin typeface="Segoe UI Semibold"/>
              </a:rPr>
              <a:t>Fostering a new culture of work</a:t>
            </a:r>
          </a:p>
        </p:txBody>
      </p:sp>
      <p:pic>
        <p:nvPicPr>
          <p:cNvPr id="9" name="Picture 8">
            <a:extLst>
              <a:ext uri="{FF2B5EF4-FFF2-40B4-BE49-F238E27FC236}">
                <a16:creationId xmlns:a16="http://schemas.microsoft.com/office/drawing/2014/main" id="{CA15ED2A-02B9-8048-A735-473FC6CFB4C8}"/>
              </a:ext>
            </a:extLst>
          </p:cNvPr>
          <p:cNvPicPr>
            <a:picLocks noChangeAspect="1"/>
          </p:cNvPicPr>
          <p:nvPr/>
        </p:nvPicPr>
        <p:blipFill>
          <a:blip r:embed="rId3"/>
          <a:stretch>
            <a:fillRect/>
          </a:stretch>
        </p:blipFill>
        <p:spPr>
          <a:xfrm>
            <a:off x="2990495" y="3413421"/>
            <a:ext cx="547609" cy="547609"/>
          </a:xfrm>
          <a:prstGeom prst="rect">
            <a:avLst/>
          </a:prstGeom>
        </p:spPr>
      </p:pic>
      <p:pic>
        <p:nvPicPr>
          <p:cNvPr id="12" name="Picture 11">
            <a:extLst>
              <a:ext uri="{FF2B5EF4-FFF2-40B4-BE49-F238E27FC236}">
                <a16:creationId xmlns:a16="http://schemas.microsoft.com/office/drawing/2014/main" id="{50088FDB-7212-FA44-A8A6-45953144ECA6}"/>
              </a:ext>
            </a:extLst>
          </p:cNvPr>
          <p:cNvPicPr>
            <a:picLocks noChangeAspect="1"/>
          </p:cNvPicPr>
          <p:nvPr/>
        </p:nvPicPr>
        <p:blipFill>
          <a:blip r:embed="rId4"/>
          <a:stretch>
            <a:fillRect/>
          </a:stretch>
        </p:blipFill>
        <p:spPr>
          <a:xfrm>
            <a:off x="6782496" y="3414215"/>
            <a:ext cx="546020" cy="546020"/>
          </a:xfrm>
          <a:prstGeom prst="rect">
            <a:avLst/>
          </a:prstGeom>
        </p:spPr>
      </p:pic>
      <p:pic>
        <p:nvPicPr>
          <p:cNvPr id="13" name="Picture 12">
            <a:extLst>
              <a:ext uri="{FF2B5EF4-FFF2-40B4-BE49-F238E27FC236}">
                <a16:creationId xmlns:a16="http://schemas.microsoft.com/office/drawing/2014/main" id="{BF2E089B-DB37-534F-A88B-51DFA97C3B24}"/>
              </a:ext>
            </a:extLst>
          </p:cNvPr>
          <p:cNvPicPr>
            <a:picLocks noChangeAspect="1"/>
          </p:cNvPicPr>
          <p:nvPr/>
        </p:nvPicPr>
        <p:blipFill>
          <a:blip r:embed="rId5"/>
          <a:stretch>
            <a:fillRect/>
          </a:stretch>
        </p:blipFill>
        <p:spPr>
          <a:xfrm>
            <a:off x="8672941" y="3412626"/>
            <a:ext cx="549198" cy="549198"/>
          </a:xfrm>
          <a:prstGeom prst="rect">
            <a:avLst/>
          </a:prstGeom>
        </p:spPr>
      </p:pic>
      <p:pic>
        <p:nvPicPr>
          <p:cNvPr id="2" name="Picture 1">
            <a:extLst>
              <a:ext uri="{FF2B5EF4-FFF2-40B4-BE49-F238E27FC236}">
                <a16:creationId xmlns:a16="http://schemas.microsoft.com/office/drawing/2014/main" id="{FDF20D17-FA6B-46BF-9DFB-FF915B6BCE85}"/>
              </a:ext>
            </a:extLst>
          </p:cNvPr>
          <p:cNvPicPr>
            <a:picLocks noChangeAspect="1"/>
          </p:cNvPicPr>
          <p:nvPr/>
        </p:nvPicPr>
        <p:blipFill>
          <a:blip r:embed="rId6"/>
          <a:stretch>
            <a:fillRect/>
          </a:stretch>
        </p:blipFill>
        <p:spPr>
          <a:xfrm>
            <a:off x="4718938" y="3256358"/>
            <a:ext cx="868914" cy="861732"/>
          </a:xfrm>
          <a:prstGeom prst="rect">
            <a:avLst/>
          </a:prstGeom>
        </p:spPr>
      </p:pic>
    </p:spTree>
    <p:extLst>
      <p:ext uri="{BB962C8B-B14F-4D97-AF65-F5344CB8AC3E}">
        <p14:creationId xmlns:p14="http://schemas.microsoft.com/office/powerpoint/2010/main" val="20494141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BC298A3-2899-4F6F-8CE3-5BEC3CD568C0}"/>
              </a:ext>
            </a:extLst>
          </p:cNvPr>
          <p:cNvSpPr/>
          <p:nvPr/>
        </p:nvSpPr>
        <p:spPr>
          <a:xfrm>
            <a:off x="3398345" y="953183"/>
            <a:ext cx="5395311" cy="868965"/>
          </a:xfrm>
          <a:prstGeom prst="rect">
            <a:avLst/>
          </a:prstGeom>
        </p:spPr>
        <p:txBody>
          <a:bodyPr wrap="square" anchor="ctr">
            <a:spAutoFit/>
          </a:bodyPr>
          <a:lstStyle/>
          <a:p>
            <a:pPr algn="ctr" defTabSz="932205">
              <a:lnSpc>
                <a:spcPct val="90000"/>
              </a:lnSpc>
              <a:spcBef>
                <a:spcPct val="0"/>
              </a:spcBef>
              <a:defRPr/>
            </a:pPr>
            <a:r>
              <a:rPr lang="en-US" sz="5498" spc="-100">
                <a:ln w="3175">
                  <a:noFill/>
                </a:ln>
                <a:gradFill>
                  <a:gsLst>
                    <a:gs pos="1250">
                      <a:srgbClr val="1A1A1A"/>
                    </a:gs>
                    <a:gs pos="100000">
                      <a:srgbClr val="1A1A1A"/>
                    </a:gs>
                  </a:gsLst>
                  <a:lin ang="5400000" scaled="0"/>
                </a:gradFill>
                <a:latin typeface="Segoe UI Semibold"/>
                <a:cs typeface="Segoe UI Semibold" panose="020B0702040204020203" pitchFamily="34" charset="0"/>
              </a:rPr>
              <a:t>Microsoft 365 </a:t>
            </a:r>
          </a:p>
        </p:txBody>
      </p:sp>
      <p:sp>
        <p:nvSpPr>
          <p:cNvPr id="7" name="Rectangle 6">
            <a:extLst>
              <a:ext uri="{FF2B5EF4-FFF2-40B4-BE49-F238E27FC236}">
                <a16:creationId xmlns:a16="http://schemas.microsoft.com/office/drawing/2014/main" id="{D1A917F4-BB75-4CDB-8162-D09958D493D2}"/>
              </a:ext>
            </a:extLst>
          </p:cNvPr>
          <p:cNvSpPr/>
          <p:nvPr/>
        </p:nvSpPr>
        <p:spPr>
          <a:xfrm>
            <a:off x="1955482" y="1807070"/>
            <a:ext cx="8281038" cy="437622"/>
          </a:xfrm>
          <a:prstGeom prst="rect">
            <a:avLst/>
          </a:prstGeom>
        </p:spPr>
        <p:txBody>
          <a:bodyPr wrap="square">
            <a:spAutoFit/>
          </a:bodyPr>
          <a:lstStyle/>
          <a:p>
            <a:pPr algn="ctr" defTabSz="914016">
              <a:defRPr/>
            </a:pPr>
            <a:r>
              <a:rPr lang="en-US" sz="2200">
                <a:gradFill>
                  <a:gsLst>
                    <a:gs pos="0">
                      <a:srgbClr val="0078D4"/>
                    </a:gs>
                    <a:gs pos="100000">
                      <a:srgbClr val="0078D4"/>
                    </a:gs>
                  </a:gsLst>
                  <a:lin ang="5400000" scaled="0"/>
                </a:gradFill>
                <a:latin typeface="Segoe UI Semibold"/>
              </a:rPr>
              <a:t>A complete, intelligent solution that empowers everyone</a:t>
            </a:r>
          </a:p>
        </p:txBody>
      </p:sp>
      <p:sp>
        <p:nvSpPr>
          <p:cNvPr id="98" name="Rectangle 97">
            <a:extLst>
              <a:ext uri="{FF2B5EF4-FFF2-40B4-BE49-F238E27FC236}">
                <a16:creationId xmlns:a16="http://schemas.microsoft.com/office/drawing/2014/main" id="{CD7A55E0-C17E-4EAA-A315-49785C1C7F61}"/>
              </a:ext>
            </a:extLst>
          </p:cNvPr>
          <p:cNvSpPr/>
          <p:nvPr/>
        </p:nvSpPr>
        <p:spPr>
          <a:xfrm>
            <a:off x="9556469" y="4491627"/>
            <a:ext cx="1435760" cy="790587"/>
          </a:xfrm>
          <a:prstGeom prst="rect">
            <a:avLst/>
          </a:prstGeom>
          <a:noFill/>
        </p:spPr>
        <p:txBody>
          <a:bodyPr wrap="square" lIns="0" rIns="0">
            <a:noAutofit/>
          </a:bodyPr>
          <a:lstStyle/>
          <a:p>
            <a:pPr algn="ctr" defTabSz="894999">
              <a:lnSpc>
                <a:spcPts val="2157"/>
              </a:lnSpc>
              <a:spcBef>
                <a:spcPts val="1174"/>
              </a:spcBef>
              <a:defRPr/>
            </a:pPr>
            <a:r>
              <a:rPr lang="en-US" sz="1961"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Intelligent security</a:t>
            </a:r>
          </a:p>
        </p:txBody>
      </p:sp>
      <p:sp>
        <p:nvSpPr>
          <p:cNvPr id="99" name="Rectangle 16">
            <a:extLst>
              <a:ext uri="{FF2B5EF4-FFF2-40B4-BE49-F238E27FC236}">
                <a16:creationId xmlns:a16="http://schemas.microsoft.com/office/drawing/2014/main" id="{FC8E7E3A-1624-4822-B8A1-AAA42AC6AD1B}"/>
              </a:ext>
            </a:extLst>
          </p:cNvPr>
          <p:cNvSpPr/>
          <p:nvPr/>
        </p:nvSpPr>
        <p:spPr>
          <a:xfrm>
            <a:off x="1046790" y="4491627"/>
            <a:ext cx="1691276" cy="790587"/>
          </a:xfrm>
          <a:prstGeom prst="rect">
            <a:avLst/>
          </a:prstGeom>
          <a:noFill/>
        </p:spPr>
        <p:txBody>
          <a:bodyPr wrap="square" lIns="0" rIns="0">
            <a:noAutofit/>
          </a:bodyPr>
          <a:lstStyle/>
          <a:p>
            <a:pPr algn="ctr" defTabSz="894999">
              <a:lnSpc>
                <a:spcPts val="2157"/>
              </a:lnSpc>
              <a:spcBef>
                <a:spcPts val="1174"/>
              </a:spcBef>
              <a:defRPr/>
            </a:pPr>
            <a:r>
              <a:rPr lang="en-US" sz="1961"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Unlocks creativity</a:t>
            </a:r>
          </a:p>
        </p:txBody>
      </p:sp>
      <p:sp>
        <p:nvSpPr>
          <p:cNvPr id="100" name="Rectangle 99">
            <a:extLst>
              <a:ext uri="{FF2B5EF4-FFF2-40B4-BE49-F238E27FC236}">
                <a16:creationId xmlns:a16="http://schemas.microsoft.com/office/drawing/2014/main" id="{590C7B71-AEB8-4365-94E9-866E4411E0EC}"/>
              </a:ext>
            </a:extLst>
          </p:cNvPr>
          <p:cNvSpPr/>
          <p:nvPr/>
        </p:nvSpPr>
        <p:spPr>
          <a:xfrm>
            <a:off x="4027221" y="4491627"/>
            <a:ext cx="1356424" cy="790587"/>
          </a:xfrm>
          <a:prstGeom prst="rect">
            <a:avLst/>
          </a:prstGeom>
          <a:noFill/>
        </p:spPr>
        <p:txBody>
          <a:bodyPr wrap="square" lIns="0" rIns="0">
            <a:noAutofit/>
          </a:bodyPr>
          <a:lstStyle/>
          <a:p>
            <a:pPr algn="ctr" defTabSz="894999">
              <a:lnSpc>
                <a:spcPts val="2157"/>
              </a:lnSpc>
              <a:spcBef>
                <a:spcPts val="1174"/>
              </a:spcBef>
              <a:defRPr/>
            </a:pPr>
            <a:r>
              <a:rPr lang="en-US" sz="1961"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Built for teamwork</a:t>
            </a:r>
          </a:p>
        </p:txBody>
      </p:sp>
      <p:sp>
        <p:nvSpPr>
          <p:cNvPr id="101" name="Rectangle 100">
            <a:extLst>
              <a:ext uri="{FF2B5EF4-FFF2-40B4-BE49-F238E27FC236}">
                <a16:creationId xmlns:a16="http://schemas.microsoft.com/office/drawing/2014/main" id="{0F1CDC83-DC5D-4B7E-9A08-E14016267DB1}"/>
              </a:ext>
            </a:extLst>
          </p:cNvPr>
          <p:cNvSpPr/>
          <p:nvPr/>
        </p:nvSpPr>
        <p:spPr>
          <a:xfrm>
            <a:off x="6647265" y="4491627"/>
            <a:ext cx="1952812" cy="790587"/>
          </a:xfrm>
          <a:prstGeom prst="rect">
            <a:avLst/>
          </a:prstGeom>
          <a:noFill/>
        </p:spPr>
        <p:txBody>
          <a:bodyPr wrap="square" lIns="0" rIns="0">
            <a:noAutofit/>
          </a:bodyPr>
          <a:lstStyle/>
          <a:p>
            <a:pPr algn="ctr" defTabSz="894999">
              <a:lnSpc>
                <a:spcPts val="2157"/>
              </a:lnSpc>
              <a:spcBef>
                <a:spcPts val="1174"/>
              </a:spcBef>
              <a:defRPr/>
            </a:pPr>
            <a:r>
              <a:rPr lang="en-US" sz="1961" kern="0">
                <a:gradFill>
                  <a:gsLst>
                    <a:gs pos="0">
                      <a:srgbClr val="1A1A1A"/>
                    </a:gs>
                    <a:gs pos="100000">
                      <a:srgbClr val="1A1A1A"/>
                    </a:gs>
                  </a:gsLst>
                  <a:lin ang="5400000" scaled="0"/>
                </a:gradFill>
                <a:latin typeface="Segoe UI" panose="020B0502040204020203" pitchFamily="34" charset="0"/>
                <a:cs typeface="Segoe UI" panose="020B0502040204020203" pitchFamily="34" charset="0"/>
              </a:rPr>
              <a:t>Integrated for simplicity</a:t>
            </a:r>
          </a:p>
        </p:txBody>
      </p:sp>
      <p:sp>
        <p:nvSpPr>
          <p:cNvPr id="116" name="Rectangle 115">
            <a:extLst>
              <a:ext uri="{FF2B5EF4-FFF2-40B4-BE49-F238E27FC236}">
                <a16:creationId xmlns:a16="http://schemas.microsoft.com/office/drawing/2014/main" id="{08A2C249-5F59-4326-81F7-4103C5F54AC9}"/>
              </a:ext>
            </a:extLst>
          </p:cNvPr>
          <p:cNvSpPr/>
          <p:nvPr/>
        </p:nvSpPr>
        <p:spPr>
          <a:xfrm>
            <a:off x="1955482" y="2411821"/>
            <a:ext cx="8281038" cy="369279"/>
          </a:xfrm>
          <a:prstGeom prst="rect">
            <a:avLst/>
          </a:prstGeom>
        </p:spPr>
        <p:txBody>
          <a:bodyPr wrap="square">
            <a:spAutoFit/>
          </a:bodyPr>
          <a:lstStyle/>
          <a:p>
            <a:pPr algn="ctr" defTabSz="914016">
              <a:lnSpc>
                <a:spcPct val="90000"/>
              </a:lnSpc>
              <a:spcAft>
                <a:spcPts val="600"/>
              </a:spcAft>
              <a:defRPr/>
            </a:pPr>
            <a:r>
              <a:rPr lang="en-US" sz="1961">
                <a:gradFill>
                  <a:gsLst>
                    <a:gs pos="5645">
                      <a:srgbClr val="737373"/>
                    </a:gs>
                    <a:gs pos="19000">
                      <a:srgbClr val="737373"/>
                    </a:gs>
                  </a:gsLst>
                  <a:lin ang="5400000" scaled="0"/>
                </a:gradFill>
                <a:latin typeface="Segoe UI"/>
              </a:rPr>
              <a:t>Office 365  </a:t>
            </a:r>
            <a:r>
              <a:rPr lang="ar-AE" sz="1961">
                <a:gradFill>
                  <a:gsLst>
                    <a:gs pos="5645">
                      <a:srgbClr val="737373"/>
                    </a:gs>
                    <a:gs pos="19000">
                      <a:srgbClr val="737373"/>
                    </a:gs>
                  </a:gsLst>
                  <a:lin ang="5400000" scaled="0"/>
                </a:gradFill>
                <a:latin typeface="Segoe UI"/>
              </a:rPr>
              <a:t>·</a:t>
            </a:r>
            <a:r>
              <a:rPr lang="en-US" sz="1961">
                <a:gradFill>
                  <a:gsLst>
                    <a:gs pos="5645">
                      <a:srgbClr val="737373"/>
                    </a:gs>
                    <a:gs pos="19000">
                      <a:srgbClr val="737373"/>
                    </a:gs>
                  </a:gsLst>
                  <a:lin ang="5400000" scaled="0"/>
                </a:gradFill>
                <a:latin typeface="Segoe UI"/>
              </a:rPr>
              <a:t>  Windows 10  </a:t>
            </a:r>
            <a:r>
              <a:rPr lang="ar-AE" sz="1961">
                <a:gradFill>
                  <a:gsLst>
                    <a:gs pos="5645">
                      <a:srgbClr val="737373"/>
                    </a:gs>
                    <a:gs pos="19000">
                      <a:srgbClr val="737373"/>
                    </a:gs>
                  </a:gsLst>
                  <a:lin ang="5400000" scaled="0"/>
                </a:gradFill>
                <a:latin typeface="Segoe UI"/>
              </a:rPr>
              <a:t>·</a:t>
            </a:r>
            <a:r>
              <a:rPr lang="en-US" sz="1961">
                <a:gradFill>
                  <a:gsLst>
                    <a:gs pos="5645">
                      <a:srgbClr val="737373"/>
                    </a:gs>
                    <a:gs pos="19000">
                      <a:srgbClr val="737373"/>
                    </a:gs>
                  </a:gsLst>
                  <a:lin ang="5400000" scaled="0"/>
                </a:gradFill>
                <a:latin typeface="Segoe UI"/>
              </a:rPr>
              <a:t>  Enterprise Mobility + Security </a:t>
            </a:r>
          </a:p>
        </p:txBody>
      </p:sp>
      <p:pic>
        <p:nvPicPr>
          <p:cNvPr id="3" name="Graphic 2">
            <a:extLst>
              <a:ext uri="{FF2B5EF4-FFF2-40B4-BE49-F238E27FC236}">
                <a16:creationId xmlns:a16="http://schemas.microsoft.com/office/drawing/2014/main" id="{C89D0428-13E0-4E34-AD58-48E0193542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9984" y="3290336"/>
            <a:ext cx="1024889" cy="1024889"/>
          </a:xfrm>
          <a:prstGeom prst="rect">
            <a:avLst/>
          </a:prstGeom>
        </p:spPr>
      </p:pic>
      <p:pic>
        <p:nvPicPr>
          <p:cNvPr id="5" name="Graphic 4">
            <a:extLst>
              <a:ext uri="{FF2B5EF4-FFF2-40B4-BE49-F238E27FC236}">
                <a16:creationId xmlns:a16="http://schemas.microsoft.com/office/drawing/2014/main" id="{5FEBC995-3D4F-42F5-84E0-EF9EB8A278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61367" y="3259845"/>
            <a:ext cx="1025966" cy="1025966"/>
          </a:xfrm>
          <a:prstGeom prst="rect">
            <a:avLst/>
          </a:prstGeom>
        </p:spPr>
      </p:pic>
      <p:grpSp>
        <p:nvGrpSpPr>
          <p:cNvPr id="32" name="Group 31">
            <a:extLst>
              <a:ext uri="{FF2B5EF4-FFF2-40B4-BE49-F238E27FC236}">
                <a16:creationId xmlns:a16="http://schemas.microsoft.com/office/drawing/2014/main" id="{9EEDA93D-7FCA-4F4D-AE13-8D80DE0AD7F6}"/>
              </a:ext>
            </a:extLst>
          </p:cNvPr>
          <p:cNvGrpSpPr/>
          <p:nvPr/>
        </p:nvGrpSpPr>
        <p:grpSpPr>
          <a:xfrm>
            <a:off x="4140781" y="3394492"/>
            <a:ext cx="1129304" cy="907911"/>
            <a:chOff x="4165664" y="5763475"/>
            <a:chExt cx="1446579" cy="1162987"/>
          </a:xfrm>
        </p:grpSpPr>
        <p:grpSp>
          <p:nvGrpSpPr>
            <p:cNvPr id="33" name="Group 32">
              <a:extLst>
                <a:ext uri="{FF2B5EF4-FFF2-40B4-BE49-F238E27FC236}">
                  <a16:creationId xmlns:a16="http://schemas.microsoft.com/office/drawing/2014/main" id="{3E6DB1E4-6FF7-4F4E-A485-0F507FCB42B9}"/>
                </a:ext>
              </a:extLst>
            </p:cNvPr>
            <p:cNvGrpSpPr/>
            <p:nvPr/>
          </p:nvGrpSpPr>
          <p:grpSpPr>
            <a:xfrm>
              <a:off x="5026497" y="6084304"/>
              <a:ext cx="544524" cy="674566"/>
              <a:chOff x="835443" y="1883214"/>
              <a:chExt cx="544524" cy="674566"/>
            </a:xfrm>
          </p:grpSpPr>
          <p:sp>
            <p:nvSpPr>
              <p:cNvPr id="41" name="Oval 40">
                <a:extLst>
                  <a:ext uri="{FF2B5EF4-FFF2-40B4-BE49-F238E27FC236}">
                    <a16:creationId xmlns:a16="http://schemas.microsoft.com/office/drawing/2014/main" id="{20569D30-4127-420E-B7F3-469FC45253EC}"/>
                  </a:ext>
                </a:extLst>
              </p:cNvPr>
              <p:cNvSpPr/>
              <p:nvPr/>
            </p:nvSpPr>
            <p:spPr bwMode="auto">
              <a:xfrm>
                <a:off x="921954" y="1883214"/>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0FB444DC-0F5A-4132-BCE9-4B76AAC4EDC1}"/>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7AF8DA11-8009-44AA-B8B0-45192CDF969A}"/>
                </a:ext>
              </a:extLst>
            </p:cNvPr>
            <p:cNvGrpSpPr/>
            <p:nvPr/>
          </p:nvGrpSpPr>
          <p:grpSpPr>
            <a:xfrm>
              <a:off x="4165664" y="6084304"/>
              <a:ext cx="544524" cy="674566"/>
              <a:chOff x="835443" y="1883214"/>
              <a:chExt cx="544524" cy="674566"/>
            </a:xfrm>
          </p:grpSpPr>
          <p:sp>
            <p:nvSpPr>
              <p:cNvPr id="39" name="Oval 38">
                <a:extLst>
                  <a:ext uri="{FF2B5EF4-FFF2-40B4-BE49-F238E27FC236}">
                    <a16:creationId xmlns:a16="http://schemas.microsoft.com/office/drawing/2014/main" id="{A55023D9-E2AD-4A94-9342-2A11854752CE}"/>
                  </a:ext>
                </a:extLst>
              </p:cNvPr>
              <p:cNvSpPr/>
              <p:nvPr/>
            </p:nvSpPr>
            <p:spPr bwMode="auto">
              <a:xfrm>
                <a:off x="921954" y="1883214"/>
                <a:ext cx="365760" cy="365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EF7027FB-825C-4893-9D24-7BD2965A5D29}"/>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7CBE9832-7F78-4FCA-ABE6-4C1A57BC744D}"/>
                </a:ext>
              </a:extLst>
            </p:cNvPr>
            <p:cNvGrpSpPr/>
            <p:nvPr/>
          </p:nvGrpSpPr>
          <p:grpSpPr>
            <a:xfrm>
              <a:off x="4457006" y="5763475"/>
              <a:ext cx="803504" cy="995395"/>
              <a:chOff x="835443" y="1883214"/>
              <a:chExt cx="544524" cy="674566"/>
            </a:xfrm>
            <a:solidFill>
              <a:srgbClr val="C2C2C2"/>
            </a:solidFill>
          </p:grpSpPr>
          <p:sp>
            <p:nvSpPr>
              <p:cNvPr id="37" name="Oval 36">
                <a:extLst>
                  <a:ext uri="{FF2B5EF4-FFF2-40B4-BE49-F238E27FC236}">
                    <a16:creationId xmlns:a16="http://schemas.microsoft.com/office/drawing/2014/main" id="{01A906F0-F778-4ED9-863E-FCD201502672}"/>
                  </a:ext>
                </a:extLst>
              </p:cNvPr>
              <p:cNvSpPr/>
              <p:nvPr/>
            </p:nvSpPr>
            <p:spPr bwMode="auto">
              <a:xfrm>
                <a:off x="921954" y="1883214"/>
                <a:ext cx="365760" cy="3657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4CE5A16A-BE47-4D41-8C83-99115A5A209B}"/>
                  </a:ext>
                </a:extLst>
              </p:cNvPr>
              <p:cNvSpPr/>
              <p:nvPr/>
            </p:nvSpPr>
            <p:spPr bwMode="auto">
              <a:xfrm>
                <a:off x="835443" y="2295498"/>
                <a:ext cx="544524" cy="262282"/>
              </a:xfrm>
              <a:custGeom>
                <a:avLst/>
                <a:gdLst>
                  <a:gd name="connsiteX0" fmla="*/ 272262 w 544524"/>
                  <a:gd name="connsiteY0" fmla="*/ 0 h 262282"/>
                  <a:gd name="connsiteX1" fmla="*/ 540089 w 544524"/>
                  <a:gd name="connsiteY1" fmla="*/ 218285 h 262282"/>
                  <a:gd name="connsiteX2" fmla="*/ 544524 w 544524"/>
                  <a:gd name="connsiteY2" fmla="*/ 262282 h 262282"/>
                  <a:gd name="connsiteX3" fmla="*/ 0 w 544524"/>
                  <a:gd name="connsiteY3" fmla="*/ 262282 h 262282"/>
                  <a:gd name="connsiteX4" fmla="*/ 4435 w 544524"/>
                  <a:gd name="connsiteY4" fmla="*/ 218285 h 262282"/>
                  <a:gd name="connsiteX5" fmla="*/ 272262 w 544524"/>
                  <a:gd name="connsiteY5" fmla="*/ 0 h 26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524" h="262282">
                    <a:moveTo>
                      <a:pt x="272262" y="0"/>
                    </a:moveTo>
                    <a:cubicBezTo>
                      <a:pt x="404373" y="0"/>
                      <a:pt x="514597" y="93710"/>
                      <a:pt x="540089" y="218285"/>
                    </a:cubicBezTo>
                    <a:lnTo>
                      <a:pt x="544524" y="262282"/>
                    </a:lnTo>
                    <a:lnTo>
                      <a:pt x="0" y="262282"/>
                    </a:lnTo>
                    <a:lnTo>
                      <a:pt x="4435" y="218285"/>
                    </a:lnTo>
                    <a:cubicBezTo>
                      <a:pt x="29927" y="93710"/>
                      <a:pt x="140151" y="0"/>
                      <a:pt x="27226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6" name="Rectangle 35">
              <a:extLst>
                <a:ext uri="{FF2B5EF4-FFF2-40B4-BE49-F238E27FC236}">
                  <a16:creationId xmlns:a16="http://schemas.microsoft.com/office/drawing/2014/main" id="{D68CF70E-5042-4255-86E6-50EEE68FFF2A}"/>
                </a:ext>
              </a:extLst>
            </p:cNvPr>
            <p:cNvSpPr/>
            <p:nvPr/>
          </p:nvSpPr>
          <p:spPr bwMode="auto">
            <a:xfrm>
              <a:off x="4165664" y="6840763"/>
              <a:ext cx="1446579" cy="85699"/>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DD03E732-D112-43CA-9679-1F6DD5BD5234}"/>
              </a:ext>
            </a:extLst>
          </p:cNvPr>
          <p:cNvGrpSpPr/>
          <p:nvPr/>
        </p:nvGrpSpPr>
        <p:grpSpPr>
          <a:xfrm>
            <a:off x="7092523" y="3452553"/>
            <a:ext cx="1062294" cy="897637"/>
            <a:chOff x="8178780" y="5519222"/>
            <a:chExt cx="1224397" cy="1034613"/>
          </a:xfrm>
        </p:grpSpPr>
        <p:grpSp>
          <p:nvGrpSpPr>
            <p:cNvPr id="44" name="Group 43">
              <a:extLst>
                <a:ext uri="{FF2B5EF4-FFF2-40B4-BE49-F238E27FC236}">
                  <a16:creationId xmlns:a16="http://schemas.microsoft.com/office/drawing/2014/main" id="{AF50F40A-0EE4-432A-8D70-0B9D5CDC55CA}"/>
                </a:ext>
              </a:extLst>
            </p:cNvPr>
            <p:cNvGrpSpPr/>
            <p:nvPr/>
          </p:nvGrpSpPr>
          <p:grpSpPr>
            <a:xfrm>
              <a:off x="9268883" y="5611152"/>
              <a:ext cx="134294" cy="814593"/>
              <a:chOff x="11852290" y="3549936"/>
              <a:chExt cx="995127" cy="814593"/>
            </a:xfrm>
          </p:grpSpPr>
          <p:sp>
            <p:nvSpPr>
              <p:cNvPr id="49" name="Rectangle 48">
                <a:extLst>
                  <a:ext uri="{FF2B5EF4-FFF2-40B4-BE49-F238E27FC236}">
                    <a16:creationId xmlns:a16="http://schemas.microsoft.com/office/drawing/2014/main" id="{C835E682-67A3-4CB2-BFBF-BFA3E072E896}"/>
                  </a:ext>
                </a:extLst>
              </p:cNvPr>
              <p:cNvSpPr/>
              <p:nvPr/>
            </p:nvSpPr>
            <p:spPr bwMode="auto">
              <a:xfrm>
                <a:off x="11852290" y="3549936"/>
                <a:ext cx="995127" cy="158608"/>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7C29D003-87AD-43EC-AF6C-3980D11C32C4}"/>
                  </a:ext>
                </a:extLst>
              </p:cNvPr>
              <p:cNvSpPr/>
              <p:nvPr/>
            </p:nvSpPr>
            <p:spPr bwMode="auto">
              <a:xfrm>
                <a:off x="11852291" y="3708544"/>
                <a:ext cx="995126" cy="655985"/>
              </a:xfrm>
              <a:prstGeom prst="rect">
                <a:avLst/>
              </a:pr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53ADEB05-BA53-41D9-B704-EE4BEF9AFAD3}"/>
                </a:ext>
              </a:extLst>
            </p:cNvPr>
            <p:cNvSpPr/>
            <p:nvPr/>
          </p:nvSpPr>
          <p:spPr bwMode="auto">
            <a:xfrm>
              <a:off x="8178780" y="5519222"/>
              <a:ext cx="995127" cy="158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4C598A2E-0958-4C55-8029-76F19EFBCA0E}"/>
                </a:ext>
              </a:extLst>
            </p:cNvPr>
            <p:cNvSpPr/>
            <p:nvPr/>
          </p:nvSpPr>
          <p:spPr bwMode="auto">
            <a:xfrm>
              <a:off x="8178781" y="5677830"/>
              <a:ext cx="995126" cy="655985"/>
            </a:xfrm>
            <a:prstGeom prst="rect">
              <a:avLst/>
            </a:pr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7490C292-6167-4C39-BF54-949B3524CF5B}"/>
                </a:ext>
              </a:extLst>
            </p:cNvPr>
            <p:cNvSpPr/>
            <p:nvPr/>
          </p:nvSpPr>
          <p:spPr bwMode="auto">
            <a:xfrm>
              <a:off x="8313420" y="6425745"/>
              <a:ext cx="1089757" cy="128090"/>
            </a:xfrm>
            <a:prstGeom prst="rect">
              <a:avLst/>
            </a:prstGeom>
            <a:solidFill>
              <a:srgbClr val="C2C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D1B1974F-4836-4CCE-92C2-B7C94E631888}"/>
                </a:ext>
              </a:extLst>
            </p:cNvPr>
            <p:cNvSpPr/>
            <p:nvPr/>
          </p:nvSpPr>
          <p:spPr bwMode="auto">
            <a:xfrm rot="2700000">
              <a:off x="8560679" y="5802487"/>
              <a:ext cx="231330" cy="406670"/>
            </a:xfrm>
            <a:custGeom>
              <a:avLst/>
              <a:gdLst>
                <a:gd name="connsiteX0" fmla="*/ 138276 w 231330"/>
                <a:gd name="connsiteY0" fmla="*/ 0 h 406670"/>
                <a:gd name="connsiteX1" fmla="*/ 231330 w 231330"/>
                <a:gd name="connsiteY1" fmla="*/ 0 h 406670"/>
                <a:gd name="connsiteX2" fmla="*/ 231330 w 231330"/>
                <a:gd name="connsiteY2" fmla="*/ 406670 h 406670"/>
                <a:gd name="connsiteX3" fmla="*/ 138276 w 231330"/>
                <a:gd name="connsiteY3" fmla="*/ 406670 h 406670"/>
                <a:gd name="connsiteX4" fmla="*/ 138276 w 231330"/>
                <a:gd name="connsiteY4" fmla="*/ 406466 h 406670"/>
                <a:gd name="connsiteX5" fmla="*/ 0 w 231330"/>
                <a:gd name="connsiteY5" fmla="*/ 406466 h 406670"/>
                <a:gd name="connsiteX6" fmla="*/ 0 w 231330"/>
                <a:gd name="connsiteY6" fmla="*/ 321234 h 406670"/>
                <a:gd name="connsiteX7" fmla="*/ 138276 w 231330"/>
                <a:gd name="connsiteY7" fmla="*/ 321234 h 40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330" h="406670">
                  <a:moveTo>
                    <a:pt x="138276" y="0"/>
                  </a:moveTo>
                  <a:lnTo>
                    <a:pt x="231330" y="0"/>
                  </a:lnTo>
                  <a:lnTo>
                    <a:pt x="231330" y="406670"/>
                  </a:lnTo>
                  <a:lnTo>
                    <a:pt x="138276" y="406670"/>
                  </a:lnTo>
                  <a:lnTo>
                    <a:pt x="138276" y="406466"/>
                  </a:lnTo>
                  <a:lnTo>
                    <a:pt x="0" y="406466"/>
                  </a:lnTo>
                  <a:lnTo>
                    <a:pt x="0" y="321234"/>
                  </a:lnTo>
                  <a:lnTo>
                    <a:pt x="138276" y="3212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214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42" presetClass="path" presetSubtype="0" decel="100000" fill="hold" grpId="1" nodeType="withEffect">
                                  <p:stCondLst>
                                    <p:cond delay="0"/>
                                  </p:stCondLst>
                                  <p:childTnLst>
                                    <p:animMotion origin="layout" path="M 0 2.73264E-6 L 0 0.04948 " pathEditMode="relative" rAng="0" ptsTypes="AA">
                                      <p:cBhvr>
                                        <p:cTn id="9" dur="300" spd="-100000" fill="hold"/>
                                        <p:tgtEl>
                                          <p:spTgt spid="7"/>
                                        </p:tgtEl>
                                        <p:attrNameLst>
                                          <p:attrName>ppt_x</p:attrName>
                                          <p:attrName>ppt_y</p:attrName>
                                        </p:attrNameLst>
                                      </p:cBhvr>
                                      <p:rCtr x="0" y="2474"/>
                                    </p:animMotion>
                                  </p:childTnLst>
                                </p:cTn>
                              </p:par>
                              <p:par>
                                <p:cTn id="10" presetID="10" presetClass="entr" presetSubtype="0" fill="hold" grpId="0" nodeType="withEffect">
                                  <p:stCondLst>
                                    <p:cond delay="5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350"/>
                                        <p:tgtEl>
                                          <p:spTgt spid="116"/>
                                        </p:tgtEl>
                                      </p:cBhvr>
                                    </p:animEffect>
                                  </p:childTnLst>
                                </p:cTn>
                              </p:par>
                              <p:par>
                                <p:cTn id="13" presetID="42" presetClass="path" presetSubtype="0" decel="100000" fill="hold" grpId="1" nodeType="withEffect">
                                  <p:stCondLst>
                                    <p:cond delay="50"/>
                                  </p:stCondLst>
                                  <p:childTnLst>
                                    <p:animMotion origin="layout" path="M 0 -3.78121E-6 L 0 0.04948 " pathEditMode="relative" rAng="0" ptsTypes="AA">
                                      <p:cBhvr>
                                        <p:cTn id="14" dur="300" spd="-100000" fill="hold"/>
                                        <p:tgtEl>
                                          <p:spTgt spid="116"/>
                                        </p:tgtEl>
                                        <p:attrNameLst>
                                          <p:attrName>ppt_x</p:attrName>
                                          <p:attrName>ppt_y</p:attrName>
                                        </p:attrNameLst>
                                      </p:cBhvr>
                                      <p:rCtr x="0" y="2474"/>
                                    </p:animMotion>
                                  </p:childTnLst>
                                </p:cTn>
                              </p:par>
                            </p:childTnLst>
                          </p:cTn>
                        </p:par>
                        <p:par>
                          <p:cTn id="15" fill="hold">
                            <p:stCondLst>
                              <p:cond delay="4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childTnLst>
                                </p:cTn>
                              </p:par>
                              <p:par>
                                <p:cTn id="19" presetID="10" presetClass="entr" presetSubtype="0" fill="hold" nodeType="withEffect">
                                  <p:stCondLst>
                                    <p:cond delay="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50"/>
                                        <p:tgtEl>
                                          <p:spTgt spid="5"/>
                                        </p:tgtEl>
                                      </p:cBhvr>
                                    </p:animEffect>
                                  </p:childTnLst>
                                </p:cTn>
                              </p:par>
                              <p:par>
                                <p:cTn id="22" presetID="10" presetClass="entr" presetSubtype="0" fill="hold" nodeType="withEffect">
                                  <p:stCondLst>
                                    <p:cond delay="5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250"/>
                                        <p:tgtEl>
                                          <p:spTgt spid="32"/>
                                        </p:tgtEl>
                                      </p:cBhvr>
                                    </p:animEffect>
                                  </p:childTnLst>
                                </p:cTn>
                              </p:par>
                              <p:par>
                                <p:cTn id="25" presetID="10" presetClass="entr" presetSubtype="0" fill="hold" nodeType="withEffect">
                                  <p:stCondLst>
                                    <p:cond delay="5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250"/>
                                        <p:tgtEl>
                                          <p:spTgt spid="43"/>
                                        </p:tgtEl>
                                      </p:cBhvr>
                                    </p:animEffect>
                                  </p:childTnLst>
                                </p:cTn>
                              </p:par>
                            </p:childTnLst>
                          </p:cTn>
                        </p:par>
                        <p:par>
                          <p:cTn id="28" fill="hold">
                            <p:stCondLst>
                              <p:cond delay="700"/>
                            </p:stCondLst>
                            <p:childTnLst>
                              <p:par>
                                <p:cTn id="29" presetID="10" presetClass="entr" presetSubtype="0" fill="hold" grpId="0" nodeType="after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350"/>
                                        <p:tgtEl>
                                          <p:spTgt spid="99"/>
                                        </p:tgtEl>
                                      </p:cBhvr>
                                    </p:animEffect>
                                  </p:childTnLst>
                                </p:cTn>
                              </p:par>
                              <p:par>
                                <p:cTn id="32" presetID="42" presetClass="path" presetSubtype="0" decel="100000" fill="hold" grpId="1" nodeType="withEffect">
                                  <p:stCondLst>
                                    <p:cond delay="0"/>
                                  </p:stCondLst>
                                  <p:childTnLst>
                                    <p:animMotion origin="layout" path="M 2.70871E-6 -4.54834E-6 L 2.70871E-6 0.04948 " pathEditMode="relative" rAng="0" ptsTypes="AA">
                                      <p:cBhvr>
                                        <p:cTn id="33" dur="300" spd="-100000" fill="hold"/>
                                        <p:tgtEl>
                                          <p:spTgt spid="99"/>
                                        </p:tgtEl>
                                        <p:attrNameLst>
                                          <p:attrName>ppt_x</p:attrName>
                                          <p:attrName>ppt_y</p:attrName>
                                        </p:attrNameLst>
                                      </p:cBhvr>
                                      <p:rCtr x="0" y="2474"/>
                                    </p:animMotion>
                                  </p:childTnLst>
                                </p:cTn>
                              </p:par>
                              <p:par>
                                <p:cTn id="34" presetID="10" presetClass="entr" presetSubtype="0" fill="hold" grpId="0" nodeType="withEffect">
                                  <p:stCondLst>
                                    <p:cond delay="5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350"/>
                                        <p:tgtEl>
                                          <p:spTgt spid="100"/>
                                        </p:tgtEl>
                                      </p:cBhvr>
                                    </p:animEffect>
                                  </p:childTnLst>
                                </p:cTn>
                              </p:par>
                              <p:par>
                                <p:cTn id="37" presetID="42" presetClass="path" presetSubtype="0" decel="100000" fill="hold" grpId="1" nodeType="withEffect">
                                  <p:stCondLst>
                                    <p:cond delay="50"/>
                                  </p:stCondLst>
                                  <p:childTnLst>
                                    <p:animMotion origin="layout" path="M -3.83712E-6 -4.54834E-6 L -3.83712E-6 0.04948 " pathEditMode="relative" rAng="0" ptsTypes="AA">
                                      <p:cBhvr>
                                        <p:cTn id="38" dur="300" spd="-100000" fill="hold"/>
                                        <p:tgtEl>
                                          <p:spTgt spid="100"/>
                                        </p:tgtEl>
                                        <p:attrNameLst>
                                          <p:attrName>ppt_x</p:attrName>
                                          <p:attrName>ppt_y</p:attrName>
                                        </p:attrNameLst>
                                      </p:cBhvr>
                                      <p:rCtr x="0" y="2474"/>
                                    </p:animMotion>
                                  </p:childTnLst>
                                </p:cTn>
                              </p:par>
                              <p:par>
                                <p:cTn id="39" presetID="10" presetClass="entr" presetSubtype="0" fill="hold" grpId="0" nodeType="withEffect">
                                  <p:stCondLst>
                                    <p:cond delay="100"/>
                                  </p:stCondLst>
                                  <p:childTnLst>
                                    <p:set>
                                      <p:cBhvr>
                                        <p:cTn id="40" dur="1" fill="hold">
                                          <p:stCondLst>
                                            <p:cond delay="0"/>
                                          </p:stCondLst>
                                        </p:cTn>
                                        <p:tgtEl>
                                          <p:spTgt spid="101"/>
                                        </p:tgtEl>
                                        <p:attrNameLst>
                                          <p:attrName>style.visibility</p:attrName>
                                        </p:attrNameLst>
                                      </p:cBhvr>
                                      <p:to>
                                        <p:strVal val="visible"/>
                                      </p:to>
                                    </p:set>
                                    <p:animEffect transition="in" filter="fade">
                                      <p:cBhvr>
                                        <p:cTn id="41" dur="350"/>
                                        <p:tgtEl>
                                          <p:spTgt spid="101"/>
                                        </p:tgtEl>
                                      </p:cBhvr>
                                    </p:animEffect>
                                  </p:childTnLst>
                                </p:cTn>
                              </p:par>
                              <p:par>
                                <p:cTn id="42" presetID="42" presetClass="path" presetSubtype="0" decel="100000" fill="hold" grpId="1" nodeType="withEffect">
                                  <p:stCondLst>
                                    <p:cond delay="100"/>
                                  </p:stCondLst>
                                  <p:childTnLst>
                                    <p:animMotion origin="layout" path="M -3.38524E-6 -4.54834E-6 L -3.38524E-6 0.04948 " pathEditMode="relative" rAng="0" ptsTypes="AA">
                                      <p:cBhvr>
                                        <p:cTn id="43" dur="300" spd="-100000" fill="hold"/>
                                        <p:tgtEl>
                                          <p:spTgt spid="101"/>
                                        </p:tgtEl>
                                        <p:attrNameLst>
                                          <p:attrName>ppt_x</p:attrName>
                                          <p:attrName>ppt_y</p:attrName>
                                        </p:attrNameLst>
                                      </p:cBhvr>
                                      <p:rCtr x="0" y="2474"/>
                                    </p:animMotion>
                                  </p:childTnLst>
                                </p:cTn>
                              </p:par>
                              <p:par>
                                <p:cTn id="44" presetID="10" presetClass="entr" presetSubtype="0" fill="hold" grpId="0" nodeType="withEffect">
                                  <p:stCondLst>
                                    <p:cond delay="150"/>
                                  </p:stCondLst>
                                  <p:childTnLst>
                                    <p:set>
                                      <p:cBhvr>
                                        <p:cTn id="45" dur="1" fill="hold">
                                          <p:stCondLst>
                                            <p:cond delay="0"/>
                                          </p:stCondLst>
                                        </p:cTn>
                                        <p:tgtEl>
                                          <p:spTgt spid="98"/>
                                        </p:tgtEl>
                                        <p:attrNameLst>
                                          <p:attrName>style.visibility</p:attrName>
                                        </p:attrNameLst>
                                      </p:cBhvr>
                                      <p:to>
                                        <p:strVal val="visible"/>
                                      </p:to>
                                    </p:set>
                                    <p:animEffect transition="in" filter="fade">
                                      <p:cBhvr>
                                        <p:cTn id="46" dur="350"/>
                                        <p:tgtEl>
                                          <p:spTgt spid="98"/>
                                        </p:tgtEl>
                                      </p:cBhvr>
                                    </p:animEffect>
                                  </p:childTnLst>
                                </p:cTn>
                              </p:par>
                              <p:par>
                                <p:cTn id="47" presetID="42" presetClass="path" presetSubtype="0" decel="100000" fill="hold" grpId="1" nodeType="withEffect">
                                  <p:stCondLst>
                                    <p:cond delay="150"/>
                                  </p:stCondLst>
                                  <p:childTnLst>
                                    <p:animMotion origin="layout" path="M 1.42711E-6 -4.54834E-6 L 1.42711E-6 0.04948 " pathEditMode="relative" rAng="0" ptsTypes="AA">
                                      <p:cBhvr>
                                        <p:cTn id="48" dur="300" spd="-100000" fill="hold"/>
                                        <p:tgtEl>
                                          <p:spTgt spid="98"/>
                                        </p:tgtEl>
                                        <p:attrNameLst>
                                          <p:attrName>ppt_x</p:attrName>
                                          <p:attrName>ppt_y</p:attrName>
                                        </p:attrNameLst>
                                      </p:cBhvr>
                                      <p:rCtr x="0" y="24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8" grpId="0"/>
      <p:bldP spid="98" grpId="1"/>
      <p:bldP spid="99" grpId="0"/>
      <p:bldP spid="99" grpId="1"/>
      <p:bldP spid="100" grpId="0"/>
      <p:bldP spid="100" grpId="1"/>
      <p:bldP spid="101" grpId="0"/>
      <p:bldP spid="101" grpId="1"/>
      <p:bldP spid="116" grpId="0"/>
      <p:bldP spid="116"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365_Powerpoint_template.potx" id="{A7125C9F-B92E-4E55-80C2-CBF1F92D2638}" vid="{B27B4353-A3A3-422C-8715-EEC23B2489A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2a59fa0-63dc-4c99-92c1-46b0221347fd">
      <UserInfo>
        <DisplayName>Chris Radcliffe</DisplayName>
        <AccountId>600</AccountId>
        <AccountType/>
      </UserInfo>
      <UserInfo>
        <DisplayName>Mike Dumka</DisplayName>
        <AccountId>601</AccountId>
        <AccountType/>
      </UserInfo>
      <UserInfo>
        <DisplayName>Daniel Kogan</DisplayName>
        <AccountId>495</AccountId>
        <AccountType/>
      </UserInfo>
      <UserInfo>
        <DisplayName>Heather Camm (AVANADE INC)</DisplayName>
        <AccountId>584</AccountId>
        <AccountType/>
      </UserInfo>
      <UserInfo>
        <DisplayName>Brad McCabe</DisplayName>
        <AccountId>569</AccountId>
        <AccountType/>
      </UserInfo>
      <UserInfo>
        <DisplayName>Heather Camm</DisplayName>
        <AccountId>796</AccountId>
        <AccountType/>
      </UserInfo>
      <UserInfo>
        <DisplayName>Melissa Bathum (Freemind Seattle LLC)</DisplayName>
        <AccountId>780</AccountId>
        <AccountType/>
      </UserInfo>
      <UserInfo>
        <DisplayName>Mike Hollinshead</DisplayName>
        <AccountId>14</AccountId>
        <AccountType/>
      </UserInfo>
      <UserInfo>
        <DisplayName>Andrew Goodwin</DisplayName>
        <AccountId>803</AccountId>
        <AccountType/>
      </UserInfo>
      <UserInfo>
        <DisplayName>Jesper Björkman</DisplayName>
        <AccountId>804</AccountId>
        <AccountType/>
      </UserInfo>
      <UserInfo>
        <DisplayName>gordon.macleod</DisplayName>
        <AccountId>861</AccountId>
        <AccountType/>
      </UserInfo>
      <UserInfo>
        <DisplayName>Adam Levithan</DisplayName>
        <AccountId>913</AccountId>
        <AccountType/>
      </UserInfo>
      <UserInfo>
        <DisplayName>Stein Jacobsen</DisplayName>
        <AccountId>920</AccountId>
        <AccountType/>
      </UserInfo>
      <UserInfo>
        <DisplayName>Karen Luecking</DisplayName>
        <AccountId>959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314E36BF29963458BEC134E660A892D" ma:contentTypeVersion="5" ma:contentTypeDescription="Create a new document." ma:contentTypeScope="" ma:versionID="a8964bc0a2fd35768d5b0ab691bf1033">
  <xsd:schema xmlns:xsd="http://www.w3.org/2001/XMLSchema" xmlns:xs="http://www.w3.org/2001/XMLSchema" xmlns:p="http://schemas.microsoft.com/office/2006/metadata/properties" xmlns:ns2="533f8f92-c52f-4539-9349-c072e6d7fa31" xmlns:ns3="82a59fa0-63dc-4c99-92c1-46b0221347fd" targetNamespace="http://schemas.microsoft.com/office/2006/metadata/properties" ma:root="true" ma:fieldsID="25183954f23588ab1e02c425950b0a28" ns2:_="" ns3:_="">
    <xsd:import namespace="533f8f92-c52f-4539-9349-c072e6d7fa31"/>
    <xsd:import namespace="82a59fa0-63dc-4c99-92c1-46b0221347f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3f8f92-c52f-4539-9349-c072e6d7fa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2a59fa0-63dc-4c99-92c1-46b0221347f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965347-B571-4AD6-B70B-673FDC879F53}">
  <ds:schemaRefs>
    <ds:schemaRef ds:uri="http://purl.org/dc/elements/1.1/"/>
    <ds:schemaRef ds:uri="http://purl.org/dc/dcmitype/"/>
    <ds:schemaRef ds:uri="52a53a97-b22f-43ff-9e2a-21cc1addbcf6"/>
    <ds:schemaRef ds:uri="http://purl.org/dc/terms/"/>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d4156682-65e0-416b-91e0-c47bfae7c0f0"/>
    <ds:schemaRef ds:uri="http://www.w3.org/XML/1998/namespace"/>
  </ds:schemaRefs>
</ds:datastoreItem>
</file>

<file path=customXml/itemProps2.xml><?xml version="1.0" encoding="utf-8"?>
<ds:datastoreItem xmlns:ds="http://schemas.openxmlformats.org/officeDocument/2006/customXml" ds:itemID="{CCA21955-BE5C-413E-8476-3A56113AEBB6}">
  <ds:schemaRefs>
    <ds:schemaRef ds:uri="http://schemas.microsoft.com/sharepoint/v3/contenttype/forms"/>
  </ds:schemaRefs>
</ds:datastoreItem>
</file>

<file path=customXml/itemProps3.xml><?xml version="1.0" encoding="utf-8"?>
<ds:datastoreItem xmlns:ds="http://schemas.openxmlformats.org/officeDocument/2006/customXml" ds:itemID="{C1AB7C2F-9BF0-47B0-BB2B-6743C02A76E1}"/>
</file>

<file path=docProps/app.xml><?xml version="1.0" encoding="utf-8"?>
<Properties xmlns="http://schemas.openxmlformats.org/officeDocument/2006/extended-properties" xmlns:vt="http://schemas.openxmlformats.org/officeDocument/2006/docPropsVTypes">
  <Template/>
  <TotalTime>844</TotalTime>
  <Words>5287</Words>
  <Application>Microsoft Office PowerPoint</Application>
  <PresentationFormat>Widescreen</PresentationFormat>
  <Paragraphs>729</Paragraphs>
  <Slides>63</Slides>
  <Notes>57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63</vt:i4>
      </vt:variant>
    </vt:vector>
  </HeadingPairs>
  <TitlesOfParts>
    <vt:vector size="72" baseType="lpstr">
      <vt:lpstr>Arial</vt:lpstr>
      <vt:lpstr>Calibri</vt:lpstr>
      <vt:lpstr>Segoe UI</vt:lpstr>
      <vt:lpstr>Segoe UI Light</vt:lpstr>
      <vt:lpstr>Segoe UI Semibold</vt:lpstr>
      <vt:lpstr>Segoe UI Semilight</vt:lpstr>
      <vt:lpstr>Wingdings</vt:lpstr>
      <vt:lpstr>Office Theme</vt:lpstr>
      <vt:lpstr>Microsoft 365 PPT Template - 2018</vt:lpstr>
      <vt:lpstr>PowerPoint Presentation</vt:lpstr>
      <vt:lpstr>PowerPoint Presentation</vt:lpstr>
      <vt:lpstr>PowerPoint Presentation</vt:lpstr>
      <vt:lpstr>Workshop overview</vt:lpstr>
      <vt:lpstr>Day 1 agenda</vt:lpstr>
      <vt:lpstr>Day 1 key outcomes</vt:lpstr>
      <vt:lpstr>PowerPoint Presentation</vt:lpstr>
      <vt:lpstr>PowerPoint Presentation</vt:lpstr>
      <vt:lpstr>PowerPoint Presentation</vt:lpstr>
      <vt:lpstr>PowerPoint Presentation</vt:lpstr>
      <vt:lpstr>PowerPoint Presentation</vt:lpstr>
      <vt:lpstr>SharePoint team sites Content collaboration for teamwork</vt:lpstr>
      <vt:lpstr>Microsoft Teams</vt:lpstr>
      <vt:lpstr>Working as a team</vt:lpstr>
      <vt:lpstr>Integrated experiences</vt:lpstr>
      <vt:lpstr>Give the value of SharePoint + Teams</vt:lpstr>
      <vt:lpstr>Demonstration</vt:lpstr>
      <vt:lpstr>Teamwork Transformation Workshop Goal</vt:lpstr>
      <vt:lpstr>PowerPoint Presentation</vt:lpstr>
      <vt:lpstr>PowerPoint Presentation</vt:lpstr>
      <vt:lpstr>Inspiring end users with “day in the life” role-based scenarios</vt:lpstr>
      <vt:lpstr>PowerPoint Presentation</vt:lpstr>
      <vt:lpstr>Review SharePoint modernization scanner results</vt:lpstr>
      <vt:lpstr>SharePoint sites ready for transformation</vt:lpstr>
      <vt:lpstr>SharePoint sites requiring some level of remediation (Optional)</vt:lpstr>
      <vt:lpstr>SharePoint Sub-Site Remediation (Optional)</vt:lpstr>
      <vt:lpstr>SharePoint ModernUI Remediation (Optional)</vt:lpstr>
      <vt:lpstr>SharePoint Permissions Remediation (Optional)</vt:lpstr>
      <vt:lpstr>PowerPoint Presentation</vt:lpstr>
      <vt:lpstr>PowerPoint Presentation</vt:lpstr>
      <vt:lpstr>Approach: build Teamwork Transformation waves Group the selected site collections in transformation waves</vt:lpstr>
      <vt:lpstr>Pilot wave prioritization exercise: impact vs ease of implementation</vt:lpstr>
      <vt:lpstr>PowerPoint Presentation</vt:lpstr>
      <vt:lpstr>Office 365 Group naming strategy How will you name the Office 365 Groups?</vt:lpstr>
      <vt:lpstr>Office 365 Tenant themes How to setup tenant themes?</vt:lpstr>
      <vt:lpstr>PowerPoint Presentation</vt:lpstr>
      <vt:lpstr>Day 2 key outcomes</vt:lpstr>
      <vt:lpstr>Day 2 agenda</vt:lpstr>
      <vt:lpstr>PowerPoint Presentation</vt:lpstr>
      <vt:lpstr>Finalize a Wave Transformation Plan</vt:lpstr>
      <vt:lpstr>PowerPoint Presentation</vt:lpstr>
      <vt:lpstr>Exercise: Wave transformation roadmap</vt:lpstr>
      <vt:lpstr>PowerPoint Presentation</vt:lpstr>
      <vt:lpstr>PowerPoint Presentation</vt:lpstr>
      <vt:lpstr>PowerPoint Presentation</vt:lpstr>
      <vt:lpstr>Adoption Success Factors</vt:lpstr>
      <vt:lpstr>PowerPoint Presentation</vt:lpstr>
      <vt:lpstr>PowerPoint Presentation</vt:lpstr>
      <vt:lpstr>Train users on how to use Teams </vt:lpstr>
      <vt:lpstr>PowerPoint Presentation</vt:lpstr>
      <vt:lpstr>Exercise: Build Adoption Plan per wave</vt:lpstr>
      <vt:lpstr>PowerPoint Presentation</vt:lpstr>
      <vt:lpstr>Open issues and resolution plan</vt:lpstr>
      <vt:lpstr>Next steps and actions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 Burke</dc:creator>
  <cp:lastModifiedBy>Mike Hollinshead</cp:lastModifiedBy>
  <cp:revision>3</cp:revision>
  <dcterms:created xsi:type="dcterms:W3CDTF">1601-01-01T00:00:00Z</dcterms:created>
  <dcterms:modified xsi:type="dcterms:W3CDTF">2020-01-23T17:57:56Z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0x010100E314E36BF29963458BEC134E660A892D</vt:lpwstr>
  </property>
  <property fmtid="{D5CDD505-2E9C-101B-9397-08002B2CF9AE}" pid="3" name="MSIP_Label_236020b0-6d69-48c1-9bb5-c586c1062b70_Enabled">
    <vt:lpwstr>True</vt:lpwstr>
  </property>
  <property fmtid="{D5CDD505-2E9C-101B-9397-08002B2CF9AE}" pid="4" name="MSIP_Label_236020b0-6d69-48c1-9bb5-c586c1062b70_SiteId">
    <vt:lpwstr>cf36141c-ddd7-45a7-b073-111f66d0b30c</vt:lpwstr>
  </property>
  <property fmtid="{D5CDD505-2E9C-101B-9397-08002B2CF9AE}" pid="5" name="MSIP_Label_236020b0-6d69-48c1-9bb5-c586c1062b70_Owner">
    <vt:lpwstr>benjamin.burke@avanade.com</vt:lpwstr>
  </property>
  <property fmtid="{D5CDD505-2E9C-101B-9397-08002B2CF9AE}" pid="6" name="MSIP_Label_236020b0-6d69-48c1-9bb5-c586c1062b70_SetDate">
    <vt:lpwstr>2019-04-01T18:03:50.1874195Z</vt:lpwstr>
  </property>
  <property fmtid="{D5CDD505-2E9C-101B-9397-08002B2CF9AE}" pid="7" name="MSIP_Label_236020b0-6d69-48c1-9bb5-c586c1062b70_Name">
    <vt:lpwstr>Confidential</vt:lpwstr>
  </property>
  <property fmtid="{D5CDD505-2E9C-101B-9397-08002B2CF9AE}" pid="8" name="MSIP_Label_236020b0-6d69-48c1-9bb5-c586c1062b70_Application">
    <vt:lpwstr>Microsoft Azure Information Protection</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benjamin.burke@avanade.com</vt:lpwstr>
  </property>
  <property fmtid="{D5CDD505-2E9C-101B-9397-08002B2CF9AE}" pid="13" name="MSIP_Label_5fae8262-b78e-4366-8929-a5d6aac95320_SetDate">
    <vt:lpwstr>2019-04-01T18:03:50.1879134Z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Parent">
    <vt:lpwstr>236020b0-6d69-48c1-9bb5-c586c1062b70</vt:lpwstr>
  </property>
  <property fmtid="{D5CDD505-2E9C-101B-9397-08002B2CF9AE}" pid="17" name="MSIP_Label_5fae8262-b78e-4366-8929-a5d6aac95320_Extended_MSFT_Method">
    <vt:lpwstr>Automatic</vt:lpwstr>
  </property>
  <property fmtid="{D5CDD505-2E9C-101B-9397-08002B2CF9AE}" pid="18" name="MSIP_Label_f42aa342-8706-4288-bd11-ebb85995028c_Enabled">
    <vt:lpwstr>True</vt:lpwstr>
  </property>
  <property fmtid="{D5CDD505-2E9C-101B-9397-08002B2CF9AE}" pid="19" name="MSIP_Label_f42aa342-8706-4288-bd11-ebb85995028c_SiteId">
    <vt:lpwstr>72f988bf-86f1-41af-91ab-2d7cd011db47</vt:lpwstr>
  </property>
  <property fmtid="{D5CDD505-2E9C-101B-9397-08002B2CF9AE}" pid="20" name="MSIP_Label_f42aa342-8706-4288-bd11-ebb85995028c_Owner">
    <vt:lpwstr>zakimoha@microsoft.com</vt:lpwstr>
  </property>
  <property fmtid="{D5CDD505-2E9C-101B-9397-08002B2CF9AE}" pid="21" name="MSIP_Label_f42aa342-8706-4288-bd11-ebb85995028c_SetDate">
    <vt:lpwstr>2017-10-26T22:45:40.8478949Z</vt:lpwstr>
  </property>
  <property fmtid="{D5CDD505-2E9C-101B-9397-08002B2CF9AE}" pid="22" name="MSIP_Label_f42aa342-8706-4288-bd11-ebb85995028c_Name">
    <vt:lpwstr>General</vt:lpwstr>
  </property>
  <property fmtid="{D5CDD505-2E9C-101B-9397-08002B2CF9AE}" pid="23" name="MSIP_Label_f42aa342-8706-4288-bd11-ebb85995028c_Application">
    <vt:lpwstr>Microsoft Azure Information Protection</vt:lpwstr>
  </property>
  <property fmtid="{D5CDD505-2E9C-101B-9397-08002B2CF9AE}" pid="24" name="MSIP_Label_f42aa342-8706-4288-bd11-ebb85995028c_Extended_MSFT_Method">
    <vt:lpwstr>Automatic</vt:lpwstr>
  </property>
  <property fmtid="{D5CDD505-2E9C-101B-9397-08002B2CF9AE}" pid="25" name="Sensitivity">
    <vt:lpwstr>Confidential Recipients Have Full Control General</vt:lpwstr>
  </property>
  <property fmtid="{D5CDD505-2E9C-101B-9397-08002B2CF9AE}" pid="26" name="AuthorIds_UIVersion_63488">
    <vt:lpwstr>12</vt:lpwstr>
  </property>
  <property fmtid="{D5CDD505-2E9C-101B-9397-08002B2CF9AE}" pid="27" name="AuthorIds_UIVersion_3584">
    <vt:lpwstr>126</vt:lpwstr>
  </property>
  <property fmtid="{D5CDD505-2E9C-101B-9397-08002B2CF9AE}" pid="28" name="AuthorIds_UIVersion_12800">
    <vt:lpwstr>126</vt:lpwstr>
  </property>
  <property fmtid="{D5CDD505-2E9C-101B-9397-08002B2CF9AE}" pid="29" name="AuthorIds_UIVersion_14336">
    <vt:lpwstr>126</vt:lpwstr>
  </property>
</Properties>
</file>